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80" r:id="rId23"/>
    <p:sldId id="271" r:id="rId24"/>
    <p:sldId id="272" r:id="rId25"/>
    <p:sldId id="273" r:id="rId26"/>
    <p:sldId id="274" r:id="rId27"/>
    <p:sldId id="275" r:id="rId28"/>
    <p:sldId id="276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77" r:id="rId39"/>
    <p:sldId id="278" r:id="rId40"/>
    <p:sldId id="281" r:id="rId41"/>
    <p:sldId id="27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90" d="100"/>
          <a:sy n="90" d="100"/>
        </p:scale>
        <p:origin x="-81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113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0203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145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0423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3302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8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590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45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2889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758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268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360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705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422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621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927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16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6565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667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04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831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090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metodicheskie_rekomendatci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Педке</a:t>
            </a:r>
            <a:r>
              <a:rPr lang="kk-KZ" dirty="0" smtClean="0"/>
              <a:t>ңес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8930" y="3717032"/>
            <a:ext cx="5107366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1111\Desktop\неделя емц\clipart_of_15195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5810"/>
            <a:ext cx="3898837" cy="2143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3613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2054" y="401926"/>
            <a:ext cx="6858000" cy="2387600"/>
          </a:xfrm>
        </p:spPr>
        <p:txBody>
          <a:bodyPr>
            <a:normAutofit/>
          </a:bodyPr>
          <a:lstStyle/>
          <a:p>
            <a:r>
              <a:rPr lang="kk-KZ" dirty="0" smtClean="0"/>
              <a:t> Көптілділіктің білім саласында  кездесетін  қиындықтары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054" y="2789526"/>
            <a:ext cx="6858000" cy="2440566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kk-KZ" dirty="0" smtClean="0"/>
              <a:t>Дыбыстық ерекшеліктер</a:t>
            </a:r>
            <a:r>
              <a:rPr lang="ru-RU" dirty="0" smtClean="0"/>
              <a:t> (</a:t>
            </a:r>
            <a:r>
              <a:rPr lang="ru-RU" dirty="0" err="1" smtClean="0"/>
              <a:t>айтылуы</a:t>
            </a:r>
            <a:r>
              <a:rPr lang="ru-RU" dirty="0" smtClean="0"/>
              <a:t> мен </a:t>
            </a:r>
            <a:r>
              <a:rPr lang="ru-RU" dirty="0" err="1" smtClean="0"/>
              <a:t>жазылуы</a:t>
            </a:r>
            <a:r>
              <a:rPr lang="ru-RU" dirty="0" smtClean="0"/>
              <a:t>)</a:t>
            </a:r>
            <a:r>
              <a:rPr lang="kk-KZ" dirty="0" smtClean="0"/>
              <a:t> </a:t>
            </a:r>
          </a:p>
          <a:p>
            <a:pPr marL="457200" indent="-457200" algn="just">
              <a:buAutoNum type="arabicPeriod"/>
            </a:pPr>
            <a:r>
              <a:rPr lang="kk-KZ" dirty="0"/>
              <a:t> </a:t>
            </a:r>
            <a:r>
              <a:rPr lang="kk-KZ" dirty="0" smtClean="0"/>
              <a:t>Сөз тіркесі мен сөздерді байланыстыру  тәсілі</a:t>
            </a:r>
          </a:p>
          <a:p>
            <a:pPr marL="457200" indent="-457200" algn="just">
              <a:buAutoNum type="arabicPeriod"/>
            </a:pPr>
            <a:r>
              <a:rPr lang="kk-KZ" dirty="0" smtClean="0"/>
              <a:t>Дұрыс сөйлем құрау ( орфографиялық және орфоэпиялық)</a:t>
            </a:r>
          </a:p>
          <a:p>
            <a:pPr algn="just"/>
            <a:endParaRPr lang="kk-KZ" dirty="0" smtClean="0"/>
          </a:p>
        </p:txBody>
      </p:sp>
    </p:spTree>
    <p:extLst>
      <p:ext uri="{BB962C8B-B14F-4D97-AF65-F5344CB8AC3E}">
        <p14:creationId xmlns="" xmlns:p14="http://schemas.microsoft.com/office/powerpoint/2010/main" val="2143638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601633" cy="3451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2573"/>
            <a:ext cx="3600400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1910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8092421" cy="5577483"/>
          </a:xfrm>
        </p:spPr>
        <p:txBody>
          <a:bodyPr>
            <a:normAutofit/>
          </a:bodyPr>
          <a:lstStyle/>
          <a:p>
            <a:pPr algn="ctr"/>
            <a:endParaRPr lang="en-US" sz="4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n-US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n-US" sz="4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Көптілдікті</a:t>
            </a: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үйренудегі</a:t>
            </a: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мектептегі</a:t>
            </a: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қиындықтар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929044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7"/>
            <a:ext cx="8640960" cy="34563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1Тілді </a:t>
            </a:r>
            <a:r>
              <a:rPr lang="ru-RU" sz="3600" dirty="0" err="1" smtClean="0"/>
              <a:t>үйретуде</a:t>
            </a:r>
            <a:r>
              <a:rPr lang="ru-RU" sz="3600" dirty="0" smtClean="0"/>
              <a:t> </a:t>
            </a:r>
            <a:r>
              <a:rPr lang="ru-RU" sz="3600" dirty="0" err="1" smtClean="0"/>
              <a:t>дыбыстардың</a:t>
            </a:r>
            <a:r>
              <a:rPr lang="ru-RU" sz="3600" dirty="0" smtClean="0"/>
              <a:t> </a:t>
            </a:r>
            <a:r>
              <a:rPr lang="ru-RU" sz="3600" dirty="0" err="1" smtClean="0"/>
              <a:t>айтылуын</a:t>
            </a:r>
            <a:r>
              <a:rPr lang="ru-RU" sz="3600" dirty="0" smtClean="0"/>
              <a:t> </a:t>
            </a:r>
            <a:r>
              <a:rPr lang="ru-RU" sz="3600" dirty="0" err="1" smtClean="0"/>
              <a:t>ажырату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en-US" sz="3600" dirty="0" smtClean="0"/>
          </a:p>
          <a:p>
            <a:r>
              <a:rPr lang="ru-RU" sz="3600" dirty="0" smtClean="0"/>
              <a:t>2. </a:t>
            </a:r>
            <a:r>
              <a:rPr lang="ru-RU" sz="3600" dirty="0" err="1" smtClean="0"/>
              <a:t>Үш</a:t>
            </a:r>
            <a:r>
              <a:rPr lang="ru-RU" sz="3600" dirty="0" smtClean="0"/>
              <a:t> </a:t>
            </a:r>
            <a:r>
              <a:rPr lang="ru-RU" sz="3600" dirty="0" err="1" smtClean="0"/>
              <a:t>тілді</a:t>
            </a:r>
            <a:r>
              <a:rPr lang="ru-RU" sz="3600" dirty="0" smtClean="0"/>
              <a:t> </a:t>
            </a:r>
            <a:r>
              <a:rPr lang="ru-RU" sz="3600" dirty="0" err="1" smtClean="0"/>
              <a:t>үйренудегі</a:t>
            </a:r>
            <a:r>
              <a:rPr lang="ru-RU" sz="3600" dirty="0" smtClean="0"/>
              <a:t> </a:t>
            </a:r>
            <a:r>
              <a:rPr lang="ru-RU" sz="3600" dirty="0" err="1" smtClean="0"/>
              <a:t>қиындықтар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06670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484784"/>
            <a:ext cx="7740848" cy="4641379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ru-RU" sz="3600" dirty="0" smtClean="0"/>
              <a:t>1</a:t>
            </a:r>
            <a:r>
              <a:rPr lang="ru-RU" sz="3600" dirty="0"/>
              <a:t>. </a:t>
            </a:r>
            <a:r>
              <a:rPr lang="ru-RU" sz="3600" dirty="0" err="1" smtClean="0"/>
              <a:t>Сауатты</a:t>
            </a:r>
            <a:r>
              <a:rPr lang="ru-RU" sz="3600" dirty="0" smtClean="0"/>
              <a:t> </a:t>
            </a:r>
            <a:r>
              <a:rPr lang="ru-RU" sz="3600" dirty="0" err="1" smtClean="0"/>
              <a:t>оқу</a:t>
            </a:r>
            <a:r>
              <a:rPr lang="ru-RU" sz="3600" dirty="0" smtClean="0"/>
              <a:t> , </a:t>
            </a:r>
            <a:r>
              <a:rPr lang="ru-RU" sz="3600" dirty="0" err="1" smtClean="0"/>
              <a:t>мазмұндау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en-US" sz="3600" dirty="0" smtClean="0"/>
          </a:p>
          <a:p>
            <a:endParaRPr lang="en-US" sz="3600" dirty="0"/>
          </a:p>
          <a:p>
            <a:r>
              <a:rPr lang="ru-RU" sz="3600" dirty="0" smtClean="0"/>
              <a:t>2.Мұғалімнің </a:t>
            </a:r>
            <a:r>
              <a:rPr lang="ru-RU" sz="3600" dirty="0" err="1" smtClean="0"/>
              <a:t>тілдік</a:t>
            </a:r>
            <a:r>
              <a:rPr lang="ru-RU" sz="3600" dirty="0" smtClean="0"/>
              <a:t> </a:t>
            </a:r>
            <a:r>
              <a:rPr lang="ru-RU" sz="3600" dirty="0" err="1" smtClean="0"/>
              <a:t>дайындығы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7184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548680"/>
            <a:ext cx="6781800" cy="129614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Қиындықты</a:t>
            </a:r>
            <a:r>
              <a:rPr lang="ru-RU" dirty="0" smtClean="0"/>
              <a:t> </a:t>
            </a:r>
            <a:r>
              <a:rPr lang="ru-RU" dirty="0" err="1" smtClean="0"/>
              <a:t>шешу</a:t>
            </a:r>
            <a:r>
              <a:rPr lang="ru-RU" dirty="0" smtClean="0"/>
              <a:t> </a:t>
            </a:r>
            <a:r>
              <a:rPr lang="ru-RU" dirty="0" err="1" smtClean="0"/>
              <a:t>жолдары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Қысқа</a:t>
            </a:r>
            <a:r>
              <a:rPr lang="ru-RU" dirty="0" smtClean="0"/>
              <a:t> </a:t>
            </a:r>
            <a:r>
              <a:rPr lang="ru-RU" dirty="0" err="1" smtClean="0"/>
              <a:t>мерзімді</a:t>
            </a:r>
            <a:r>
              <a:rPr lang="ru-RU" dirty="0" smtClean="0"/>
              <a:t> </a:t>
            </a:r>
            <a:r>
              <a:rPr lang="ru-RU" dirty="0" err="1" smtClean="0"/>
              <a:t>сабақ</a:t>
            </a:r>
            <a:r>
              <a:rPr lang="ru-RU" dirty="0" smtClean="0"/>
              <a:t> </a:t>
            </a:r>
            <a:r>
              <a:rPr lang="ru-RU" dirty="0" err="1" smtClean="0"/>
              <a:t>жоспарына</a:t>
            </a:r>
            <a:r>
              <a:rPr lang="ru-RU" dirty="0" smtClean="0"/>
              <a:t> фонетика, </a:t>
            </a:r>
            <a:r>
              <a:rPr lang="ru-RU" dirty="0" err="1" smtClean="0"/>
              <a:t>синтаксисті</a:t>
            </a:r>
            <a:r>
              <a:rPr lang="ru-RU" dirty="0" smtClean="0"/>
              <a:t> </a:t>
            </a:r>
            <a:r>
              <a:rPr lang="ru-RU" dirty="0" err="1" smtClean="0"/>
              <a:t>қайталауға</a:t>
            </a:r>
            <a:r>
              <a:rPr lang="ru-RU" dirty="0" smtClean="0"/>
              <a:t> </a:t>
            </a:r>
            <a:r>
              <a:rPr lang="ru-RU" dirty="0" err="1" smtClean="0"/>
              <a:t>арналған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байлықтарын</a:t>
            </a:r>
            <a:r>
              <a:rPr lang="ru-RU" dirty="0" smtClean="0"/>
              <a:t> </a:t>
            </a:r>
            <a:r>
              <a:rPr lang="ru-RU" dirty="0" err="1" smtClean="0"/>
              <a:t>арттыратын</a:t>
            </a:r>
            <a:r>
              <a:rPr lang="ru-RU" dirty="0" smtClean="0"/>
              <a:t> </a:t>
            </a:r>
            <a:r>
              <a:rPr lang="ru-RU" dirty="0" err="1" smtClean="0"/>
              <a:t>жаттығулар</a:t>
            </a:r>
            <a:r>
              <a:rPr lang="ru-RU" dirty="0" smtClean="0"/>
              <a:t> </a:t>
            </a:r>
            <a:r>
              <a:rPr lang="ru-RU" dirty="0" err="1" smtClean="0"/>
              <a:t>енгізу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47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215456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оқытудағы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туғызатын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7620000" cy="4133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6773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88640"/>
            <a:ext cx="8172896" cy="5937523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pPr marL="13716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тілінде сөйлеуге қабілеті жоқ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 түсінбейді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Ағылшын тіліндегі сөздерді есте сақтамау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тілінде ойлау қабілеті төмен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76872"/>
            <a:ext cx="1499622" cy="3850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273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3" cy="4209331"/>
          </a:xfrm>
        </p:spPr>
        <p:txBody>
          <a:bodyPr>
            <a:normAutofit fontScale="92500" lnSpcReduction="1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тілінде сөйлеуге қабілеті жоқ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тілінде айтылған сөзді түсінбеу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(диалог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сериал , фильм</a:t>
            </a:r>
            <a:r>
              <a:rPr lang="ru-RU" dirty="0" smtClean="0">
                <a:solidFill>
                  <a:srgbClr val="000000"/>
                </a:solidFill>
                <a:latin typeface="OpenSansRegular"/>
              </a:rPr>
              <a:t>) </a:t>
            </a:r>
            <a:r>
              <a:rPr lang="ru-RU" dirty="0" err="1" smtClean="0">
                <a:solidFill>
                  <a:srgbClr val="000000"/>
                </a:solidFill>
                <a:latin typeface="OpenSansRegular"/>
              </a:rPr>
              <a:t>көп</a:t>
            </a:r>
            <a:r>
              <a:rPr lang="ru-RU" dirty="0" smtClean="0">
                <a:solidFill>
                  <a:srgbClr val="000000"/>
                </a:solidFill>
                <a:latin typeface="OpenSansRegular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SansRegular"/>
              </a:rPr>
              <a:t>көріп</a:t>
            </a:r>
            <a:r>
              <a:rPr lang="ru-RU" dirty="0" smtClean="0">
                <a:solidFill>
                  <a:srgbClr val="000000"/>
                </a:solidFill>
                <a:latin typeface="OpenSansRegular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OpenSansRegular"/>
              </a:rPr>
              <a:t>тыңдау</a:t>
            </a:r>
            <a:r>
              <a:rPr lang="ru-RU" dirty="0" smtClean="0">
                <a:solidFill>
                  <a:srgbClr val="000000"/>
                </a:solidFill>
                <a:latin typeface="OpenSansRegular"/>
              </a:rPr>
              <a:t>.</a:t>
            </a:r>
            <a:endParaRPr lang="ru-RU" dirty="0">
              <a:solidFill>
                <a:srgbClr val="000000"/>
              </a:solidFill>
              <a:latin typeface="OpenSansRegular"/>
            </a:endParaRPr>
          </a:p>
          <a:p>
            <a:pPr marL="457200" indent="-457200"/>
            <a:r>
              <a:rPr lang="kk-KZ" b="1" dirty="0" smtClean="0"/>
              <a:t>Ағылшын тіліндегі сөздерді есте сақтамау</a:t>
            </a:r>
            <a:endParaRPr lang="ru-RU" b="1" dirty="0"/>
          </a:p>
          <a:p>
            <a:pPr marL="0" indent="0">
              <a:buNone/>
            </a:pPr>
            <a:r>
              <a:rPr lang="ru-RU" b="1" dirty="0" err="1" smtClean="0"/>
              <a:t>Шешім</a:t>
            </a:r>
            <a:r>
              <a:rPr lang="ru-RU" b="1" dirty="0" smtClean="0"/>
              <a:t>: </a:t>
            </a:r>
            <a:r>
              <a:rPr lang="ru-RU" dirty="0" err="1" smtClean="0"/>
              <a:t>берілген</a:t>
            </a:r>
            <a:r>
              <a:rPr lang="ru-RU" dirty="0" smtClean="0"/>
              <a:t> </a:t>
            </a:r>
            <a:r>
              <a:rPr lang="ru-RU" dirty="0" err="1" smtClean="0"/>
              <a:t>сөздерге</a:t>
            </a:r>
            <a:r>
              <a:rPr lang="ru-RU" dirty="0" smtClean="0"/>
              <a:t> </a:t>
            </a:r>
            <a:r>
              <a:rPr lang="ru-RU" dirty="0" err="1" smtClean="0"/>
              <a:t>сөйлем</a:t>
            </a:r>
            <a:r>
              <a:rPr lang="ru-RU" dirty="0" smtClean="0"/>
              <a:t> </a:t>
            </a:r>
            <a:r>
              <a:rPr lang="ru-RU" dirty="0" err="1" smtClean="0"/>
              <a:t>құрап</a:t>
            </a:r>
            <a:r>
              <a:rPr lang="ru-RU" dirty="0" smtClean="0"/>
              <a:t>,  </a:t>
            </a:r>
            <a:r>
              <a:rPr lang="ru-RU" dirty="0" err="1" smtClean="0"/>
              <a:t>қолдана</a:t>
            </a:r>
            <a:r>
              <a:rPr lang="ru-RU" dirty="0" smtClean="0"/>
              <a:t> </a:t>
            </a:r>
            <a:r>
              <a:rPr lang="ru-RU" dirty="0" err="1" smtClean="0"/>
              <a:t>білу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Басты қиындықтар және оны шешу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00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91264" cy="2448272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Көптілдіктегі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қиындықтар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1111\Desktop\неделя емц\6818_9f0e88e8a3d7e71428ff6b238e462b6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6" y="3429000"/>
            <a:ext cx="4286250" cy="320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6762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4497363"/>
          </a:xfrm>
        </p:spPr>
        <p:txBody>
          <a:bodyPr>
            <a:normAutofit/>
          </a:bodyPr>
          <a:lstStyle/>
          <a:p>
            <a:r>
              <a:rPr lang="ru-MO" b="1" dirty="0" err="1">
                <a:solidFill>
                  <a:srgbClr val="FF0000"/>
                </a:solidFill>
              </a:rPr>
              <a:t>Тақырыбы</a:t>
            </a:r>
            <a:r>
              <a:rPr lang="ru-MO" b="1" dirty="0">
                <a:solidFill>
                  <a:srgbClr val="FF0000"/>
                </a:solidFill>
              </a:rPr>
              <a:t>: « </a:t>
            </a:r>
            <a:r>
              <a:rPr lang="kk-KZ" b="1" dirty="0">
                <a:solidFill>
                  <a:srgbClr val="FF0000"/>
                </a:solidFill>
              </a:rPr>
              <a:t>Көптілділік, заманауи білім берудің басымдықтарының бірі ретінде: қазіргі күйі мен келешегі.»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/>
              <a:t> </a:t>
            </a:r>
            <a:endParaRPr lang="ru-RU" dirty="0"/>
          </a:p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Полиязычие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как один из приоритетов современного образования: состояние и перспективы.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en-US" b="1" dirty="0">
                <a:solidFill>
                  <a:srgbClr val="FFC000"/>
                </a:solidFill>
              </a:rPr>
              <a:t>Multilingual education as one of the priorities of modern education: situation and perspectives.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9725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352927" cy="5865515"/>
          </a:xfrm>
        </p:spPr>
        <p:txBody>
          <a:bodyPr/>
          <a:lstStyle/>
          <a:p>
            <a:pPr>
              <a:buNone/>
            </a:pPr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мұғалімдерінің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көптілдікті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меңгермеуі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Ағылшын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тіліндегі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сөздердің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дыбысталуын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білмеу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Көптеген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таптрын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білмеуі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111\Desktop\неделя емц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656184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94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588365" cy="4497363"/>
          </a:xfrm>
        </p:spPr>
        <p:txBody>
          <a:bodyPr/>
          <a:lstStyle/>
          <a:p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Сөздікте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транскрипция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терминін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еңгізу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тоқсанда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қазақ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тілі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орыс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тілі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сабақтарында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сөз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таптарын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қайталату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5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4983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nachalo4ka.ru/wp-content/uploads/2014/05/FON-LETO-PREV%60YU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" y="7824"/>
            <a:ext cx="9123133" cy="68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9"/>
            <a:ext cx="7408333" cy="2520280"/>
          </a:xfrm>
        </p:spPr>
        <p:txBody>
          <a:bodyPr/>
          <a:lstStyle/>
          <a:p>
            <a:pPr algn="ctr"/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Дүниетану </a:t>
            </a:r>
          </a:p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 Табиғат және мен”  арнайы курсы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“Ә” сынып </a:t>
            </a:r>
          </a:p>
          <a:p>
            <a:pPr algn="ctr"/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Жетекші: Өскенбай А.А</a:t>
            </a:r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G_5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194" y="576064"/>
            <a:ext cx="2267744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5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265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378" y="4395368"/>
            <a:ext cx="2315749" cy="173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56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4485" y="4380814"/>
            <a:ext cx="297633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7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0931" y="195486"/>
            <a:ext cx="3323861" cy="2218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7962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763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Елбасымыздың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үштілділік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сүйіспеншіліктерін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баулу. </a:t>
            </a:r>
          </a:p>
          <a:p>
            <a:pPr>
              <a:buFont typeface="Wingdings" pitchFamily="2" charset="2"/>
              <a:buChar char="v"/>
            </a:pPr>
            <a:r>
              <a:rPr lang="kk-KZ" dirty="0"/>
              <a:t>Қазақ тіліне деген ынтасын жандандырып және орыс,ағылшын  тілдерін  білу, тіл - біздің ертеңіміз, тіршілігіміз, өміріміз екенін түсіндіру 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Сөздік</a:t>
            </a:r>
            <a:r>
              <a:rPr lang="ru-RU" dirty="0"/>
              <a:t> </a:t>
            </a:r>
            <a:r>
              <a:rPr lang="ru-RU" dirty="0" err="1"/>
              <a:t>қорын</a:t>
            </a:r>
            <a:r>
              <a:rPr lang="ru-RU" dirty="0"/>
              <a:t>, </a:t>
            </a:r>
            <a:r>
              <a:rPr lang="ru-RU" dirty="0" err="1"/>
              <a:t>сөйлеу</a:t>
            </a:r>
            <a:r>
              <a:rPr lang="ru-RU" dirty="0"/>
              <a:t> </a:t>
            </a:r>
            <a:r>
              <a:rPr lang="ru-RU" dirty="0" err="1"/>
              <a:t>қабілеттерін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. 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Оқушыларда</a:t>
            </a:r>
            <a:r>
              <a:rPr lang="ru-RU" dirty="0"/>
              <a:t>  </a:t>
            </a:r>
            <a:r>
              <a:rPr lang="ru-RU" dirty="0" err="1"/>
              <a:t>тілге</a:t>
            </a:r>
            <a:r>
              <a:rPr lang="ru-RU" dirty="0"/>
              <a:t> 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құрметті</a:t>
            </a:r>
            <a:r>
              <a:rPr lang="ru-RU" dirty="0"/>
              <a:t> </a:t>
            </a:r>
            <a:r>
              <a:rPr lang="ru-RU" dirty="0" err="1"/>
              <a:t>бойларыңа</a:t>
            </a:r>
            <a:r>
              <a:rPr lang="ru-RU" dirty="0"/>
              <a:t> </a:t>
            </a:r>
            <a:r>
              <a:rPr lang="ru-RU" dirty="0" err="1"/>
              <a:t>сіңіруге</a:t>
            </a:r>
            <a:r>
              <a:rPr lang="ru-RU" dirty="0"/>
              <a:t> </a:t>
            </a:r>
            <a:r>
              <a:rPr lang="ru-RU" dirty="0" err="1"/>
              <a:t>тәрбиелеу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1730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FON-LETO-PREV%60YU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" y="27676"/>
            <a:ext cx="9123133" cy="68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952140" y="4573106"/>
            <a:ext cx="1656184" cy="13321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Түрлі- түсті суреттер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81208" y="682990"/>
            <a:ext cx="1584176" cy="13321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тыңдау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08820" y="764704"/>
            <a:ext cx="1512168" cy="12504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Ойын   арқылы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36296" y="2492896"/>
            <a:ext cx="1706488" cy="12241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Қайталау,  жаттау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08820" y="4581128"/>
            <a:ext cx="1512168" cy="12241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Кестелер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5860" y="2644914"/>
            <a:ext cx="1725860" cy="12241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</a:t>
            </a:r>
          </a:p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роликтер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775238" y="2644914"/>
            <a:ext cx="3977560" cy="1728192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Ағылшын тілін үйретудің басты тәсілдері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56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pPr marL="27432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MO" b="1" dirty="0" err="1" smtClean="0">
                <a:solidFill>
                  <a:srgbClr val="FF0000"/>
                </a:solidFill>
              </a:rPr>
              <a:t>Тақырыбы</a:t>
            </a:r>
            <a:r>
              <a:rPr lang="ru-MO" b="1" dirty="0">
                <a:solidFill>
                  <a:srgbClr val="FF0000"/>
                </a:solidFill>
              </a:rPr>
              <a:t>: « </a:t>
            </a:r>
            <a:r>
              <a:rPr lang="kk-KZ" b="1" dirty="0">
                <a:solidFill>
                  <a:srgbClr val="FF0000"/>
                </a:solidFill>
              </a:rPr>
              <a:t>Көптілділік, заманауи білім берудің басымдықтарының бірі ретінде: қазіргі күйі мен келешегі.»</a:t>
            </a:r>
            <a:endParaRPr lang="ru-RU" dirty="0">
              <a:solidFill>
                <a:srgbClr val="FF0000"/>
              </a:solidFill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rgbClr val="FF0000"/>
              </a:solidFill>
              <a:latin typeface="Candara"/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rgbClr val="FF0000"/>
              </a:solidFill>
              <a:latin typeface="Candara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491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Көптілдікті</a:t>
            </a:r>
            <a:r>
              <a:rPr lang="ru-RU" dirty="0" smtClean="0"/>
              <a:t> </a:t>
            </a:r>
            <a:r>
              <a:rPr lang="ru-RU" dirty="0" err="1" smtClean="0"/>
              <a:t>үйретудегі</a:t>
            </a:r>
            <a:r>
              <a:rPr lang="ru-RU" dirty="0" smtClean="0"/>
              <a:t> </a:t>
            </a:r>
            <a:r>
              <a:rPr lang="ru-RU" dirty="0" err="1" smtClean="0"/>
              <a:t>қағида</a:t>
            </a:r>
            <a:r>
              <a:rPr lang="ru-RU" dirty="0" smtClean="0"/>
              <a:t> </a:t>
            </a:r>
            <a:r>
              <a:rPr lang="ru-RU" dirty="0" err="1" smtClean="0"/>
              <a:t>жүйесі</a:t>
            </a:r>
            <a:r>
              <a:rPr lang="ru-RU" dirty="0" smtClean="0"/>
              <a:t>: </a:t>
            </a:r>
            <a:r>
              <a:rPr lang="ru-RU" dirty="0" err="1" smtClean="0"/>
              <a:t>қазақ</a:t>
            </a:r>
            <a:r>
              <a:rPr lang="ru-RU" dirty="0" smtClean="0"/>
              <a:t> </a:t>
            </a:r>
            <a:r>
              <a:rPr lang="ru-RU" dirty="0" err="1" smtClean="0"/>
              <a:t>тілі-орыс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/>
              <a:t>–</a:t>
            </a:r>
            <a:r>
              <a:rPr lang="ru-RU" dirty="0" err="1" smtClean="0"/>
              <a:t>ағылшын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Бастауыш</a:t>
            </a:r>
            <a:r>
              <a:rPr lang="ru-RU" dirty="0" smtClean="0"/>
              <a:t> </a:t>
            </a:r>
            <a:r>
              <a:rPr lang="ru-RU" dirty="0" err="1" smtClean="0"/>
              <a:t>мектептерде</a:t>
            </a:r>
            <a:r>
              <a:rPr lang="ru-RU" dirty="0" smtClean="0"/>
              <a:t> </a:t>
            </a:r>
            <a:r>
              <a:rPr lang="ru-RU" dirty="0" err="1" smtClean="0"/>
              <a:t>үштілді</a:t>
            </a:r>
            <a:r>
              <a:rPr lang="ru-RU" dirty="0" smtClean="0"/>
              <a:t> </a:t>
            </a:r>
            <a:r>
              <a:rPr lang="ru-RU" dirty="0" err="1" smtClean="0"/>
              <a:t>оқыту</a:t>
            </a:r>
            <a:r>
              <a:rPr lang="ru-RU" dirty="0" smtClean="0"/>
              <a:t> </a:t>
            </a:r>
            <a:r>
              <a:rPr lang="ru-RU" dirty="0" err="1" smtClean="0"/>
              <a:t>жаратылыстану,дүниетану</a:t>
            </a:r>
            <a:r>
              <a:rPr lang="ru-RU" dirty="0" smtClean="0"/>
              <a:t> </a:t>
            </a:r>
            <a:r>
              <a:rPr lang="ru-RU" dirty="0" err="1" smtClean="0"/>
              <a:t>пәндерінен</a:t>
            </a:r>
            <a:r>
              <a:rPr lang="ru-RU" dirty="0" smtClean="0"/>
              <a:t> 1 </a:t>
            </a:r>
            <a:r>
              <a:rPr lang="ru-RU" dirty="0" err="1" smtClean="0"/>
              <a:t>сыныптан</a:t>
            </a:r>
            <a:r>
              <a:rPr lang="ru-RU" dirty="0" smtClean="0"/>
              <a:t> </a:t>
            </a:r>
            <a:r>
              <a:rPr lang="ru-RU" dirty="0" err="1" smtClean="0"/>
              <a:t>бастап</a:t>
            </a:r>
            <a:r>
              <a:rPr lang="ru-RU" dirty="0" smtClean="0"/>
              <a:t> 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өткізіледі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6773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Сабақ</a:t>
            </a:r>
            <a:r>
              <a:rPr lang="ru-RU" dirty="0" smtClean="0"/>
              <a:t> </a:t>
            </a:r>
            <a:r>
              <a:rPr lang="ru-RU" dirty="0" err="1" smtClean="0"/>
              <a:t>бойы</a:t>
            </a:r>
            <a:r>
              <a:rPr lang="ru-RU" dirty="0" smtClean="0"/>
              <a:t> </a:t>
            </a:r>
            <a:r>
              <a:rPr lang="ru-RU" dirty="0" err="1" smtClean="0"/>
              <a:t>оқушыларға</a:t>
            </a:r>
            <a:r>
              <a:rPr lang="ru-RU" dirty="0" smtClean="0"/>
              <a:t> </a:t>
            </a:r>
            <a:r>
              <a:rPr lang="ru-RU" dirty="0" err="1" smtClean="0"/>
              <a:t>сөздердің</a:t>
            </a:r>
            <a:r>
              <a:rPr lang="ru-RU" dirty="0" smtClean="0"/>
              <a:t> ,</a:t>
            </a:r>
            <a:r>
              <a:rPr lang="ru-RU" dirty="0" err="1" smtClean="0"/>
              <a:t>сөз</a:t>
            </a:r>
            <a:r>
              <a:rPr lang="ru-RU" dirty="0" smtClean="0"/>
              <a:t> </a:t>
            </a:r>
            <a:r>
              <a:rPr lang="ru-RU" dirty="0" err="1" smtClean="0"/>
              <a:t>тіркесінің</a:t>
            </a:r>
            <a:r>
              <a:rPr lang="ru-RU" dirty="0" smtClean="0"/>
              <a:t> </a:t>
            </a:r>
            <a:r>
              <a:rPr lang="ru-RU" dirty="0" err="1" smtClean="0"/>
              <a:t>қазақша</a:t>
            </a:r>
            <a:r>
              <a:rPr lang="ru-RU" dirty="0" smtClean="0"/>
              <a:t>, </a:t>
            </a:r>
            <a:r>
              <a:rPr lang="ru-RU" dirty="0" err="1" smtClean="0"/>
              <a:t>ағылшынша</a:t>
            </a:r>
            <a:r>
              <a:rPr lang="ru-RU" dirty="0" smtClean="0"/>
              <a:t> </a:t>
            </a:r>
            <a:r>
              <a:rPr lang="ru-RU" dirty="0" err="1" smtClean="0"/>
              <a:t>аудармасы</a:t>
            </a:r>
            <a:r>
              <a:rPr lang="ru-RU" dirty="0" smtClean="0"/>
              <a:t> </a:t>
            </a:r>
            <a:r>
              <a:rPr lang="ru-RU" dirty="0" err="1" smtClean="0"/>
              <a:t>қайталанып</a:t>
            </a:r>
            <a:r>
              <a:rPr lang="ru-RU" dirty="0" smtClean="0"/>
              <a:t> </a:t>
            </a:r>
            <a:r>
              <a:rPr lang="ru-RU" dirty="0" err="1" smtClean="0"/>
              <a:t>отырады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9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Бастауыш</a:t>
            </a:r>
            <a:r>
              <a:rPr lang="ru-RU" b="1" dirty="0" smtClean="0"/>
              <a:t> </a:t>
            </a:r>
            <a:r>
              <a:rPr lang="ru-RU" b="1" dirty="0" err="1" smtClean="0"/>
              <a:t>сынып</a:t>
            </a:r>
            <a:r>
              <a:rPr lang="ru-RU" b="1" dirty="0" smtClean="0"/>
              <a:t> </a:t>
            </a:r>
            <a:r>
              <a:rPr lang="ru-RU" b="1" dirty="0" err="1" smtClean="0"/>
              <a:t>мұғалімдерінің мәселелері</a:t>
            </a:r>
            <a:r>
              <a:rPr lang="kk-KZ" dirty="0" smtClean="0"/>
              <a:t> :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Пед.кадрлардың қазақ тілі және ағылшын тілінде  біліктіліктерін  арттыру қажет.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465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>
            <a:normAutofit fontScale="85000" lnSpcReduction="2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« Қазақстан бүкіл әлемде  жоғары білімді, халқы үш тілді:  қазақ тілі –мемлекеттік тіл; орыс тілі – халықаралық қарым – қатынас тілі; ағылшын тілі -  жаһандық экономикадағы интеграция тілін жақсы меңерген ел болып қабылдануы тиіс»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Н.Ә. Назарбаев  « Жаңа әлемдегі жаңа Қазақстан»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«Казахстан должен  восприниматься во  всем мире как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высокообразованная страна, население которой пользуется тремя языками: казахский язык — государственный, русский язык как язык межнационального общения и английский язык — язык  успешной интеграции в глобальную экономику».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Н.А. Назарбаев «Новый Казахстан в новом мире»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en-US" b="1" dirty="0">
                <a:solidFill>
                  <a:srgbClr val="FFC000"/>
                </a:solidFill>
              </a:rPr>
              <a:t>“Kazakhstan  should be  perceived in  the world as a highly educated  country whose population uses three languages: Kazakh is the state language, Russian is the language of international communication and English is the language of successful integration into the global economy. ”   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N A. </a:t>
            </a:r>
            <a:r>
              <a:rPr lang="en-US" b="1" dirty="0" err="1">
                <a:solidFill>
                  <a:srgbClr val="FFC000"/>
                </a:solidFill>
              </a:rPr>
              <a:t>Nazarbayev</a:t>
            </a:r>
            <a:r>
              <a:rPr lang="en-US" b="1" dirty="0">
                <a:solidFill>
                  <a:srgbClr val="FFC000"/>
                </a:solidFill>
              </a:rPr>
              <a:t> "New Kazakhstan in the new world"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3453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err="1" smtClean="0"/>
              <a:t>Шешу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жолдары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ішінде</a:t>
            </a:r>
            <a:r>
              <a:rPr lang="ru-RU" dirty="0" smtClean="0"/>
              <a:t> </a:t>
            </a:r>
            <a:r>
              <a:rPr lang="ru-RU" dirty="0" err="1" smtClean="0"/>
              <a:t>мұғалімдерге ағылшын тілінде</a:t>
            </a:r>
            <a:r>
              <a:rPr lang="ru-RU" dirty="0" smtClean="0"/>
              <a:t> </a:t>
            </a:r>
            <a:r>
              <a:rPr lang="ru-RU" dirty="0" err="1" smtClean="0"/>
              <a:t>оқуға үйренетін </a:t>
            </a:r>
            <a:r>
              <a:rPr lang="ru-RU" dirty="0" smtClean="0"/>
              <a:t>курс </a:t>
            </a:r>
            <a:r>
              <a:rPr lang="ru-RU" dirty="0" err="1" smtClean="0"/>
              <a:t>ашу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172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Сауалнама</a:t>
            </a:r>
            <a:r>
              <a:rPr lang="ru-RU" dirty="0" smtClean="0"/>
              <a:t>  </a:t>
            </a:r>
            <a:r>
              <a:rPr lang="ru-RU" dirty="0" err="1" smtClean="0"/>
              <a:t>орыс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,ағылшын тілін</a:t>
            </a:r>
            <a:r>
              <a:rPr lang="ru-RU" dirty="0" smtClean="0"/>
              <a:t> </a:t>
            </a:r>
            <a:r>
              <a:rPr lang="ru-RU" dirty="0" err="1" smtClean="0"/>
              <a:t>тереңдетіп оқытылатын  </a:t>
            </a:r>
            <a:r>
              <a:rPr lang="ru-RU" dirty="0" smtClean="0"/>
              <a:t>35 </a:t>
            </a:r>
            <a:r>
              <a:rPr lang="ru-RU" dirty="0" err="1" smtClean="0"/>
              <a:t>оқушыдан  алынды</a:t>
            </a:r>
            <a:r>
              <a:rPr lang="ru-RU" dirty="0" smtClean="0"/>
              <a:t> (5А , 8А,8Б) .</a:t>
            </a:r>
            <a:endParaRPr lang="ru-RU" dirty="0"/>
          </a:p>
          <a:p>
            <a:r>
              <a:rPr lang="ru-RU" dirty="0" smtClean="0"/>
              <a:t>фонетика, морфология </a:t>
            </a:r>
            <a:r>
              <a:rPr lang="ru-RU" dirty="0" err="1" smtClean="0"/>
              <a:t>және </a:t>
            </a:r>
            <a:r>
              <a:rPr lang="ru-RU" dirty="0" smtClean="0"/>
              <a:t>синтаксис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сұрақтар алынды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Жауаптардың қорытындысы бойынша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1  </a:t>
            </a:r>
            <a:r>
              <a:rPr lang="ru-RU" dirty="0" err="1" smtClean="0"/>
              <a:t>орын</a:t>
            </a:r>
            <a:r>
              <a:rPr lang="ru-RU" dirty="0" smtClean="0"/>
              <a:t> </a:t>
            </a:r>
            <a:r>
              <a:rPr lang="ru-RU" dirty="0"/>
              <a:t>– 5А</a:t>
            </a:r>
          </a:p>
          <a:p>
            <a:r>
              <a:rPr lang="ru-RU" dirty="0"/>
              <a:t>2 </a:t>
            </a:r>
            <a:r>
              <a:rPr lang="ru-RU" dirty="0" err="1" smtClean="0"/>
              <a:t>орын</a:t>
            </a:r>
            <a:r>
              <a:rPr lang="ru-RU" dirty="0" smtClean="0"/>
              <a:t> </a:t>
            </a:r>
            <a:r>
              <a:rPr lang="ru-RU" dirty="0"/>
              <a:t>-8Б</a:t>
            </a:r>
          </a:p>
          <a:p>
            <a:r>
              <a:rPr lang="ru-RU" dirty="0"/>
              <a:t>3 </a:t>
            </a:r>
            <a:r>
              <a:rPr lang="ru-RU" dirty="0" err="1" smtClean="0"/>
              <a:t>орын</a:t>
            </a:r>
            <a:r>
              <a:rPr lang="ru-RU" dirty="0" smtClean="0"/>
              <a:t> </a:t>
            </a:r>
            <a:r>
              <a:rPr lang="ru-RU" dirty="0"/>
              <a:t>– 8А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5А, 8А, </a:t>
            </a:r>
            <a:r>
              <a:rPr lang="ru-RU" dirty="0" smtClean="0"/>
              <a:t>8Б </a:t>
            </a:r>
            <a:r>
              <a:rPr lang="ru-RU" dirty="0" err="1" smtClean="0"/>
              <a:t>сыныптары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сауалнама</a:t>
            </a:r>
            <a:r>
              <a:rPr lang="ru-RU" dirty="0" smtClean="0"/>
              <a:t> </a:t>
            </a:r>
            <a:r>
              <a:rPr lang="ru-RU" dirty="0" err="1" smtClean="0"/>
              <a:t>қорытындысы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6924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8905281"/>
              </p:ext>
            </p:extLst>
          </p:nvPr>
        </p:nvGraphicFramePr>
        <p:xfrm>
          <a:off x="683569" y="2907030"/>
          <a:ext cx="6931192" cy="31142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37053"/>
                <a:gridCol w="1283259"/>
                <a:gridCol w="2310880"/>
              </a:tblGrid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r>
                        <a:rPr lang="ru-RU" sz="1400" dirty="0" err="1" smtClean="0">
                          <a:effectLst/>
                        </a:rPr>
                        <a:t>Аты-жөні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+mn-lt"/>
                          <a:ea typeface="+mn-ea"/>
                        </a:rPr>
                        <a:t>орын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Жубай Алуа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Ешимова Сабина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Шестаков Данил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Тукенов Адильхан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Ешимова Снежана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 </a:t>
                      </a:r>
                      <a:r>
                        <a:rPr lang="ru-RU" sz="1400" dirty="0" err="1">
                          <a:effectLst/>
                        </a:rPr>
                        <a:t>Алдаберген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Алибек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Искакова Дильназ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Малофеев Никита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Дементьев Богдан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Задыгул Алина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 Шевчук Влад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 Безруков Кирилл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Денчик Данил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872208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rgbClr val="FF0000"/>
                </a:solidFill>
              </a:rPr>
              <a:t>Көптілділік бойынша</a:t>
            </a:r>
            <a:r>
              <a:rPr lang="ru-RU" sz="2700" b="1" dirty="0" smtClean="0">
                <a:solidFill>
                  <a:srgbClr val="FF0000"/>
                </a:solidFill>
              </a:rPr>
              <a:t>  </a:t>
            </a:r>
            <a:r>
              <a:rPr lang="ru-RU" sz="2700" b="1" dirty="0" err="1" smtClean="0">
                <a:solidFill>
                  <a:srgbClr val="FF0000"/>
                </a:solidFill>
              </a:rPr>
              <a:t>алынғандиктант қорытындысы.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8-11 </a:t>
            </a:r>
            <a:r>
              <a:rPr lang="ru-RU" sz="2700" b="1" dirty="0" err="1" smtClean="0">
                <a:solidFill>
                  <a:srgbClr val="FF0000"/>
                </a:solidFill>
              </a:rPr>
              <a:t>сыныптар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бойынша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err="1" smtClean="0">
                <a:solidFill>
                  <a:srgbClr val="FF0000"/>
                </a:solidFill>
              </a:rPr>
              <a:t>Өтініш</a:t>
            </a:r>
            <a:r>
              <a:rPr lang="ru-RU" sz="2700" b="1" dirty="0" smtClean="0">
                <a:solidFill>
                  <a:srgbClr val="FF0000"/>
                </a:solidFill>
              </a:rPr>
              <a:t>: </a:t>
            </a:r>
            <a:r>
              <a:rPr lang="ru-RU" sz="2700" b="1" dirty="0">
                <a:solidFill>
                  <a:srgbClr val="FF0000"/>
                </a:solidFill>
              </a:rPr>
              <a:t>14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b="1" dirty="0" err="1" smtClean="0">
                <a:solidFill>
                  <a:srgbClr val="FF0000"/>
                </a:solidFill>
              </a:rPr>
              <a:t>Қатысқандар</a:t>
            </a:r>
            <a:r>
              <a:rPr lang="ru-RU" sz="2700" b="1" dirty="0" smtClean="0">
                <a:solidFill>
                  <a:srgbClr val="FF0000"/>
                </a:solidFill>
              </a:rPr>
              <a:t>: </a:t>
            </a:r>
            <a:r>
              <a:rPr lang="ru-RU" sz="2700" b="1" dirty="0">
                <a:solidFill>
                  <a:srgbClr val="FF0000"/>
                </a:solidFill>
              </a:rPr>
              <a:t>13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b="1" dirty="0" err="1" smtClean="0">
                <a:solidFill>
                  <a:srgbClr val="FF0000"/>
                </a:solidFill>
              </a:rPr>
              <a:t>Қатыспаған</a:t>
            </a:r>
            <a:r>
              <a:rPr lang="ru-RU" sz="2700" b="1" dirty="0" smtClean="0">
                <a:solidFill>
                  <a:srgbClr val="FF0000"/>
                </a:solidFill>
              </a:rPr>
              <a:t>: </a:t>
            </a:r>
            <a:r>
              <a:rPr lang="ru-RU" sz="2700" b="1" dirty="0">
                <a:solidFill>
                  <a:srgbClr val="FF0000"/>
                </a:solidFill>
              </a:rPr>
              <a:t>1 (</a:t>
            </a:r>
            <a:r>
              <a:rPr lang="ru-RU" sz="2700" b="1" dirty="0" err="1">
                <a:solidFill>
                  <a:srgbClr val="FF0000"/>
                </a:solidFill>
              </a:rPr>
              <a:t>Салихзянова</a:t>
            </a:r>
            <a:r>
              <a:rPr lang="ru-RU" sz="2700" b="1" dirty="0">
                <a:solidFill>
                  <a:srgbClr val="FF0000"/>
                </a:solidFill>
              </a:rPr>
              <a:t> Р. </a:t>
            </a:r>
            <a:r>
              <a:rPr lang="ru-RU" b="1" dirty="0">
                <a:solidFill>
                  <a:srgbClr val="FF0000"/>
                </a:solidFill>
              </a:rPr>
              <a:t>11А</a:t>
            </a:r>
            <a:r>
              <a:rPr lang="ru-RU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696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r>
              <a:rPr lang="ru-RU" b="1" dirty="0"/>
              <a:t>1 </a:t>
            </a:r>
            <a:r>
              <a:rPr lang="ru-RU" b="1" dirty="0" err="1" smtClean="0"/>
              <a:t>үштілділік оқытуды әрі қарай жалғастыру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2 </a:t>
            </a:r>
            <a:r>
              <a:rPr lang="ru-RU" b="1" dirty="0" err="1" smtClean="0"/>
              <a:t>үштілдікті меңгеру мақсатында өз бетімен</a:t>
            </a:r>
            <a:r>
              <a:rPr lang="ru-RU" b="1" dirty="0" smtClean="0"/>
              <a:t> </a:t>
            </a:r>
            <a:r>
              <a:rPr lang="ru-RU" b="1" dirty="0" err="1" smtClean="0"/>
              <a:t>ізденіп</a:t>
            </a:r>
            <a:r>
              <a:rPr lang="ru-RU" b="1" dirty="0" smtClean="0"/>
              <a:t>, </a:t>
            </a:r>
            <a:r>
              <a:rPr lang="ru-RU" b="1" dirty="0" err="1" smtClean="0"/>
              <a:t>оқу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3 </a:t>
            </a:r>
            <a:r>
              <a:rPr lang="ru-RU" b="1" dirty="0" err="1" smtClean="0"/>
              <a:t>үштілділікті оқыту сапасын</a:t>
            </a:r>
            <a:r>
              <a:rPr lang="ru-RU" b="1" dirty="0" smtClean="0"/>
              <a:t> </a:t>
            </a:r>
            <a:r>
              <a:rPr lang="ru-RU" b="1" dirty="0" err="1" smtClean="0"/>
              <a:t>арттыру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4 </a:t>
            </a:r>
            <a:r>
              <a:rPr lang="ru-RU" b="1" dirty="0" err="1" smtClean="0"/>
              <a:t>үш тілде</a:t>
            </a:r>
            <a:r>
              <a:rPr lang="ru-RU" b="1" dirty="0" smtClean="0"/>
              <a:t> </a:t>
            </a:r>
            <a:r>
              <a:rPr lang="ru-RU" b="1" dirty="0" err="1" smtClean="0"/>
              <a:t>көптеген іс</a:t>
            </a:r>
            <a:r>
              <a:rPr lang="ru-RU" b="1" dirty="0" smtClean="0"/>
              <a:t> </a:t>
            </a:r>
            <a:r>
              <a:rPr lang="ru-RU" b="1" dirty="0" err="1" smtClean="0"/>
              <a:t>шаралар</a:t>
            </a:r>
            <a:r>
              <a:rPr lang="ru-RU" b="1" dirty="0" smtClean="0"/>
              <a:t> </a:t>
            </a:r>
            <a:r>
              <a:rPr lang="ru-RU" b="1" dirty="0" err="1" smtClean="0"/>
              <a:t>ұйымдастыру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5 </a:t>
            </a:r>
            <a:r>
              <a:rPr lang="ru-RU" b="1" dirty="0" err="1" smtClean="0"/>
              <a:t>жыл</a:t>
            </a:r>
            <a:r>
              <a:rPr lang="ru-RU" b="1" dirty="0" smtClean="0"/>
              <a:t> </a:t>
            </a:r>
            <a:r>
              <a:rPr lang="ru-RU" b="1" dirty="0" err="1" smtClean="0"/>
              <a:t>сайын</a:t>
            </a:r>
            <a:r>
              <a:rPr lang="ru-RU" b="1" dirty="0" smtClean="0"/>
              <a:t> </a:t>
            </a:r>
            <a:r>
              <a:rPr lang="ru-RU" b="1" dirty="0" err="1" smtClean="0"/>
              <a:t>үштілділік аптасын</a:t>
            </a:r>
            <a:r>
              <a:rPr lang="ru-RU" b="1" dirty="0" smtClean="0"/>
              <a:t> </a:t>
            </a:r>
            <a:r>
              <a:rPr lang="ru-RU" b="1" dirty="0" err="1" smtClean="0"/>
              <a:t>ұйымдастырып</a:t>
            </a:r>
            <a:r>
              <a:rPr lang="ru-RU" b="1" dirty="0" smtClean="0"/>
              <a:t>,</a:t>
            </a:r>
            <a:r>
              <a:rPr lang="ru-RU" b="1" dirty="0" err="1" smtClean="0"/>
              <a:t>өткізу</a:t>
            </a:r>
            <a:r>
              <a:rPr lang="ru-RU" b="1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749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ru-MO" dirty="0" err="1" smtClean="0">
                <a:solidFill>
                  <a:srgbClr val="FF0000"/>
                </a:solidFill>
              </a:rPr>
              <a:t>Сау</a:t>
            </a:r>
            <a:r>
              <a:rPr lang="ru-MO" dirty="0" smtClean="0">
                <a:solidFill>
                  <a:srgbClr val="FF0000"/>
                </a:solidFill>
              </a:rPr>
              <a:t> </a:t>
            </a:r>
            <a:r>
              <a:rPr lang="ru-MO" dirty="0" err="1">
                <a:solidFill>
                  <a:srgbClr val="FF0000"/>
                </a:solidFill>
              </a:rPr>
              <a:t>болыңыздар</a:t>
            </a:r>
            <a:r>
              <a:rPr lang="ru-MO" dirty="0">
                <a:solidFill>
                  <a:srgbClr val="FF0000"/>
                </a:solidFill>
              </a:rPr>
              <a:t>! </a:t>
            </a:r>
            <a:r>
              <a:rPr lang="kk-KZ" dirty="0">
                <a:solidFill>
                  <a:srgbClr val="FF0000"/>
                </a:solidFill>
              </a:rPr>
              <a:t>Демалыстарыңыз жақсы өтсін</a:t>
            </a:r>
            <a:r>
              <a:rPr lang="ru-MO" dirty="0">
                <a:solidFill>
                  <a:srgbClr val="FF0000"/>
                </a:solidFill>
              </a:rPr>
              <a:t>!       </a:t>
            </a:r>
            <a:endParaRPr lang="ru-RU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ru-RU" dirty="0" smtClean="0"/>
              <a:t>До </a:t>
            </a:r>
            <a:r>
              <a:rPr lang="ru-RU" dirty="0"/>
              <a:t>свидания, коллега. Хороших Вам выходных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C000"/>
                </a:solidFill>
              </a:rPr>
              <a:t>Good – bye, my dear </a:t>
            </a:r>
            <a:r>
              <a:rPr lang="en-US" dirty="0" smtClean="0">
                <a:solidFill>
                  <a:srgbClr val="FFC000"/>
                </a:solidFill>
              </a:rPr>
              <a:t>colleague.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Have </a:t>
            </a:r>
            <a:r>
              <a:rPr lang="en-US" dirty="0">
                <a:solidFill>
                  <a:srgbClr val="FFC000"/>
                </a:solidFill>
              </a:rPr>
              <a:t>a nice weekend</a:t>
            </a:r>
            <a:r>
              <a:rPr lang="ru-RU" dirty="0">
                <a:solidFill>
                  <a:srgbClr val="FFC000"/>
                </a:solidFill>
              </a:rPr>
              <a:t>!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306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8136904" cy="1872208"/>
          </a:xfrm>
        </p:spPr>
        <p:txBody>
          <a:bodyPr>
            <a:normAutofit fontScale="70000" lnSpcReduction="2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Мақсаты: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kk-KZ" b="1" dirty="0">
                <a:solidFill>
                  <a:srgbClr val="FF0000"/>
                </a:solidFill>
              </a:rPr>
              <a:t>Үштілді білім беруді дамытуды жалғастыру;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kk-KZ" b="1" dirty="0">
                <a:solidFill>
                  <a:srgbClr val="FF0000"/>
                </a:solidFill>
              </a:rPr>
              <a:t>Мәселенің ағымдағы жай –күйін және болашақ перспективаларын қарастыру.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kk-KZ" b="1" dirty="0">
                <a:solidFill>
                  <a:srgbClr val="FF0000"/>
                </a:solidFill>
              </a:rPr>
              <a:t> Мектеп түлектеріне сапалы білім беру үшін оқытушылардың жұмысына жәрдемдесу.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28498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продолжить развитие трёхъязычного образования;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рассмотреть текущее состояние вопроса и перспективы на будущее;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содействовать работе педагогов по качественной подготовке выпускников школы для комфортного продолжения образования.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869160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 to continue the development of trilingual education;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2 to consider the current state of the issue and future prospects;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3 to promote the work of teachers in the quality training of graduates of the school for a comfortable continuation of education.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11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692696"/>
            <a:ext cx="7092776" cy="5433467"/>
          </a:xfrm>
        </p:spPr>
        <p:txBody>
          <a:bodyPr>
            <a:normAutofit/>
          </a:bodyPr>
          <a:lstStyle/>
          <a:p>
            <a:endParaRPr lang="kk-KZ" dirty="0" smtClean="0"/>
          </a:p>
          <a:p>
            <a:endParaRPr lang="kk-KZ" dirty="0"/>
          </a:p>
          <a:p>
            <a:r>
              <a:rPr lang="kk-KZ" dirty="0" smtClean="0">
                <a:solidFill>
                  <a:srgbClr val="FF0000"/>
                </a:solidFill>
              </a:rPr>
              <a:t>Қайырлы </a:t>
            </a:r>
            <a:r>
              <a:rPr lang="kk-KZ" dirty="0">
                <a:solidFill>
                  <a:srgbClr val="FF0000"/>
                </a:solidFill>
              </a:rPr>
              <a:t>таң, әріптестер</a:t>
            </a:r>
            <a:r>
              <a:rPr lang="ru-MO" dirty="0">
                <a:solidFill>
                  <a:srgbClr val="FF0000"/>
                </a:solidFill>
              </a:rPr>
              <a:t>! </a:t>
            </a:r>
            <a:r>
              <a:rPr lang="ru-MO" dirty="0" err="1">
                <a:solidFill>
                  <a:srgbClr val="FF0000"/>
                </a:solidFill>
              </a:rPr>
              <a:t>Күніңізге</a:t>
            </a:r>
            <a:r>
              <a:rPr lang="ru-MO" dirty="0">
                <a:solidFill>
                  <a:srgbClr val="FF0000"/>
                </a:solidFill>
              </a:rPr>
              <a:t> </a:t>
            </a:r>
            <a:r>
              <a:rPr lang="ru-MO" dirty="0" err="1">
                <a:solidFill>
                  <a:srgbClr val="FF0000"/>
                </a:solidFill>
              </a:rPr>
              <a:t>сәттілік</a:t>
            </a:r>
            <a:r>
              <a:rPr lang="ru-MO" dirty="0">
                <a:solidFill>
                  <a:srgbClr val="FF0000"/>
                </a:solidFill>
              </a:rPr>
              <a:t> </a:t>
            </a:r>
            <a:r>
              <a:rPr lang="ru-MO" dirty="0" err="1">
                <a:solidFill>
                  <a:srgbClr val="FF0000"/>
                </a:solidFill>
              </a:rPr>
              <a:t>тілеймін</a:t>
            </a:r>
            <a:r>
              <a:rPr lang="ru-MO" dirty="0">
                <a:solidFill>
                  <a:srgbClr val="FF0000"/>
                </a:solidFill>
              </a:rPr>
              <a:t>!            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Доброе </a:t>
            </a:r>
            <a:r>
              <a:rPr lang="ru-RU" dirty="0"/>
              <a:t>утро, коллега. Приятного Вам дня.</a:t>
            </a:r>
          </a:p>
          <a:p>
            <a:endParaRPr lang="ru-RU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Good </a:t>
            </a:r>
            <a:r>
              <a:rPr lang="en-US" dirty="0">
                <a:solidFill>
                  <a:srgbClr val="FFC000"/>
                </a:solidFill>
              </a:rPr>
              <a:t>morning my, dear colleague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>
                <a:solidFill>
                  <a:srgbClr val="FFC000"/>
                </a:solidFill>
              </a:rPr>
              <a:t>Have a nice day!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7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332656"/>
            <a:ext cx="8424936" cy="5793507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i="1" dirty="0"/>
              <a:t>Проект решения педагогического совета:</a:t>
            </a:r>
            <a:endParaRPr lang="ru-RU" dirty="0"/>
          </a:p>
          <a:p>
            <a:pPr fontAlgn="base"/>
            <a:r>
              <a:rPr lang="ru-RU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Классным руководителям использовать </a:t>
            </a:r>
            <a:r>
              <a:rPr lang="ru-RU" dirty="0">
                <a:solidFill>
                  <a:srgbClr val="0070C0"/>
                </a:solidFill>
                <a:hlinkClick r:id="rId2" tooltip="Методические рекомендации"/>
              </a:rPr>
              <a:t>методические рекомендации</a:t>
            </a:r>
            <a:r>
              <a:rPr lang="ru-RU" dirty="0">
                <a:solidFill>
                  <a:srgbClr val="0070C0"/>
                </a:solidFill>
              </a:rPr>
              <a:t> по взаимодействию семьи и школы в работе с родителями, оформленные в единую памятку.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Классным </a:t>
            </a:r>
            <a:r>
              <a:rPr lang="ru-RU" dirty="0">
                <a:solidFill>
                  <a:srgbClr val="0070C0"/>
                </a:solidFill>
              </a:rPr>
              <a:t>руководителям при определении тематики родительских собраний учитывать мнение родителей и чаще использовать нетрадиционные формы.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Для </a:t>
            </a:r>
            <a:r>
              <a:rPr lang="ru-RU" dirty="0">
                <a:solidFill>
                  <a:srgbClr val="0070C0"/>
                </a:solidFill>
              </a:rPr>
              <a:t>организации более тесного взаимодействия семьи и школы организовать Дни открытых дверей.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Продолжить знакомство с существующими в сегодняшней педагогике подходами и концепциями воспитания, определяющими взаимодействие семьи и школы.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Привлекать </a:t>
            </a:r>
            <a:r>
              <a:rPr lang="ru-RU" dirty="0">
                <a:solidFill>
                  <a:srgbClr val="0070C0"/>
                </a:solidFill>
              </a:rPr>
              <a:t>родителей к совместной работе по различным направлениям (совместные праздники, приглашение на выставки работ учащихся, совместное оформление стенгазет и т. д.).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Провести </a:t>
            </a:r>
            <a:r>
              <a:rPr lang="ru-RU" dirty="0">
                <a:solidFill>
                  <a:srgbClr val="0070C0"/>
                </a:solidFill>
              </a:rPr>
              <a:t>в конце учебного года анкетирование родителей учащихся “Удовлетворенность учебным процессом и внеклассной деятельностью”.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школьном сайте ввести рубрику «Семья и школа»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64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876397" cy="5721499"/>
          </a:xfrm>
        </p:spPr>
        <p:txBody>
          <a:bodyPr/>
          <a:lstStyle/>
          <a:p>
            <a:endParaRPr lang="en-US" b="1" dirty="0" smtClean="0"/>
          </a:p>
          <a:p>
            <a:r>
              <a:rPr lang="ru-MO" b="1" dirty="0" err="1" smtClean="0">
                <a:solidFill>
                  <a:srgbClr val="FF0000"/>
                </a:solidFill>
              </a:rPr>
              <a:t>Тақырыбы</a:t>
            </a:r>
            <a:r>
              <a:rPr lang="ru-MO" b="1" dirty="0">
                <a:solidFill>
                  <a:srgbClr val="FF0000"/>
                </a:solidFill>
              </a:rPr>
              <a:t>: « </a:t>
            </a:r>
            <a:r>
              <a:rPr lang="kk-KZ" b="1" dirty="0">
                <a:solidFill>
                  <a:srgbClr val="FF0000"/>
                </a:solidFill>
              </a:rPr>
              <a:t>Көптілділік, заманауи білім берудің басымдықтарының бірі ретінде: қазіргі күйі мен келешегі.»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/>
              <a:t> </a:t>
            </a:r>
            <a:endParaRPr lang="en-US" b="1" dirty="0" smtClean="0"/>
          </a:p>
          <a:p>
            <a:endParaRPr lang="ru-RU" dirty="0"/>
          </a:p>
          <a:p>
            <a:r>
              <a:rPr lang="ru-RU" b="1" dirty="0" err="1"/>
              <a:t>Полиязычие</a:t>
            </a:r>
            <a:r>
              <a:rPr lang="ru-RU" b="1" dirty="0"/>
              <a:t>,  как один из приоритетов современного образования: состояние и перспективы.</a:t>
            </a:r>
            <a:endParaRPr lang="ru-RU" dirty="0"/>
          </a:p>
          <a:p>
            <a:endParaRPr lang="en-US" dirty="0" smtClean="0"/>
          </a:p>
          <a:p>
            <a:r>
              <a:rPr lang="ru-RU" dirty="0"/>
              <a:t> </a:t>
            </a:r>
          </a:p>
          <a:p>
            <a:r>
              <a:rPr lang="en-US" b="1" dirty="0">
                <a:solidFill>
                  <a:srgbClr val="FFC000"/>
                </a:solidFill>
              </a:rPr>
              <a:t>Multilingual education as one of the priorities of modern education: situation and perspectives</a:t>
            </a:r>
            <a:r>
              <a:rPr lang="en-US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5238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332656"/>
            <a:ext cx="8928992" cy="5793507"/>
          </a:xfrm>
        </p:spPr>
        <p:txBody>
          <a:bodyPr/>
          <a:lstStyle/>
          <a:p>
            <a:r>
              <a:rPr lang="ru-RU" b="1" dirty="0"/>
              <a:t>А</a:t>
            </a:r>
            <a:r>
              <a:rPr lang="ru-RU" b="1" dirty="0" smtClean="0"/>
              <a:t>)</a:t>
            </a:r>
            <a:r>
              <a:rPr lang="kk-KZ" b="1" dirty="0" smtClean="0"/>
              <a:t> </a:t>
            </a:r>
            <a:r>
              <a:rPr lang="kk-KZ" b="1" dirty="0" smtClean="0">
                <a:latin typeface="Arial Narrow" pitchFamily="34" charset="0"/>
                <a:cs typeface="Arial" pitchFamily="34" charset="0"/>
              </a:rPr>
              <a:t>2018-2019 оқу жылындағы мектептегі эксперементалды            </a:t>
            </a:r>
            <a:endParaRPr lang="ru-RU" dirty="0" smtClean="0">
              <a:latin typeface="Arial Narrow" pitchFamily="34" charset="0"/>
              <a:cs typeface="Arial" pitchFamily="34" charset="0"/>
            </a:endParaRPr>
          </a:p>
          <a:p>
            <a:r>
              <a:rPr lang="kk-KZ" b="1" dirty="0" smtClean="0">
                <a:latin typeface="Arial Narrow" pitchFamily="34" charset="0"/>
                <a:cs typeface="Arial" pitchFamily="34" charset="0"/>
              </a:rPr>
              <a:t>                                          сыныптар:          </a:t>
            </a:r>
            <a:endParaRPr lang="ru-RU" dirty="0" smtClean="0">
              <a:latin typeface="Arial Narrow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7993016"/>
              </p:ext>
            </p:extLst>
          </p:nvPr>
        </p:nvGraphicFramePr>
        <p:xfrm>
          <a:off x="323528" y="1340768"/>
          <a:ext cx="8497450" cy="5235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88"/>
                <a:gridCol w="2042378"/>
                <a:gridCol w="1722374"/>
                <a:gridCol w="921763"/>
                <a:gridCol w="1562660"/>
                <a:gridCol w="2165987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444" marR="28444" marT="0" marB="0"/>
                </a:tc>
                <a:tc>
                  <a:txBody>
                    <a:bodyPr/>
                    <a:lstStyle/>
                    <a:p>
                      <a:pPr marL="69850" indent="-69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Times New Roman"/>
                        </a:rPr>
                        <a:t>                                          </a:t>
                      </a:r>
                      <a:r>
                        <a:rPr lang="ru-RU" sz="1200" b="1" kern="1200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Сынып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kk-KZ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Неше жыл оқытуда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Мұғалім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Қазақша/ағылшынша оқыту деңгейі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</a:tr>
              <a:tr h="6707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444" marR="28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Жаратылыстану ағылшын тілінде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арнайы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Ө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скенбай А. 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Орта арнаулы білім</a:t>
                      </a: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3 </a:t>
                      </a: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жыл өтілім</a:t>
                      </a: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педагог – модератор.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</a:tr>
              <a:tr h="7466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444" marR="28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Жаратылыстану ағылшын тілінде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арнайы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</a:t>
                      </a: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Мергалимова А. 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Жоғары білім, өтілімі  8 ай,  категориясы жоқ. Биология мұғалімі ағылшын тілінде беруге құқығы бар.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</a:tr>
              <a:tr h="6707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444" marR="28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Жаратылыстану ағылшын тілінде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арнайы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</a:t>
                      </a: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Мергалимова А. 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</a:tr>
              <a:tr h="4024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444" marR="28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Тарих қазақ тілінде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Адилов А. 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Жоғары білім, Өтілімі 3 жыл, </a:t>
                      </a: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 – модератор.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</a:tr>
              <a:tr h="4024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444" marR="28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ИВТ </a:t>
                      </a: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ағылшын тілінде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Туканов Р. 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Жоғары білм, өтілім 6 жыл, категория жоқ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</a:tr>
              <a:tr h="4024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444" marR="28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ИВТ </a:t>
                      </a:r>
                      <a:r>
                        <a:rPr lang="kk-KZ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ағылшын тілінде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Туканов Р. 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</a:tr>
              <a:tr h="9390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444" marR="28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r>
                        <a:rPr lang="kk-KZ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және биология ағылшын тілінде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Ахметова М. М.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Мергалимова А. И.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Жоғары білім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kk-KZ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өтілім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23 </a:t>
                      </a:r>
                      <a:r>
                        <a:rPr lang="kk-KZ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жыл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kk-KZ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бірінші 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8297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332656"/>
            <a:ext cx="8712968" cy="5793507"/>
          </a:xfrm>
        </p:spPr>
        <p:txBody>
          <a:bodyPr>
            <a:normAutofit/>
          </a:bodyPr>
          <a:lstStyle/>
          <a:p>
            <a:r>
              <a:rPr lang="ru-RU" b="1" dirty="0"/>
              <a:t>Б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Проблемы,что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сделано. (формы работы, и т. д.)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Как видно из предложенной таблицы, в нашей школе организована работа по внедрению </a:t>
            </a:r>
            <a:r>
              <a:rPr lang="ru-RU" dirty="0" err="1"/>
              <a:t>полиязычного</a:t>
            </a:r>
            <a:r>
              <a:rPr lang="ru-RU" dirty="0"/>
              <a:t> образования. Однако, проблемы есть. Главные из них: почти полное  отсутствие специально подготовленных кадров и учебных пособий высокого уровня. С другой стороны, по велению времени и запросу государства </a:t>
            </a:r>
            <a:r>
              <a:rPr lang="en-US" dirty="0"/>
              <a:t>c</a:t>
            </a:r>
            <a:r>
              <a:rPr lang="ru-RU" dirty="0" err="1"/>
              <a:t>ейчас</a:t>
            </a:r>
            <a:r>
              <a:rPr lang="ru-RU" dirty="0"/>
              <a:t> многие учащиеся уже пользуются учебниками, в которые включены слова на 3 языках по любому предмету и по любой теме. Это означает, что казахский и английский языки для каждого учителя и каждого ученика. И здесь, очень многое зависит от уровня образованности учителя, его ответственности, самообразования, заинтересованности и т. п. </a:t>
            </a:r>
          </a:p>
        </p:txBody>
      </p:sp>
    </p:spTree>
    <p:extLst>
      <p:ext uri="{BB962C8B-B14F-4D97-AF65-F5344CB8AC3E}">
        <p14:creationId xmlns="" xmlns:p14="http://schemas.microsoft.com/office/powerpoint/2010/main" val="1313529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453</TotalTime>
  <Words>1173</Words>
  <Application>Microsoft Office PowerPoint</Application>
  <PresentationFormat>Экран (4:3)</PresentationFormat>
  <Paragraphs>242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Волна</vt:lpstr>
      <vt:lpstr>Апекс</vt:lpstr>
      <vt:lpstr>1_Апекс</vt:lpstr>
      <vt:lpstr>Тема Office</vt:lpstr>
      <vt:lpstr>1_Тема Office</vt:lpstr>
      <vt:lpstr>NewsPrint</vt:lpstr>
      <vt:lpstr>1_NewsPrint</vt:lpstr>
      <vt:lpstr>Трек</vt:lpstr>
      <vt:lpstr>Педкеңес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Көптілділіктің білім саласында  кездесетін  қиындықтары</vt:lpstr>
      <vt:lpstr>Слайд 11</vt:lpstr>
      <vt:lpstr>Слайд 12</vt:lpstr>
      <vt:lpstr>Слайд 13</vt:lpstr>
      <vt:lpstr>Слайд 14</vt:lpstr>
      <vt:lpstr>Қиындықты шешу жолдары:</vt:lpstr>
      <vt:lpstr>Ағылшын тілін оқытудағы оқушыларға қиындық туғызатын тақырыптар және оны шешу жолдары</vt:lpstr>
      <vt:lpstr>Слайд 17</vt:lpstr>
      <vt:lpstr>Басты қиындықтар және оны шешу</vt:lpstr>
      <vt:lpstr>Көптілдіктегі қиындықтар. </vt:lpstr>
      <vt:lpstr>Слайд 20</vt:lpstr>
      <vt:lpstr>Мәселені шешу жолдары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5А, 8А, 8Б сыныптары бойынша сауалнама қорытындысы </vt:lpstr>
      <vt:lpstr>Көптілділік бойынша  алынғандиктант қорытындысы.  8-11 сыныптар бойынша Өтініш: 14 Қатысқандар: 13 Қатыспаған: 1 (Салихзянова Р. 11А) 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</dc:title>
  <dc:creator>1111</dc:creator>
  <cp:lastModifiedBy>User</cp:lastModifiedBy>
  <cp:revision>27</cp:revision>
  <dcterms:created xsi:type="dcterms:W3CDTF">2019-02-28T08:45:01Z</dcterms:created>
  <dcterms:modified xsi:type="dcterms:W3CDTF">2019-05-14T18:15:38Z</dcterms:modified>
</cp:coreProperties>
</file>