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9" d="100"/>
          <a:sy n="69" d="100"/>
        </p:scale>
        <p:origin x="-2004" y="-4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51EBD4-6194-47B1-BFEC-725C3EE707E5}" type="datetimeFigureOut">
              <a:rPr lang="ru-RU" smtClean="0"/>
              <a:t>05.04.2022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FAF8FE-CF6F-479C-B97C-B828B8AFF9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82720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FAF8FE-CF6F-479C-B97C-B828B8AFF948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34504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FAF8FE-CF6F-479C-B97C-B828B8AFF948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34504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FAF8FE-CF6F-479C-B97C-B828B8AFF948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34504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FAF8FE-CF6F-479C-B97C-B828B8AFF948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34504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FAF8FE-CF6F-479C-B97C-B828B8AFF948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34504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4/5/2022</a:t>
            </a:fld>
            <a:endParaRPr lang="en-US" dirty="0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4990045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05.04.2022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05.04.2022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05.04.2022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05.04.2022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.gif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.gif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.gif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.gif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.gif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3203658" cy="2241662"/>
          </a:xfrm>
          <a:custGeom>
            <a:avLst/>
            <a:gdLst/>
            <a:ahLst/>
            <a:cxnLst/>
            <a:rect l="l" t="t" r="r" b="b"/>
            <a:pathLst>
              <a:path w="3746500" h="2472055">
                <a:moveTo>
                  <a:pt x="3746427" y="0"/>
                </a:moveTo>
                <a:lnTo>
                  <a:pt x="1037658" y="2471754"/>
                </a:lnTo>
                <a:lnTo>
                  <a:pt x="0" y="1334595"/>
                </a:lnTo>
                <a:lnTo>
                  <a:pt x="0" y="0"/>
                </a:lnTo>
                <a:lnTo>
                  <a:pt x="3746427" y="0"/>
                </a:lnTo>
                <a:close/>
              </a:path>
            </a:pathLst>
          </a:custGeom>
          <a:solidFill>
            <a:srgbClr val="1B3A4E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" name="object 4"/>
          <p:cNvSpPr/>
          <p:nvPr/>
        </p:nvSpPr>
        <p:spPr>
          <a:xfrm>
            <a:off x="6583366" y="4378969"/>
            <a:ext cx="2560211" cy="2477172"/>
          </a:xfrm>
          <a:custGeom>
            <a:avLst/>
            <a:gdLst/>
            <a:ahLst/>
            <a:cxnLst/>
            <a:rect l="l" t="t" r="r" b="b"/>
            <a:pathLst>
              <a:path w="2994025" h="2731770">
                <a:moveTo>
                  <a:pt x="2993502" y="2731574"/>
                </a:moveTo>
                <a:lnTo>
                  <a:pt x="0" y="2731574"/>
                </a:lnTo>
                <a:lnTo>
                  <a:pt x="2993502" y="0"/>
                </a:lnTo>
                <a:lnTo>
                  <a:pt x="2993502" y="2731574"/>
                </a:lnTo>
                <a:close/>
              </a:path>
            </a:pathLst>
          </a:custGeom>
          <a:solidFill>
            <a:srgbClr val="1B3A4E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grpSp>
        <p:nvGrpSpPr>
          <p:cNvPr id="6" name="object 6"/>
          <p:cNvGrpSpPr/>
          <p:nvPr/>
        </p:nvGrpSpPr>
        <p:grpSpPr>
          <a:xfrm>
            <a:off x="1" y="0"/>
            <a:ext cx="2969084" cy="3188308"/>
            <a:chOff x="0" y="0"/>
            <a:chExt cx="3472179" cy="3515995"/>
          </a:xfrm>
        </p:grpSpPr>
        <p:sp>
          <p:nvSpPr>
            <p:cNvPr id="7" name="object 7"/>
            <p:cNvSpPr/>
            <p:nvPr/>
          </p:nvSpPr>
          <p:spPr>
            <a:xfrm>
              <a:off x="0" y="0"/>
              <a:ext cx="2020570" cy="1610360"/>
            </a:xfrm>
            <a:custGeom>
              <a:avLst/>
              <a:gdLst/>
              <a:ahLst/>
              <a:cxnLst/>
              <a:rect l="l" t="t" r="r" b="b"/>
              <a:pathLst>
                <a:path w="2020570" h="1610360">
                  <a:moveTo>
                    <a:pt x="255668" y="1610249"/>
                  </a:moveTo>
                  <a:lnTo>
                    <a:pt x="0" y="1330065"/>
                  </a:lnTo>
                  <a:lnTo>
                    <a:pt x="0" y="0"/>
                  </a:lnTo>
                  <a:lnTo>
                    <a:pt x="2020322" y="0"/>
                  </a:lnTo>
                  <a:lnTo>
                    <a:pt x="255668" y="1610249"/>
                  </a:lnTo>
                  <a:close/>
                </a:path>
              </a:pathLst>
            </a:custGeom>
            <a:solidFill>
              <a:srgbClr val="0C283B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8" name="object 8"/>
            <p:cNvSpPr/>
            <p:nvPr/>
          </p:nvSpPr>
          <p:spPr>
            <a:xfrm>
              <a:off x="0" y="398557"/>
              <a:ext cx="904875" cy="1809114"/>
            </a:xfrm>
            <a:custGeom>
              <a:avLst/>
              <a:gdLst/>
              <a:ahLst/>
              <a:cxnLst/>
              <a:rect l="l" t="t" r="r" b="b"/>
              <a:pathLst>
                <a:path w="904875" h="1809114">
                  <a:moveTo>
                    <a:pt x="0" y="1808763"/>
                  </a:moveTo>
                  <a:lnTo>
                    <a:pt x="0" y="1734130"/>
                  </a:lnTo>
                  <a:lnTo>
                    <a:pt x="830526" y="903604"/>
                  </a:lnTo>
                  <a:lnTo>
                    <a:pt x="0" y="73077"/>
                  </a:lnTo>
                  <a:lnTo>
                    <a:pt x="0" y="0"/>
                  </a:lnTo>
                  <a:lnTo>
                    <a:pt x="904381" y="904381"/>
                  </a:lnTo>
                  <a:lnTo>
                    <a:pt x="0" y="1808763"/>
                  </a:lnTo>
                  <a:close/>
                </a:path>
              </a:pathLst>
            </a:custGeom>
            <a:solidFill>
              <a:srgbClr val="5CE1E6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9" name="object 9"/>
            <p:cNvSpPr/>
            <p:nvPr/>
          </p:nvSpPr>
          <p:spPr>
            <a:xfrm>
              <a:off x="0" y="1706971"/>
              <a:ext cx="904875" cy="1809114"/>
            </a:xfrm>
            <a:custGeom>
              <a:avLst/>
              <a:gdLst/>
              <a:ahLst/>
              <a:cxnLst/>
              <a:rect l="l" t="t" r="r" b="b"/>
              <a:pathLst>
                <a:path w="904875" h="1809114">
                  <a:moveTo>
                    <a:pt x="0" y="1808763"/>
                  </a:moveTo>
                  <a:lnTo>
                    <a:pt x="0" y="1734130"/>
                  </a:lnTo>
                  <a:lnTo>
                    <a:pt x="830526" y="903604"/>
                  </a:lnTo>
                  <a:lnTo>
                    <a:pt x="0" y="73077"/>
                  </a:lnTo>
                  <a:lnTo>
                    <a:pt x="0" y="0"/>
                  </a:lnTo>
                  <a:lnTo>
                    <a:pt x="904381" y="904381"/>
                  </a:lnTo>
                  <a:lnTo>
                    <a:pt x="0" y="1808763"/>
                  </a:lnTo>
                  <a:close/>
                </a:path>
              </a:pathLst>
            </a:custGeom>
            <a:solidFill>
              <a:srgbClr val="1B3A4E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0" name="object 10"/>
            <p:cNvSpPr/>
            <p:nvPr/>
          </p:nvSpPr>
          <p:spPr>
            <a:xfrm>
              <a:off x="892012" y="0"/>
              <a:ext cx="2580640" cy="2324735"/>
            </a:xfrm>
            <a:custGeom>
              <a:avLst/>
              <a:gdLst/>
              <a:ahLst/>
              <a:cxnLst/>
              <a:rect l="l" t="t" r="r" b="b"/>
              <a:pathLst>
                <a:path w="2580640" h="2324735">
                  <a:moveTo>
                    <a:pt x="2580025" y="0"/>
                  </a:moveTo>
                  <a:lnTo>
                    <a:pt x="33790" y="2324556"/>
                  </a:lnTo>
                  <a:lnTo>
                    <a:pt x="0" y="2287543"/>
                  </a:lnTo>
                  <a:lnTo>
                    <a:pt x="2505693" y="0"/>
                  </a:lnTo>
                  <a:lnTo>
                    <a:pt x="2580025" y="0"/>
                  </a:lnTo>
                  <a:close/>
                </a:path>
              </a:pathLst>
            </a:custGeom>
            <a:solidFill>
              <a:srgbClr val="5CE1E6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grpSp>
        <p:nvGrpSpPr>
          <p:cNvPr id="11" name="object 11"/>
          <p:cNvGrpSpPr/>
          <p:nvPr/>
        </p:nvGrpSpPr>
        <p:grpSpPr>
          <a:xfrm>
            <a:off x="6832631" y="3743389"/>
            <a:ext cx="2310978" cy="3112876"/>
            <a:chOff x="7990382" y="4128126"/>
            <a:chExt cx="2702560" cy="3432810"/>
          </a:xfrm>
        </p:grpSpPr>
        <p:sp>
          <p:nvSpPr>
            <p:cNvPr id="12" name="object 12"/>
            <p:cNvSpPr/>
            <p:nvPr/>
          </p:nvSpPr>
          <p:spPr>
            <a:xfrm>
              <a:off x="7990382" y="5585481"/>
              <a:ext cx="2205355" cy="1975485"/>
            </a:xfrm>
            <a:custGeom>
              <a:avLst/>
              <a:gdLst/>
              <a:ahLst/>
              <a:cxnLst/>
              <a:rect l="l" t="t" r="r" b="b"/>
              <a:pathLst>
                <a:path w="2205354" h="1975484">
                  <a:moveTo>
                    <a:pt x="2204878" y="36593"/>
                  </a:moveTo>
                  <a:lnTo>
                    <a:pt x="73516" y="1975123"/>
                  </a:lnTo>
                  <a:lnTo>
                    <a:pt x="0" y="1975123"/>
                  </a:lnTo>
                  <a:lnTo>
                    <a:pt x="2171595" y="0"/>
                  </a:lnTo>
                  <a:lnTo>
                    <a:pt x="2204878" y="36593"/>
                  </a:lnTo>
                  <a:close/>
                </a:path>
              </a:pathLst>
            </a:custGeom>
            <a:solidFill>
              <a:srgbClr val="5CE1E6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3" name="object 13"/>
            <p:cNvSpPr/>
            <p:nvPr/>
          </p:nvSpPr>
          <p:spPr>
            <a:xfrm>
              <a:off x="9450647" y="4128126"/>
              <a:ext cx="1242060" cy="1843405"/>
            </a:xfrm>
            <a:custGeom>
              <a:avLst/>
              <a:gdLst/>
              <a:ahLst/>
              <a:cxnLst/>
              <a:rect l="l" t="t" r="r" b="b"/>
              <a:pathLst>
                <a:path w="1242059" h="1843404">
                  <a:moveTo>
                    <a:pt x="0" y="921701"/>
                  </a:moveTo>
                  <a:lnTo>
                    <a:pt x="1241736" y="0"/>
                  </a:lnTo>
                  <a:lnTo>
                    <a:pt x="1241736" y="1843403"/>
                  </a:lnTo>
                  <a:lnTo>
                    <a:pt x="0" y="921701"/>
                  </a:lnTo>
                  <a:close/>
                </a:path>
              </a:pathLst>
            </a:custGeom>
            <a:solidFill>
              <a:srgbClr val="5CE1E6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sp>
        <p:nvSpPr>
          <p:cNvPr id="14" name="object 14"/>
          <p:cNvSpPr/>
          <p:nvPr/>
        </p:nvSpPr>
        <p:spPr>
          <a:xfrm>
            <a:off x="144364" y="5514943"/>
            <a:ext cx="1152129" cy="1077746"/>
          </a:xfrm>
          <a:custGeom>
            <a:avLst/>
            <a:gdLst/>
            <a:ahLst/>
            <a:cxnLst/>
            <a:rect l="l" t="t" r="r" b="b"/>
            <a:pathLst>
              <a:path w="1877695" h="2522220">
                <a:moveTo>
                  <a:pt x="0" y="0"/>
                </a:moveTo>
                <a:lnTo>
                  <a:pt x="1877429" y="2522222"/>
                </a:lnTo>
                <a:lnTo>
                  <a:pt x="0" y="2522222"/>
                </a:lnTo>
                <a:lnTo>
                  <a:pt x="0" y="0"/>
                </a:lnTo>
                <a:close/>
              </a:path>
            </a:pathLst>
          </a:custGeom>
          <a:solidFill>
            <a:srgbClr val="D9D9D9">
              <a:alpha val="40779"/>
            </a:srgbClr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5" name="object 15"/>
          <p:cNvSpPr/>
          <p:nvPr/>
        </p:nvSpPr>
        <p:spPr>
          <a:xfrm>
            <a:off x="0" y="1610357"/>
            <a:ext cx="721638" cy="1530526"/>
          </a:xfrm>
          <a:custGeom>
            <a:avLst/>
            <a:gdLst/>
            <a:ahLst/>
            <a:cxnLst/>
            <a:rect l="l" t="t" r="r" b="b"/>
            <a:pathLst>
              <a:path w="843915" h="1687829">
                <a:moveTo>
                  <a:pt x="843813" y="843813"/>
                </a:moveTo>
                <a:lnTo>
                  <a:pt x="0" y="0"/>
                </a:lnTo>
                <a:lnTo>
                  <a:pt x="0" y="63334"/>
                </a:lnTo>
                <a:lnTo>
                  <a:pt x="0" y="69303"/>
                </a:lnTo>
                <a:lnTo>
                  <a:pt x="0" y="128435"/>
                </a:lnTo>
                <a:lnTo>
                  <a:pt x="710692" y="839127"/>
                </a:lnTo>
                <a:lnTo>
                  <a:pt x="0" y="1549831"/>
                </a:lnTo>
                <a:lnTo>
                  <a:pt x="0" y="1616316"/>
                </a:lnTo>
                <a:lnTo>
                  <a:pt x="773493" y="842810"/>
                </a:lnTo>
                <a:lnTo>
                  <a:pt x="773772" y="843076"/>
                </a:lnTo>
                <a:lnTo>
                  <a:pt x="0" y="1616862"/>
                </a:lnTo>
                <a:lnTo>
                  <a:pt x="0" y="1687639"/>
                </a:lnTo>
                <a:lnTo>
                  <a:pt x="843813" y="843813"/>
                </a:lnTo>
                <a:close/>
              </a:path>
            </a:pathLst>
          </a:custGeom>
          <a:solidFill>
            <a:srgbClr val="1B3A4E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0" name="TextBox 19"/>
          <p:cNvSpPr txBox="1"/>
          <p:nvPr/>
        </p:nvSpPr>
        <p:spPr>
          <a:xfrm>
            <a:off x="2307643" y="1534576"/>
            <a:ext cx="4841025" cy="804206"/>
          </a:xfrm>
          <a:prstGeom prst="rect">
            <a:avLst/>
          </a:prstGeom>
          <a:noFill/>
        </p:spPr>
        <p:txBody>
          <a:bodyPr wrap="none" lIns="80147" tIns="40074" rIns="80147" bIns="40074" rtlCol="0">
            <a:spAutoFit/>
          </a:bodyPr>
          <a:lstStyle/>
          <a:p>
            <a:r>
              <a:rPr lang="kk-KZ" sz="4700" dirty="0">
                <a:solidFill>
                  <a:schemeClr val="accent5">
                    <a:lumMod val="50000"/>
                  </a:schemeClr>
                </a:solidFill>
                <a:latin typeface="Arial Black" panose="020B0A04020102020204" pitchFamily="34" charset="0"/>
              </a:rPr>
              <a:t>СЕРТИФИКАТ</a:t>
            </a:r>
            <a:endParaRPr lang="ru-RU" sz="4700" dirty="0">
              <a:solidFill>
                <a:schemeClr val="accent5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pic>
        <p:nvPicPr>
          <p:cNvPr id="21" name="Picture 4" descr="Отдел образования города Павлодара контакты, адрес, телефон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463" r="16750"/>
          <a:stretch/>
        </p:blipFill>
        <p:spPr bwMode="auto">
          <a:xfrm>
            <a:off x="7966264" y="95766"/>
            <a:ext cx="1054341" cy="1025065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" name="Прямоугольник 31"/>
          <p:cNvSpPr/>
          <p:nvPr/>
        </p:nvSpPr>
        <p:spPr>
          <a:xfrm>
            <a:off x="7282992" y="6413724"/>
            <a:ext cx="1586929" cy="357930"/>
          </a:xfrm>
          <a:prstGeom prst="rect">
            <a:avLst/>
          </a:prstGeom>
        </p:spPr>
        <p:txBody>
          <a:bodyPr wrap="none" lIns="80147" tIns="40074" rIns="80147" bIns="40074">
            <a:spAutoFit/>
          </a:bodyPr>
          <a:lstStyle/>
          <a:p>
            <a:pPr algn="ctr"/>
            <a:r>
              <a:rPr lang="kk-KZ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     № 1-868 </a:t>
            </a:r>
            <a:endParaRPr lang="ru-RU" dirty="0">
              <a:solidFill>
                <a:schemeClr val="bg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721638" y="2696924"/>
            <a:ext cx="7564434" cy="496429"/>
          </a:xfrm>
          <a:prstGeom prst="rect">
            <a:avLst/>
          </a:prstGeom>
        </p:spPr>
        <p:txBody>
          <a:bodyPr wrap="square" lIns="80147" tIns="40074" rIns="80147" bIns="40074">
            <a:spAutoFit/>
          </a:bodyPr>
          <a:lstStyle/>
          <a:p>
            <a:pPr algn="ctr" defTabSz="901656">
              <a:lnSpc>
                <a:spcPct val="150000"/>
              </a:lnSpc>
            </a:pPr>
            <a:r>
              <a:rPr lang="kk-KZ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627784" y="506009"/>
            <a:ext cx="5235687" cy="327152"/>
          </a:xfrm>
          <a:prstGeom prst="rect">
            <a:avLst/>
          </a:prstGeom>
        </p:spPr>
        <p:txBody>
          <a:bodyPr wrap="square" lIns="80147" tIns="40074" rIns="80147" bIns="40074">
            <a:spAutoFit/>
          </a:bodyPr>
          <a:lstStyle/>
          <a:p>
            <a:pPr algn="ctr" defTabSz="901656"/>
            <a:r>
              <a:rPr lang="kk-KZ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ПАВЛОДАР ҚАЛАСЫНЫҢ БІЛІМ БЕРУ БӨЛІМІ</a:t>
            </a:r>
            <a:endParaRPr lang="ru-RU" sz="1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863901" y="2375622"/>
            <a:ext cx="7748459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№17 </a:t>
            </a:r>
            <a:r>
              <a:rPr lang="kk-KZ" dirty="0">
                <a:solidFill>
                  <a:srgbClr val="002060"/>
                </a:solidFill>
                <a:latin typeface="Bookman Old Style" panose="02050604050505020204" pitchFamily="18" charset="0"/>
              </a:rPr>
              <a:t>жалпы орта білім беру </a:t>
            </a:r>
            <a:r>
              <a:rPr lang="kk-KZ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мектебінің </a:t>
            </a:r>
          </a:p>
          <a:p>
            <a:pPr algn="ctr"/>
            <a:r>
              <a:rPr lang="kk-KZ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биология пәні мұғаліміне </a:t>
            </a:r>
            <a:endParaRPr lang="ru-RU" dirty="0">
              <a:solidFill>
                <a:srgbClr val="002060"/>
              </a:solidFill>
              <a:latin typeface="Bookman Old Style" panose="02050604050505020204" pitchFamily="18" charset="0"/>
            </a:endParaRPr>
          </a:p>
          <a:p>
            <a:pPr algn="ctr"/>
            <a:r>
              <a:rPr lang="kk-KZ" b="1" dirty="0" smtClean="0">
                <a:solidFill>
                  <a:srgbClr val="FF0000"/>
                </a:solidFill>
                <a:latin typeface="Bookman Old Style" panose="02050604050505020204" pitchFamily="18" charset="0"/>
                <a:ea typeface="Calibri"/>
                <a:cs typeface="Times New Roman" panose="02020603050405020304" pitchFamily="18" charset="0"/>
              </a:rPr>
              <a:t>Тауыргүл Жетимхановна Шарапиденовна</a:t>
            </a:r>
            <a:r>
              <a:rPr lang="kk-KZ" b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ға</a:t>
            </a:r>
          </a:p>
          <a:p>
            <a:pPr algn="ctr"/>
            <a:r>
              <a:rPr lang="kk-KZ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 «Биология пәні </a:t>
            </a:r>
            <a:r>
              <a:rPr lang="kk-KZ" b="1" dirty="0">
                <a:solidFill>
                  <a:srgbClr val="002060"/>
                </a:solidFill>
                <a:latin typeface="Bookman Old Style" panose="02050604050505020204" pitchFamily="18" charset="0"/>
              </a:rPr>
              <a:t>бойынша оқушылардың біліміндегі</a:t>
            </a:r>
          </a:p>
          <a:p>
            <a:r>
              <a:rPr lang="kk-KZ" b="1" dirty="0">
                <a:solidFill>
                  <a:srgbClr val="002060"/>
                </a:solidFill>
                <a:latin typeface="Bookman Old Style" panose="02050604050505020204" pitchFamily="18" charset="0"/>
              </a:rPr>
              <a:t> олқылықтарды жоюда белсенді әдіс-тәсілдерді </a:t>
            </a:r>
            <a:r>
              <a:rPr lang="kk-KZ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пайдалану»</a:t>
            </a:r>
            <a:endParaRPr lang="kk-KZ" b="1" dirty="0">
              <a:solidFill>
                <a:srgbClr val="002060"/>
              </a:solidFill>
              <a:latin typeface="Bookman Old Style" panose="02050604050505020204" pitchFamily="18" charset="0"/>
            </a:endParaRPr>
          </a:p>
          <a:p>
            <a:pPr algn="ctr"/>
            <a:r>
              <a:rPr lang="kk-KZ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қалалық онлайн семинарында </a:t>
            </a:r>
          </a:p>
          <a:p>
            <a:pPr algn="ctr"/>
            <a:r>
              <a:rPr lang="kk-KZ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педагогикалық </a:t>
            </a:r>
            <a:r>
              <a:rPr lang="kk-KZ" dirty="0">
                <a:solidFill>
                  <a:srgbClr val="002060"/>
                </a:solidFill>
                <a:latin typeface="Bookman Old Style" panose="02050604050505020204" pitchFamily="18" charset="0"/>
              </a:rPr>
              <a:t>тәжірибесімен </a:t>
            </a:r>
            <a:r>
              <a:rPr lang="kk-KZ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бөліскені </a:t>
            </a:r>
            <a:r>
              <a:rPr lang="kk-KZ" dirty="0">
                <a:solidFill>
                  <a:srgbClr val="002060"/>
                </a:solidFill>
                <a:latin typeface="Bookman Old Style" panose="02050604050505020204" pitchFamily="18" charset="0"/>
              </a:rPr>
              <a:t>үшін</a:t>
            </a:r>
            <a:endParaRPr lang="ru-RU" dirty="0">
              <a:solidFill>
                <a:srgbClr val="002060"/>
              </a:solidFill>
              <a:latin typeface="Bookman Old Style" panose="02050604050505020204" pitchFamily="18" charset="0"/>
            </a:endParaRPr>
          </a:p>
          <a:p>
            <a:pPr algn="ctr"/>
            <a:r>
              <a:rPr lang="kk-KZ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БЕРІЛЕДІ</a:t>
            </a:r>
          </a:p>
        </p:txBody>
      </p:sp>
      <p:pic>
        <p:nvPicPr>
          <p:cNvPr id="1026" name="Picture 2" descr="C:\Users\User\Downloads\Сканирование 10 марта 2022 г._page-0001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706" t="24489" r="14856" b="26248"/>
          <a:stretch/>
        </p:blipFill>
        <p:spPr bwMode="auto">
          <a:xfrm rot="16200000">
            <a:off x="4258506" y="4684165"/>
            <a:ext cx="540263" cy="921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Прямоугольник 21"/>
          <p:cNvSpPr/>
          <p:nvPr/>
        </p:nvSpPr>
        <p:spPr>
          <a:xfrm>
            <a:off x="2307643" y="5246929"/>
            <a:ext cx="442459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Г. Шиндлярская</a:t>
            </a:r>
          </a:p>
          <a:p>
            <a:pPr algn="ctr"/>
            <a:r>
              <a:rPr lang="kk-KZ" sz="1400" b="1" i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Әдістемелік </a:t>
            </a:r>
            <a:r>
              <a:rPr lang="kk-KZ" sz="1400" b="1" i="1" dirty="0">
                <a:solidFill>
                  <a:srgbClr val="002060"/>
                </a:solidFill>
                <a:latin typeface="Bookman Old Style" panose="02050604050505020204" pitchFamily="18" charset="0"/>
              </a:rPr>
              <a:t>кабинеттің меңгерушісі</a:t>
            </a:r>
            <a:r>
              <a:rPr lang="kk-KZ" sz="1400" b="1" i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endParaRPr lang="ru-RU" sz="1400" i="1" dirty="0">
              <a:solidFill>
                <a:srgbClr val="002060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3453806" y="6402322"/>
            <a:ext cx="23342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kk-KZ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Павлодар – 2022</a:t>
            </a:r>
            <a:endParaRPr lang="ru-RU" dirty="0">
              <a:solidFill>
                <a:srgbClr val="002060"/>
              </a:solidFill>
              <a:latin typeface="Bookman Old Style" panose="02050604050505020204" pitchFamily="18" charset="0"/>
            </a:endParaRPr>
          </a:p>
        </p:txBody>
      </p:sp>
      <p:pic>
        <p:nvPicPr>
          <p:cNvPr id="3" name="Picture 2" descr="http://qrcoder.ru/code/?https%3A%2F%2Fdocs.google.com%2Fviewer%3Furl%3Dhttps%3A%2F%2Fgoo.edu.kz%2Ffiles%2Floader%2F1649156442207.pdf&amp;4&amp;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832" y="4557741"/>
            <a:ext cx="171450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631434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3203658" cy="2241662"/>
          </a:xfrm>
          <a:custGeom>
            <a:avLst/>
            <a:gdLst/>
            <a:ahLst/>
            <a:cxnLst/>
            <a:rect l="l" t="t" r="r" b="b"/>
            <a:pathLst>
              <a:path w="3746500" h="2472055">
                <a:moveTo>
                  <a:pt x="3746427" y="0"/>
                </a:moveTo>
                <a:lnTo>
                  <a:pt x="1037658" y="2471754"/>
                </a:lnTo>
                <a:lnTo>
                  <a:pt x="0" y="1334595"/>
                </a:lnTo>
                <a:lnTo>
                  <a:pt x="0" y="0"/>
                </a:lnTo>
                <a:lnTo>
                  <a:pt x="3746427" y="0"/>
                </a:lnTo>
                <a:close/>
              </a:path>
            </a:pathLst>
          </a:custGeom>
          <a:solidFill>
            <a:srgbClr val="1B3A4E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" name="object 4"/>
          <p:cNvSpPr/>
          <p:nvPr/>
        </p:nvSpPr>
        <p:spPr>
          <a:xfrm>
            <a:off x="6583366" y="4378969"/>
            <a:ext cx="2560211" cy="2477172"/>
          </a:xfrm>
          <a:custGeom>
            <a:avLst/>
            <a:gdLst/>
            <a:ahLst/>
            <a:cxnLst/>
            <a:rect l="l" t="t" r="r" b="b"/>
            <a:pathLst>
              <a:path w="2994025" h="2731770">
                <a:moveTo>
                  <a:pt x="2993502" y="2731574"/>
                </a:moveTo>
                <a:lnTo>
                  <a:pt x="0" y="2731574"/>
                </a:lnTo>
                <a:lnTo>
                  <a:pt x="2993502" y="0"/>
                </a:lnTo>
                <a:lnTo>
                  <a:pt x="2993502" y="2731574"/>
                </a:lnTo>
                <a:close/>
              </a:path>
            </a:pathLst>
          </a:custGeom>
          <a:solidFill>
            <a:srgbClr val="1B3A4E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grpSp>
        <p:nvGrpSpPr>
          <p:cNvPr id="6" name="object 6"/>
          <p:cNvGrpSpPr/>
          <p:nvPr/>
        </p:nvGrpSpPr>
        <p:grpSpPr>
          <a:xfrm>
            <a:off x="1" y="0"/>
            <a:ext cx="2969084" cy="3188308"/>
            <a:chOff x="0" y="0"/>
            <a:chExt cx="3472179" cy="3515995"/>
          </a:xfrm>
        </p:grpSpPr>
        <p:sp>
          <p:nvSpPr>
            <p:cNvPr id="7" name="object 7"/>
            <p:cNvSpPr/>
            <p:nvPr/>
          </p:nvSpPr>
          <p:spPr>
            <a:xfrm>
              <a:off x="0" y="0"/>
              <a:ext cx="2020570" cy="1610360"/>
            </a:xfrm>
            <a:custGeom>
              <a:avLst/>
              <a:gdLst/>
              <a:ahLst/>
              <a:cxnLst/>
              <a:rect l="l" t="t" r="r" b="b"/>
              <a:pathLst>
                <a:path w="2020570" h="1610360">
                  <a:moveTo>
                    <a:pt x="255668" y="1610249"/>
                  </a:moveTo>
                  <a:lnTo>
                    <a:pt x="0" y="1330065"/>
                  </a:lnTo>
                  <a:lnTo>
                    <a:pt x="0" y="0"/>
                  </a:lnTo>
                  <a:lnTo>
                    <a:pt x="2020322" y="0"/>
                  </a:lnTo>
                  <a:lnTo>
                    <a:pt x="255668" y="1610249"/>
                  </a:lnTo>
                  <a:close/>
                </a:path>
              </a:pathLst>
            </a:custGeom>
            <a:solidFill>
              <a:srgbClr val="0C283B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8" name="object 8"/>
            <p:cNvSpPr/>
            <p:nvPr/>
          </p:nvSpPr>
          <p:spPr>
            <a:xfrm>
              <a:off x="0" y="398557"/>
              <a:ext cx="904875" cy="1809114"/>
            </a:xfrm>
            <a:custGeom>
              <a:avLst/>
              <a:gdLst/>
              <a:ahLst/>
              <a:cxnLst/>
              <a:rect l="l" t="t" r="r" b="b"/>
              <a:pathLst>
                <a:path w="904875" h="1809114">
                  <a:moveTo>
                    <a:pt x="0" y="1808763"/>
                  </a:moveTo>
                  <a:lnTo>
                    <a:pt x="0" y="1734130"/>
                  </a:lnTo>
                  <a:lnTo>
                    <a:pt x="830526" y="903604"/>
                  </a:lnTo>
                  <a:lnTo>
                    <a:pt x="0" y="73077"/>
                  </a:lnTo>
                  <a:lnTo>
                    <a:pt x="0" y="0"/>
                  </a:lnTo>
                  <a:lnTo>
                    <a:pt x="904381" y="904381"/>
                  </a:lnTo>
                  <a:lnTo>
                    <a:pt x="0" y="1808763"/>
                  </a:lnTo>
                  <a:close/>
                </a:path>
              </a:pathLst>
            </a:custGeom>
            <a:solidFill>
              <a:srgbClr val="5CE1E6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9" name="object 9"/>
            <p:cNvSpPr/>
            <p:nvPr/>
          </p:nvSpPr>
          <p:spPr>
            <a:xfrm>
              <a:off x="0" y="1706971"/>
              <a:ext cx="904875" cy="1809114"/>
            </a:xfrm>
            <a:custGeom>
              <a:avLst/>
              <a:gdLst/>
              <a:ahLst/>
              <a:cxnLst/>
              <a:rect l="l" t="t" r="r" b="b"/>
              <a:pathLst>
                <a:path w="904875" h="1809114">
                  <a:moveTo>
                    <a:pt x="0" y="1808763"/>
                  </a:moveTo>
                  <a:lnTo>
                    <a:pt x="0" y="1734130"/>
                  </a:lnTo>
                  <a:lnTo>
                    <a:pt x="830526" y="903604"/>
                  </a:lnTo>
                  <a:lnTo>
                    <a:pt x="0" y="73077"/>
                  </a:lnTo>
                  <a:lnTo>
                    <a:pt x="0" y="0"/>
                  </a:lnTo>
                  <a:lnTo>
                    <a:pt x="904381" y="904381"/>
                  </a:lnTo>
                  <a:lnTo>
                    <a:pt x="0" y="1808763"/>
                  </a:lnTo>
                  <a:close/>
                </a:path>
              </a:pathLst>
            </a:custGeom>
            <a:solidFill>
              <a:srgbClr val="1B3A4E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0" name="object 10"/>
            <p:cNvSpPr/>
            <p:nvPr/>
          </p:nvSpPr>
          <p:spPr>
            <a:xfrm>
              <a:off x="892012" y="0"/>
              <a:ext cx="2580640" cy="2324735"/>
            </a:xfrm>
            <a:custGeom>
              <a:avLst/>
              <a:gdLst/>
              <a:ahLst/>
              <a:cxnLst/>
              <a:rect l="l" t="t" r="r" b="b"/>
              <a:pathLst>
                <a:path w="2580640" h="2324735">
                  <a:moveTo>
                    <a:pt x="2580025" y="0"/>
                  </a:moveTo>
                  <a:lnTo>
                    <a:pt x="33790" y="2324556"/>
                  </a:lnTo>
                  <a:lnTo>
                    <a:pt x="0" y="2287543"/>
                  </a:lnTo>
                  <a:lnTo>
                    <a:pt x="2505693" y="0"/>
                  </a:lnTo>
                  <a:lnTo>
                    <a:pt x="2580025" y="0"/>
                  </a:lnTo>
                  <a:close/>
                </a:path>
              </a:pathLst>
            </a:custGeom>
            <a:solidFill>
              <a:srgbClr val="5CE1E6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grpSp>
        <p:nvGrpSpPr>
          <p:cNvPr id="11" name="object 11"/>
          <p:cNvGrpSpPr/>
          <p:nvPr/>
        </p:nvGrpSpPr>
        <p:grpSpPr>
          <a:xfrm>
            <a:off x="6832631" y="3743389"/>
            <a:ext cx="2310978" cy="3112876"/>
            <a:chOff x="7990382" y="4128126"/>
            <a:chExt cx="2702560" cy="3432810"/>
          </a:xfrm>
        </p:grpSpPr>
        <p:sp>
          <p:nvSpPr>
            <p:cNvPr id="12" name="object 12"/>
            <p:cNvSpPr/>
            <p:nvPr/>
          </p:nvSpPr>
          <p:spPr>
            <a:xfrm>
              <a:off x="7990382" y="5585481"/>
              <a:ext cx="2205355" cy="1975485"/>
            </a:xfrm>
            <a:custGeom>
              <a:avLst/>
              <a:gdLst/>
              <a:ahLst/>
              <a:cxnLst/>
              <a:rect l="l" t="t" r="r" b="b"/>
              <a:pathLst>
                <a:path w="2205354" h="1975484">
                  <a:moveTo>
                    <a:pt x="2204878" y="36593"/>
                  </a:moveTo>
                  <a:lnTo>
                    <a:pt x="73516" y="1975123"/>
                  </a:lnTo>
                  <a:lnTo>
                    <a:pt x="0" y="1975123"/>
                  </a:lnTo>
                  <a:lnTo>
                    <a:pt x="2171595" y="0"/>
                  </a:lnTo>
                  <a:lnTo>
                    <a:pt x="2204878" y="36593"/>
                  </a:lnTo>
                  <a:close/>
                </a:path>
              </a:pathLst>
            </a:custGeom>
            <a:solidFill>
              <a:srgbClr val="5CE1E6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3" name="object 13"/>
            <p:cNvSpPr/>
            <p:nvPr/>
          </p:nvSpPr>
          <p:spPr>
            <a:xfrm>
              <a:off x="9450647" y="4128126"/>
              <a:ext cx="1242060" cy="1843405"/>
            </a:xfrm>
            <a:custGeom>
              <a:avLst/>
              <a:gdLst/>
              <a:ahLst/>
              <a:cxnLst/>
              <a:rect l="l" t="t" r="r" b="b"/>
              <a:pathLst>
                <a:path w="1242059" h="1843404">
                  <a:moveTo>
                    <a:pt x="0" y="921701"/>
                  </a:moveTo>
                  <a:lnTo>
                    <a:pt x="1241736" y="0"/>
                  </a:lnTo>
                  <a:lnTo>
                    <a:pt x="1241736" y="1843403"/>
                  </a:lnTo>
                  <a:lnTo>
                    <a:pt x="0" y="921701"/>
                  </a:lnTo>
                  <a:close/>
                </a:path>
              </a:pathLst>
            </a:custGeom>
            <a:solidFill>
              <a:srgbClr val="5CE1E6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sp>
        <p:nvSpPr>
          <p:cNvPr id="14" name="object 14"/>
          <p:cNvSpPr/>
          <p:nvPr/>
        </p:nvSpPr>
        <p:spPr>
          <a:xfrm>
            <a:off x="144364" y="5514943"/>
            <a:ext cx="1152129" cy="1077746"/>
          </a:xfrm>
          <a:custGeom>
            <a:avLst/>
            <a:gdLst/>
            <a:ahLst/>
            <a:cxnLst/>
            <a:rect l="l" t="t" r="r" b="b"/>
            <a:pathLst>
              <a:path w="1877695" h="2522220">
                <a:moveTo>
                  <a:pt x="0" y="0"/>
                </a:moveTo>
                <a:lnTo>
                  <a:pt x="1877429" y="2522222"/>
                </a:lnTo>
                <a:lnTo>
                  <a:pt x="0" y="2522222"/>
                </a:lnTo>
                <a:lnTo>
                  <a:pt x="0" y="0"/>
                </a:lnTo>
                <a:close/>
              </a:path>
            </a:pathLst>
          </a:custGeom>
          <a:solidFill>
            <a:srgbClr val="D9D9D9">
              <a:alpha val="40779"/>
            </a:srgbClr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5" name="object 15"/>
          <p:cNvSpPr/>
          <p:nvPr/>
        </p:nvSpPr>
        <p:spPr>
          <a:xfrm>
            <a:off x="0" y="1610357"/>
            <a:ext cx="721638" cy="1530526"/>
          </a:xfrm>
          <a:custGeom>
            <a:avLst/>
            <a:gdLst/>
            <a:ahLst/>
            <a:cxnLst/>
            <a:rect l="l" t="t" r="r" b="b"/>
            <a:pathLst>
              <a:path w="843915" h="1687829">
                <a:moveTo>
                  <a:pt x="843813" y="843813"/>
                </a:moveTo>
                <a:lnTo>
                  <a:pt x="0" y="0"/>
                </a:lnTo>
                <a:lnTo>
                  <a:pt x="0" y="63334"/>
                </a:lnTo>
                <a:lnTo>
                  <a:pt x="0" y="69303"/>
                </a:lnTo>
                <a:lnTo>
                  <a:pt x="0" y="128435"/>
                </a:lnTo>
                <a:lnTo>
                  <a:pt x="710692" y="839127"/>
                </a:lnTo>
                <a:lnTo>
                  <a:pt x="0" y="1549831"/>
                </a:lnTo>
                <a:lnTo>
                  <a:pt x="0" y="1616316"/>
                </a:lnTo>
                <a:lnTo>
                  <a:pt x="773493" y="842810"/>
                </a:lnTo>
                <a:lnTo>
                  <a:pt x="773772" y="843076"/>
                </a:lnTo>
                <a:lnTo>
                  <a:pt x="0" y="1616862"/>
                </a:lnTo>
                <a:lnTo>
                  <a:pt x="0" y="1687639"/>
                </a:lnTo>
                <a:lnTo>
                  <a:pt x="843813" y="843813"/>
                </a:lnTo>
                <a:close/>
              </a:path>
            </a:pathLst>
          </a:custGeom>
          <a:solidFill>
            <a:srgbClr val="1B3A4E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0" name="TextBox 19"/>
          <p:cNvSpPr txBox="1"/>
          <p:nvPr/>
        </p:nvSpPr>
        <p:spPr>
          <a:xfrm>
            <a:off x="2307643" y="1534576"/>
            <a:ext cx="4841025" cy="804206"/>
          </a:xfrm>
          <a:prstGeom prst="rect">
            <a:avLst/>
          </a:prstGeom>
          <a:noFill/>
        </p:spPr>
        <p:txBody>
          <a:bodyPr wrap="none" lIns="80147" tIns="40074" rIns="80147" bIns="40074" rtlCol="0">
            <a:spAutoFit/>
          </a:bodyPr>
          <a:lstStyle/>
          <a:p>
            <a:r>
              <a:rPr lang="kk-KZ" sz="4700" dirty="0">
                <a:solidFill>
                  <a:schemeClr val="accent5">
                    <a:lumMod val="50000"/>
                  </a:schemeClr>
                </a:solidFill>
                <a:latin typeface="Arial Black" panose="020B0A04020102020204" pitchFamily="34" charset="0"/>
              </a:rPr>
              <a:t>СЕРТИФИКАТ</a:t>
            </a:r>
            <a:endParaRPr lang="ru-RU" sz="4700" dirty="0">
              <a:solidFill>
                <a:schemeClr val="accent5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pic>
        <p:nvPicPr>
          <p:cNvPr id="21" name="Picture 4" descr="Отдел образования города Павлодара контакты, адрес, телефон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463" r="16750"/>
          <a:stretch/>
        </p:blipFill>
        <p:spPr bwMode="auto">
          <a:xfrm>
            <a:off x="7966264" y="95766"/>
            <a:ext cx="1054341" cy="1025065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" name="Прямоугольник 31"/>
          <p:cNvSpPr/>
          <p:nvPr/>
        </p:nvSpPr>
        <p:spPr>
          <a:xfrm>
            <a:off x="7282992" y="6413724"/>
            <a:ext cx="1586929" cy="357930"/>
          </a:xfrm>
          <a:prstGeom prst="rect">
            <a:avLst/>
          </a:prstGeom>
        </p:spPr>
        <p:txBody>
          <a:bodyPr wrap="none" lIns="80147" tIns="40074" rIns="80147" bIns="40074">
            <a:spAutoFit/>
          </a:bodyPr>
          <a:lstStyle/>
          <a:p>
            <a:pPr algn="ctr"/>
            <a:r>
              <a:rPr lang="kk-KZ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     № 1-868 </a:t>
            </a:r>
            <a:endParaRPr lang="ru-RU" dirty="0">
              <a:solidFill>
                <a:schemeClr val="bg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721638" y="2696924"/>
            <a:ext cx="7564434" cy="496429"/>
          </a:xfrm>
          <a:prstGeom prst="rect">
            <a:avLst/>
          </a:prstGeom>
        </p:spPr>
        <p:txBody>
          <a:bodyPr wrap="square" lIns="80147" tIns="40074" rIns="80147" bIns="40074">
            <a:spAutoFit/>
          </a:bodyPr>
          <a:lstStyle/>
          <a:p>
            <a:pPr algn="ctr" defTabSz="901656">
              <a:lnSpc>
                <a:spcPct val="150000"/>
              </a:lnSpc>
            </a:pPr>
            <a:r>
              <a:rPr lang="kk-KZ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627784" y="506009"/>
            <a:ext cx="5235687" cy="327152"/>
          </a:xfrm>
          <a:prstGeom prst="rect">
            <a:avLst/>
          </a:prstGeom>
        </p:spPr>
        <p:txBody>
          <a:bodyPr wrap="square" lIns="80147" tIns="40074" rIns="80147" bIns="40074">
            <a:spAutoFit/>
          </a:bodyPr>
          <a:lstStyle/>
          <a:p>
            <a:pPr algn="ctr" defTabSz="901656"/>
            <a:r>
              <a:rPr lang="kk-KZ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ПАВЛОДАР ҚАЛАСЫНЫҢ БІЛІМ БЕРУ БӨЛІМІ</a:t>
            </a:r>
            <a:endParaRPr lang="ru-RU" sz="1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863901" y="2375622"/>
            <a:ext cx="7748459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Кенжекөл  жалпы </a:t>
            </a:r>
            <a:r>
              <a:rPr lang="kk-KZ" dirty="0">
                <a:solidFill>
                  <a:srgbClr val="002060"/>
                </a:solidFill>
                <a:latin typeface="Bookman Old Style" panose="02050604050505020204" pitchFamily="18" charset="0"/>
              </a:rPr>
              <a:t>орта білім беру </a:t>
            </a:r>
            <a:r>
              <a:rPr lang="kk-KZ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мектебінің </a:t>
            </a:r>
          </a:p>
          <a:p>
            <a:pPr algn="ctr"/>
            <a:r>
              <a:rPr lang="kk-KZ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биология пәні мұғаліміне </a:t>
            </a:r>
            <a:endParaRPr lang="ru-RU" dirty="0">
              <a:solidFill>
                <a:srgbClr val="002060"/>
              </a:solidFill>
              <a:latin typeface="Bookman Old Style" panose="02050604050505020204" pitchFamily="18" charset="0"/>
            </a:endParaRPr>
          </a:p>
          <a:p>
            <a:pPr algn="ctr"/>
            <a:r>
              <a:rPr lang="kk-KZ" b="1" dirty="0" smtClean="0">
                <a:solidFill>
                  <a:srgbClr val="FF0000"/>
                </a:solidFill>
                <a:latin typeface="Bookman Old Style" panose="02050604050505020204" pitchFamily="18" charset="0"/>
                <a:ea typeface="Calibri"/>
                <a:cs typeface="Times New Roman" panose="02020603050405020304" pitchFamily="18" charset="0"/>
              </a:rPr>
              <a:t>Нұршаш Зардханқызы Зардхан</a:t>
            </a:r>
            <a:r>
              <a:rPr lang="kk-KZ" b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ға </a:t>
            </a:r>
          </a:p>
          <a:p>
            <a:pPr algn="ctr"/>
            <a:r>
              <a:rPr lang="kk-KZ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 «Биология пәні </a:t>
            </a:r>
            <a:r>
              <a:rPr lang="kk-KZ" b="1" dirty="0">
                <a:solidFill>
                  <a:srgbClr val="002060"/>
                </a:solidFill>
                <a:latin typeface="Bookman Old Style" panose="02050604050505020204" pitchFamily="18" charset="0"/>
              </a:rPr>
              <a:t>бойынша оқушылардың біліміндегі</a:t>
            </a:r>
          </a:p>
          <a:p>
            <a:r>
              <a:rPr lang="kk-KZ" b="1" dirty="0">
                <a:solidFill>
                  <a:srgbClr val="002060"/>
                </a:solidFill>
                <a:latin typeface="Bookman Old Style" panose="02050604050505020204" pitchFamily="18" charset="0"/>
              </a:rPr>
              <a:t> олқылықтарды жоюда белсенді әдіс-тәсілдерді </a:t>
            </a:r>
            <a:r>
              <a:rPr lang="kk-KZ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пайдалану»</a:t>
            </a:r>
            <a:endParaRPr lang="kk-KZ" b="1" dirty="0">
              <a:solidFill>
                <a:srgbClr val="002060"/>
              </a:solidFill>
              <a:latin typeface="Bookman Old Style" panose="02050604050505020204" pitchFamily="18" charset="0"/>
            </a:endParaRPr>
          </a:p>
          <a:p>
            <a:pPr algn="ctr"/>
            <a:r>
              <a:rPr lang="kk-KZ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қалалық онлайн семинарында </a:t>
            </a:r>
          </a:p>
          <a:p>
            <a:pPr algn="ctr"/>
            <a:r>
              <a:rPr lang="kk-KZ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педагогикалық </a:t>
            </a:r>
            <a:r>
              <a:rPr lang="kk-KZ" dirty="0">
                <a:solidFill>
                  <a:srgbClr val="002060"/>
                </a:solidFill>
                <a:latin typeface="Bookman Old Style" panose="02050604050505020204" pitchFamily="18" charset="0"/>
              </a:rPr>
              <a:t>тәжірибесімен </a:t>
            </a:r>
            <a:r>
              <a:rPr lang="kk-KZ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бөліскені </a:t>
            </a:r>
            <a:r>
              <a:rPr lang="kk-KZ" dirty="0">
                <a:solidFill>
                  <a:srgbClr val="002060"/>
                </a:solidFill>
                <a:latin typeface="Bookman Old Style" panose="02050604050505020204" pitchFamily="18" charset="0"/>
              </a:rPr>
              <a:t>үшін</a:t>
            </a:r>
            <a:endParaRPr lang="ru-RU" dirty="0">
              <a:solidFill>
                <a:srgbClr val="002060"/>
              </a:solidFill>
              <a:latin typeface="Bookman Old Style" panose="02050604050505020204" pitchFamily="18" charset="0"/>
            </a:endParaRPr>
          </a:p>
          <a:p>
            <a:pPr algn="ctr"/>
            <a:r>
              <a:rPr lang="kk-KZ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БЕРІЛЕДІ</a:t>
            </a:r>
          </a:p>
        </p:txBody>
      </p:sp>
      <p:pic>
        <p:nvPicPr>
          <p:cNvPr id="1026" name="Picture 2" descr="C:\Users\User\Downloads\Сканирование 10 марта 2022 г._page-0001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706" t="24489" r="14856" b="26248"/>
          <a:stretch/>
        </p:blipFill>
        <p:spPr bwMode="auto">
          <a:xfrm rot="16200000">
            <a:off x="4258506" y="4684165"/>
            <a:ext cx="540263" cy="921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Прямоугольник 21"/>
          <p:cNvSpPr/>
          <p:nvPr/>
        </p:nvSpPr>
        <p:spPr>
          <a:xfrm>
            <a:off x="2307643" y="5246929"/>
            <a:ext cx="442459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Г. Шиндлярская</a:t>
            </a:r>
          </a:p>
          <a:p>
            <a:pPr algn="ctr"/>
            <a:r>
              <a:rPr lang="kk-KZ" sz="1400" b="1" i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Әдістемелік </a:t>
            </a:r>
            <a:r>
              <a:rPr lang="kk-KZ" sz="1400" b="1" i="1" dirty="0">
                <a:solidFill>
                  <a:srgbClr val="002060"/>
                </a:solidFill>
                <a:latin typeface="Bookman Old Style" panose="02050604050505020204" pitchFamily="18" charset="0"/>
              </a:rPr>
              <a:t>кабинеттің меңгерушісі</a:t>
            </a:r>
            <a:r>
              <a:rPr lang="kk-KZ" sz="1400" b="1" i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endParaRPr lang="ru-RU" sz="1400" i="1" dirty="0">
              <a:solidFill>
                <a:srgbClr val="002060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3453806" y="6402322"/>
            <a:ext cx="23342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kk-KZ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Павлодар – 2022</a:t>
            </a:r>
            <a:endParaRPr lang="ru-RU" dirty="0">
              <a:solidFill>
                <a:srgbClr val="002060"/>
              </a:solidFill>
              <a:latin typeface="Bookman Old Style" panose="02050604050505020204" pitchFamily="18" charset="0"/>
            </a:endParaRPr>
          </a:p>
        </p:txBody>
      </p:sp>
      <p:pic>
        <p:nvPicPr>
          <p:cNvPr id="2050" name="Picture 2" descr="http://qrcoder.ru/code/?https%3A%2F%2Fdocs.google.com%2Fviewer%3Furl%3Dhttps%3A%2F%2Fgoo.edu.kz%2Ffiles%2Floader%2F1649156442207.pdf&amp;4&amp;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163" y="4557740"/>
            <a:ext cx="171450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551480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3203658" cy="2241662"/>
          </a:xfrm>
          <a:custGeom>
            <a:avLst/>
            <a:gdLst/>
            <a:ahLst/>
            <a:cxnLst/>
            <a:rect l="l" t="t" r="r" b="b"/>
            <a:pathLst>
              <a:path w="3746500" h="2472055">
                <a:moveTo>
                  <a:pt x="3746427" y="0"/>
                </a:moveTo>
                <a:lnTo>
                  <a:pt x="1037658" y="2471754"/>
                </a:lnTo>
                <a:lnTo>
                  <a:pt x="0" y="1334595"/>
                </a:lnTo>
                <a:lnTo>
                  <a:pt x="0" y="0"/>
                </a:lnTo>
                <a:lnTo>
                  <a:pt x="3746427" y="0"/>
                </a:lnTo>
                <a:close/>
              </a:path>
            </a:pathLst>
          </a:custGeom>
          <a:solidFill>
            <a:srgbClr val="1B3A4E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" name="object 4"/>
          <p:cNvSpPr/>
          <p:nvPr/>
        </p:nvSpPr>
        <p:spPr>
          <a:xfrm>
            <a:off x="6583366" y="4378969"/>
            <a:ext cx="2560211" cy="2477172"/>
          </a:xfrm>
          <a:custGeom>
            <a:avLst/>
            <a:gdLst/>
            <a:ahLst/>
            <a:cxnLst/>
            <a:rect l="l" t="t" r="r" b="b"/>
            <a:pathLst>
              <a:path w="2994025" h="2731770">
                <a:moveTo>
                  <a:pt x="2993502" y="2731574"/>
                </a:moveTo>
                <a:lnTo>
                  <a:pt x="0" y="2731574"/>
                </a:lnTo>
                <a:lnTo>
                  <a:pt x="2993502" y="0"/>
                </a:lnTo>
                <a:lnTo>
                  <a:pt x="2993502" y="2731574"/>
                </a:lnTo>
                <a:close/>
              </a:path>
            </a:pathLst>
          </a:custGeom>
          <a:solidFill>
            <a:srgbClr val="1B3A4E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grpSp>
        <p:nvGrpSpPr>
          <p:cNvPr id="6" name="object 6"/>
          <p:cNvGrpSpPr/>
          <p:nvPr/>
        </p:nvGrpSpPr>
        <p:grpSpPr>
          <a:xfrm>
            <a:off x="1" y="0"/>
            <a:ext cx="2969084" cy="3188308"/>
            <a:chOff x="0" y="0"/>
            <a:chExt cx="3472179" cy="3515995"/>
          </a:xfrm>
        </p:grpSpPr>
        <p:sp>
          <p:nvSpPr>
            <p:cNvPr id="7" name="object 7"/>
            <p:cNvSpPr/>
            <p:nvPr/>
          </p:nvSpPr>
          <p:spPr>
            <a:xfrm>
              <a:off x="0" y="0"/>
              <a:ext cx="2020570" cy="1610360"/>
            </a:xfrm>
            <a:custGeom>
              <a:avLst/>
              <a:gdLst/>
              <a:ahLst/>
              <a:cxnLst/>
              <a:rect l="l" t="t" r="r" b="b"/>
              <a:pathLst>
                <a:path w="2020570" h="1610360">
                  <a:moveTo>
                    <a:pt x="255668" y="1610249"/>
                  </a:moveTo>
                  <a:lnTo>
                    <a:pt x="0" y="1330065"/>
                  </a:lnTo>
                  <a:lnTo>
                    <a:pt x="0" y="0"/>
                  </a:lnTo>
                  <a:lnTo>
                    <a:pt x="2020322" y="0"/>
                  </a:lnTo>
                  <a:lnTo>
                    <a:pt x="255668" y="1610249"/>
                  </a:lnTo>
                  <a:close/>
                </a:path>
              </a:pathLst>
            </a:custGeom>
            <a:solidFill>
              <a:srgbClr val="0C283B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8" name="object 8"/>
            <p:cNvSpPr/>
            <p:nvPr/>
          </p:nvSpPr>
          <p:spPr>
            <a:xfrm>
              <a:off x="0" y="398557"/>
              <a:ext cx="904875" cy="1809114"/>
            </a:xfrm>
            <a:custGeom>
              <a:avLst/>
              <a:gdLst/>
              <a:ahLst/>
              <a:cxnLst/>
              <a:rect l="l" t="t" r="r" b="b"/>
              <a:pathLst>
                <a:path w="904875" h="1809114">
                  <a:moveTo>
                    <a:pt x="0" y="1808763"/>
                  </a:moveTo>
                  <a:lnTo>
                    <a:pt x="0" y="1734130"/>
                  </a:lnTo>
                  <a:lnTo>
                    <a:pt x="830526" y="903604"/>
                  </a:lnTo>
                  <a:lnTo>
                    <a:pt x="0" y="73077"/>
                  </a:lnTo>
                  <a:lnTo>
                    <a:pt x="0" y="0"/>
                  </a:lnTo>
                  <a:lnTo>
                    <a:pt x="904381" y="904381"/>
                  </a:lnTo>
                  <a:lnTo>
                    <a:pt x="0" y="1808763"/>
                  </a:lnTo>
                  <a:close/>
                </a:path>
              </a:pathLst>
            </a:custGeom>
            <a:solidFill>
              <a:srgbClr val="5CE1E6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9" name="object 9"/>
            <p:cNvSpPr/>
            <p:nvPr/>
          </p:nvSpPr>
          <p:spPr>
            <a:xfrm>
              <a:off x="0" y="1706971"/>
              <a:ext cx="904875" cy="1809114"/>
            </a:xfrm>
            <a:custGeom>
              <a:avLst/>
              <a:gdLst/>
              <a:ahLst/>
              <a:cxnLst/>
              <a:rect l="l" t="t" r="r" b="b"/>
              <a:pathLst>
                <a:path w="904875" h="1809114">
                  <a:moveTo>
                    <a:pt x="0" y="1808763"/>
                  </a:moveTo>
                  <a:lnTo>
                    <a:pt x="0" y="1734130"/>
                  </a:lnTo>
                  <a:lnTo>
                    <a:pt x="830526" y="903604"/>
                  </a:lnTo>
                  <a:lnTo>
                    <a:pt x="0" y="73077"/>
                  </a:lnTo>
                  <a:lnTo>
                    <a:pt x="0" y="0"/>
                  </a:lnTo>
                  <a:lnTo>
                    <a:pt x="904381" y="904381"/>
                  </a:lnTo>
                  <a:lnTo>
                    <a:pt x="0" y="1808763"/>
                  </a:lnTo>
                  <a:close/>
                </a:path>
              </a:pathLst>
            </a:custGeom>
            <a:solidFill>
              <a:srgbClr val="1B3A4E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0" name="object 10"/>
            <p:cNvSpPr/>
            <p:nvPr/>
          </p:nvSpPr>
          <p:spPr>
            <a:xfrm>
              <a:off x="892012" y="0"/>
              <a:ext cx="2580640" cy="2324735"/>
            </a:xfrm>
            <a:custGeom>
              <a:avLst/>
              <a:gdLst/>
              <a:ahLst/>
              <a:cxnLst/>
              <a:rect l="l" t="t" r="r" b="b"/>
              <a:pathLst>
                <a:path w="2580640" h="2324735">
                  <a:moveTo>
                    <a:pt x="2580025" y="0"/>
                  </a:moveTo>
                  <a:lnTo>
                    <a:pt x="33790" y="2324556"/>
                  </a:lnTo>
                  <a:lnTo>
                    <a:pt x="0" y="2287543"/>
                  </a:lnTo>
                  <a:lnTo>
                    <a:pt x="2505693" y="0"/>
                  </a:lnTo>
                  <a:lnTo>
                    <a:pt x="2580025" y="0"/>
                  </a:lnTo>
                  <a:close/>
                </a:path>
              </a:pathLst>
            </a:custGeom>
            <a:solidFill>
              <a:srgbClr val="5CE1E6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grpSp>
        <p:nvGrpSpPr>
          <p:cNvPr id="11" name="object 11"/>
          <p:cNvGrpSpPr/>
          <p:nvPr/>
        </p:nvGrpSpPr>
        <p:grpSpPr>
          <a:xfrm>
            <a:off x="6832631" y="3743389"/>
            <a:ext cx="2310978" cy="3112876"/>
            <a:chOff x="7990382" y="4128126"/>
            <a:chExt cx="2702560" cy="3432810"/>
          </a:xfrm>
        </p:grpSpPr>
        <p:sp>
          <p:nvSpPr>
            <p:cNvPr id="12" name="object 12"/>
            <p:cNvSpPr/>
            <p:nvPr/>
          </p:nvSpPr>
          <p:spPr>
            <a:xfrm>
              <a:off x="7990382" y="5585481"/>
              <a:ext cx="2205355" cy="1975485"/>
            </a:xfrm>
            <a:custGeom>
              <a:avLst/>
              <a:gdLst/>
              <a:ahLst/>
              <a:cxnLst/>
              <a:rect l="l" t="t" r="r" b="b"/>
              <a:pathLst>
                <a:path w="2205354" h="1975484">
                  <a:moveTo>
                    <a:pt x="2204878" y="36593"/>
                  </a:moveTo>
                  <a:lnTo>
                    <a:pt x="73516" y="1975123"/>
                  </a:lnTo>
                  <a:lnTo>
                    <a:pt x="0" y="1975123"/>
                  </a:lnTo>
                  <a:lnTo>
                    <a:pt x="2171595" y="0"/>
                  </a:lnTo>
                  <a:lnTo>
                    <a:pt x="2204878" y="36593"/>
                  </a:lnTo>
                  <a:close/>
                </a:path>
              </a:pathLst>
            </a:custGeom>
            <a:solidFill>
              <a:srgbClr val="5CE1E6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3" name="object 13"/>
            <p:cNvSpPr/>
            <p:nvPr/>
          </p:nvSpPr>
          <p:spPr>
            <a:xfrm>
              <a:off x="9450647" y="4128126"/>
              <a:ext cx="1242060" cy="1843405"/>
            </a:xfrm>
            <a:custGeom>
              <a:avLst/>
              <a:gdLst/>
              <a:ahLst/>
              <a:cxnLst/>
              <a:rect l="l" t="t" r="r" b="b"/>
              <a:pathLst>
                <a:path w="1242059" h="1843404">
                  <a:moveTo>
                    <a:pt x="0" y="921701"/>
                  </a:moveTo>
                  <a:lnTo>
                    <a:pt x="1241736" y="0"/>
                  </a:lnTo>
                  <a:lnTo>
                    <a:pt x="1241736" y="1843403"/>
                  </a:lnTo>
                  <a:lnTo>
                    <a:pt x="0" y="921701"/>
                  </a:lnTo>
                  <a:close/>
                </a:path>
              </a:pathLst>
            </a:custGeom>
            <a:solidFill>
              <a:srgbClr val="5CE1E6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sp>
        <p:nvSpPr>
          <p:cNvPr id="14" name="object 14"/>
          <p:cNvSpPr/>
          <p:nvPr/>
        </p:nvSpPr>
        <p:spPr>
          <a:xfrm>
            <a:off x="144364" y="5514943"/>
            <a:ext cx="1152129" cy="1077746"/>
          </a:xfrm>
          <a:custGeom>
            <a:avLst/>
            <a:gdLst/>
            <a:ahLst/>
            <a:cxnLst/>
            <a:rect l="l" t="t" r="r" b="b"/>
            <a:pathLst>
              <a:path w="1877695" h="2522220">
                <a:moveTo>
                  <a:pt x="0" y="0"/>
                </a:moveTo>
                <a:lnTo>
                  <a:pt x="1877429" y="2522222"/>
                </a:lnTo>
                <a:lnTo>
                  <a:pt x="0" y="2522222"/>
                </a:lnTo>
                <a:lnTo>
                  <a:pt x="0" y="0"/>
                </a:lnTo>
                <a:close/>
              </a:path>
            </a:pathLst>
          </a:custGeom>
          <a:solidFill>
            <a:srgbClr val="D9D9D9">
              <a:alpha val="40779"/>
            </a:srgbClr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5" name="object 15"/>
          <p:cNvSpPr/>
          <p:nvPr/>
        </p:nvSpPr>
        <p:spPr>
          <a:xfrm>
            <a:off x="0" y="1610357"/>
            <a:ext cx="721638" cy="1530526"/>
          </a:xfrm>
          <a:custGeom>
            <a:avLst/>
            <a:gdLst/>
            <a:ahLst/>
            <a:cxnLst/>
            <a:rect l="l" t="t" r="r" b="b"/>
            <a:pathLst>
              <a:path w="843915" h="1687829">
                <a:moveTo>
                  <a:pt x="843813" y="843813"/>
                </a:moveTo>
                <a:lnTo>
                  <a:pt x="0" y="0"/>
                </a:lnTo>
                <a:lnTo>
                  <a:pt x="0" y="63334"/>
                </a:lnTo>
                <a:lnTo>
                  <a:pt x="0" y="69303"/>
                </a:lnTo>
                <a:lnTo>
                  <a:pt x="0" y="128435"/>
                </a:lnTo>
                <a:lnTo>
                  <a:pt x="710692" y="839127"/>
                </a:lnTo>
                <a:lnTo>
                  <a:pt x="0" y="1549831"/>
                </a:lnTo>
                <a:lnTo>
                  <a:pt x="0" y="1616316"/>
                </a:lnTo>
                <a:lnTo>
                  <a:pt x="773493" y="842810"/>
                </a:lnTo>
                <a:lnTo>
                  <a:pt x="773772" y="843076"/>
                </a:lnTo>
                <a:lnTo>
                  <a:pt x="0" y="1616862"/>
                </a:lnTo>
                <a:lnTo>
                  <a:pt x="0" y="1687639"/>
                </a:lnTo>
                <a:lnTo>
                  <a:pt x="843813" y="843813"/>
                </a:lnTo>
                <a:close/>
              </a:path>
            </a:pathLst>
          </a:custGeom>
          <a:solidFill>
            <a:srgbClr val="1B3A4E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0" name="TextBox 19"/>
          <p:cNvSpPr txBox="1"/>
          <p:nvPr/>
        </p:nvSpPr>
        <p:spPr>
          <a:xfrm>
            <a:off x="2307643" y="1534576"/>
            <a:ext cx="4841025" cy="804206"/>
          </a:xfrm>
          <a:prstGeom prst="rect">
            <a:avLst/>
          </a:prstGeom>
          <a:noFill/>
        </p:spPr>
        <p:txBody>
          <a:bodyPr wrap="none" lIns="80147" tIns="40074" rIns="80147" bIns="40074" rtlCol="0">
            <a:spAutoFit/>
          </a:bodyPr>
          <a:lstStyle/>
          <a:p>
            <a:r>
              <a:rPr lang="kk-KZ" sz="4700" dirty="0">
                <a:solidFill>
                  <a:schemeClr val="accent5">
                    <a:lumMod val="50000"/>
                  </a:schemeClr>
                </a:solidFill>
                <a:latin typeface="Arial Black" panose="020B0A04020102020204" pitchFamily="34" charset="0"/>
              </a:rPr>
              <a:t>СЕРТИФИКАТ</a:t>
            </a:r>
            <a:endParaRPr lang="ru-RU" sz="4700" dirty="0">
              <a:solidFill>
                <a:schemeClr val="accent5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pic>
        <p:nvPicPr>
          <p:cNvPr id="21" name="Picture 4" descr="Отдел образования города Павлодара контакты, адрес, телефон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463" r="16750"/>
          <a:stretch/>
        </p:blipFill>
        <p:spPr bwMode="auto">
          <a:xfrm>
            <a:off x="7966264" y="95766"/>
            <a:ext cx="1054341" cy="1025065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" name="Прямоугольник 31"/>
          <p:cNvSpPr/>
          <p:nvPr/>
        </p:nvSpPr>
        <p:spPr>
          <a:xfrm>
            <a:off x="7282992" y="6413724"/>
            <a:ext cx="1586929" cy="357930"/>
          </a:xfrm>
          <a:prstGeom prst="rect">
            <a:avLst/>
          </a:prstGeom>
        </p:spPr>
        <p:txBody>
          <a:bodyPr wrap="none" lIns="80147" tIns="40074" rIns="80147" bIns="40074">
            <a:spAutoFit/>
          </a:bodyPr>
          <a:lstStyle/>
          <a:p>
            <a:pPr algn="ctr"/>
            <a:r>
              <a:rPr lang="kk-KZ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     № 1-868 </a:t>
            </a:r>
            <a:endParaRPr lang="ru-RU" dirty="0">
              <a:solidFill>
                <a:schemeClr val="bg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721638" y="2696924"/>
            <a:ext cx="7564434" cy="496429"/>
          </a:xfrm>
          <a:prstGeom prst="rect">
            <a:avLst/>
          </a:prstGeom>
        </p:spPr>
        <p:txBody>
          <a:bodyPr wrap="square" lIns="80147" tIns="40074" rIns="80147" bIns="40074">
            <a:spAutoFit/>
          </a:bodyPr>
          <a:lstStyle/>
          <a:p>
            <a:pPr algn="ctr" defTabSz="901656">
              <a:lnSpc>
                <a:spcPct val="150000"/>
              </a:lnSpc>
            </a:pPr>
            <a:r>
              <a:rPr lang="kk-KZ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627784" y="506009"/>
            <a:ext cx="5235687" cy="327152"/>
          </a:xfrm>
          <a:prstGeom prst="rect">
            <a:avLst/>
          </a:prstGeom>
        </p:spPr>
        <p:txBody>
          <a:bodyPr wrap="square" lIns="80147" tIns="40074" rIns="80147" bIns="40074">
            <a:spAutoFit/>
          </a:bodyPr>
          <a:lstStyle/>
          <a:p>
            <a:pPr algn="ctr" defTabSz="901656"/>
            <a:r>
              <a:rPr lang="kk-KZ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ПАВЛОДАР ҚАЛАСЫНЫҢ БІЛІМ БЕРУ БӨЛІМІ</a:t>
            </a:r>
            <a:endParaRPr lang="ru-RU" sz="1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863901" y="2375622"/>
            <a:ext cx="7748459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№35 </a:t>
            </a:r>
            <a:r>
              <a:rPr lang="kk-KZ" dirty="0">
                <a:solidFill>
                  <a:srgbClr val="002060"/>
                </a:solidFill>
                <a:latin typeface="Bookman Old Style" panose="02050604050505020204" pitchFamily="18" charset="0"/>
              </a:rPr>
              <a:t>жалпы орта білім беру </a:t>
            </a:r>
            <a:r>
              <a:rPr lang="kk-KZ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мектебінің </a:t>
            </a:r>
          </a:p>
          <a:p>
            <a:pPr algn="ctr"/>
            <a:r>
              <a:rPr lang="kk-KZ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биология пәні мұғалімдеріне </a:t>
            </a:r>
            <a:endParaRPr lang="ru-RU" dirty="0">
              <a:solidFill>
                <a:srgbClr val="002060"/>
              </a:solidFill>
              <a:latin typeface="Bookman Old Style" panose="02050604050505020204" pitchFamily="18" charset="0"/>
            </a:endParaRPr>
          </a:p>
          <a:p>
            <a:pPr algn="ctr"/>
            <a:r>
              <a:rPr lang="ru-RU" b="1" dirty="0" err="1" smtClean="0">
                <a:solidFill>
                  <a:srgbClr val="FF0000"/>
                </a:solidFill>
                <a:latin typeface="Bookman Old Style" panose="02050604050505020204" pitchFamily="18" charset="0"/>
                <a:ea typeface="Calibri"/>
                <a:cs typeface="Times New Roman" panose="02020603050405020304" pitchFamily="18" charset="0"/>
              </a:rPr>
              <a:t>Макпал</a:t>
            </a:r>
            <a:r>
              <a:rPr lang="ru-RU" b="1" dirty="0" smtClean="0">
                <a:solidFill>
                  <a:srgbClr val="FF0000"/>
                </a:solidFill>
                <a:latin typeface="Bookman Old Style" panose="020506040505050202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FF0000"/>
                </a:solidFill>
                <a:latin typeface="Bookman Old Style" panose="02050604050505020204" pitchFamily="18" charset="0"/>
                <a:ea typeface="Calibri"/>
                <a:cs typeface="Times New Roman" panose="02020603050405020304" pitchFamily="18" charset="0"/>
              </a:rPr>
              <a:t>Алайдаровна</a:t>
            </a:r>
            <a:r>
              <a:rPr lang="ru-RU" b="1" dirty="0">
                <a:solidFill>
                  <a:srgbClr val="FF0000"/>
                </a:solidFill>
                <a:latin typeface="Bookman Old Style" panose="020506040505050202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  <a:latin typeface="Bookman Old Style" panose="02050604050505020204" pitchFamily="18" charset="0"/>
                <a:ea typeface="Calibri"/>
                <a:cs typeface="Times New Roman" panose="02020603050405020304" pitchFamily="18" charset="0"/>
              </a:rPr>
              <a:t>Джакиповаға</a:t>
            </a:r>
            <a:endParaRPr lang="ru-RU" b="1" dirty="0" smtClean="0">
              <a:solidFill>
                <a:srgbClr val="FF0000"/>
              </a:solidFill>
              <a:latin typeface="Bookman Old Style" panose="02050604050505020204" pitchFamily="18" charset="0"/>
              <a:ea typeface="Calibri"/>
              <a:cs typeface="Times New Roman" panose="02020603050405020304" pitchFamily="18" charset="0"/>
            </a:endParaRPr>
          </a:p>
          <a:p>
            <a:pPr algn="ctr"/>
            <a:r>
              <a:rPr lang="ru-RU" b="1" dirty="0" smtClean="0">
                <a:solidFill>
                  <a:srgbClr val="FF0000"/>
                </a:solidFill>
                <a:latin typeface="Bookman Old Style" panose="020506040505050202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FF0000"/>
                </a:solidFill>
                <a:latin typeface="Bookman Old Style" panose="02050604050505020204" pitchFamily="18" charset="0"/>
                <a:ea typeface="Calibri"/>
                <a:cs typeface="Times New Roman" panose="02020603050405020304" pitchFamily="18" charset="0"/>
              </a:rPr>
              <a:t>Ляззат</a:t>
            </a:r>
            <a:r>
              <a:rPr lang="ru-RU" b="1" dirty="0">
                <a:solidFill>
                  <a:srgbClr val="FF0000"/>
                </a:solidFill>
                <a:latin typeface="Bookman Old Style" panose="020506040505050202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FF0000"/>
                </a:solidFill>
                <a:latin typeface="Bookman Old Style" panose="02050604050505020204" pitchFamily="18" charset="0"/>
                <a:ea typeface="Calibri"/>
                <a:cs typeface="Times New Roman" panose="02020603050405020304" pitchFamily="18" charset="0"/>
              </a:rPr>
              <a:t>Тохтаровна</a:t>
            </a:r>
            <a:r>
              <a:rPr lang="ru-RU" b="1" dirty="0">
                <a:solidFill>
                  <a:srgbClr val="FF0000"/>
                </a:solidFill>
                <a:latin typeface="Bookman Old Style" panose="020506040505050202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  <a:latin typeface="Bookman Old Style" panose="02050604050505020204" pitchFamily="18" charset="0"/>
                <a:ea typeface="Calibri"/>
                <a:cs typeface="Times New Roman" panose="02020603050405020304" pitchFamily="18" charset="0"/>
              </a:rPr>
              <a:t>Пшенбаеваға</a:t>
            </a:r>
            <a:endParaRPr lang="ru-RU" b="1" dirty="0">
              <a:solidFill>
                <a:srgbClr val="FF0000"/>
              </a:solidFill>
              <a:latin typeface="Bookman Old Style" panose="02050604050505020204" pitchFamily="18" charset="0"/>
              <a:ea typeface="Calibri"/>
              <a:cs typeface="Times New Roman" panose="02020603050405020304" pitchFamily="18" charset="0"/>
            </a:endParaRPr>
          </a:p>
          <a:p>
            <a:pPr algn="ctr"/>
            <a:r>
              <a:rPr lang="kk-KZ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 «Биология пәні </a:t>
            </a:r>
            <a:r>
              <a:rPr lang="kk-KZ" b="1" dirty="0">
                <a:solidFill>
                  <a:srgbClr val="002060"/>
                </a:solidFill>
                <a:latin typeface="Bookman Old Style" panose="02050604050505020204" pitchFamily="18" charset="0"/>
              </a:rPr>
              <a:t>бойынша оқушылардың біліміндегі</a:t>
            </a:r>
          </a:p>
          <a:p>
            <a:r>
              <a:rPr lang="kk-KZ" b="1" dirty="0">
                <a:solidFill>
                  <a:srgbClr val="002060"/>
                </a:solidFill>
                <a:latin typeface="Bookman Old Style" panose="02050604050505020204" pitchFamily="18" charset="0"/>
              </a:rPr>
              <a:t> олқылықтарды жоюда белсенді әдіс-тәсілдерді </a:t>
            </a:r>
            <a:r>
              <a:rPr lang="kk-KZ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пайдалану»</a:t>
            </a:r>
            <a:endParaRPr lang="kk-KZ" b="1" dirty="0">
              <a:solidFill>
                <a:srgbClr val="002060"/>
              </a:solidFill>
              <a:latin typeface="Bookman Old Style" panose="02050604050505020204" pitchFamily="18" charset="0"/>
            </a:endParaRPr>
          </a:p>
          <a:p>
            <a:pPr algn="ctr"/>
            <a:r>
              <a:rPr lang="kk-KZ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қалалық онлайн семинарында </a:t>
            </a:r>
          </a:p>
          <a:p>
            <a:pPr algn="ctr"/>
            <a:r>
              <a:rPr lang="kk-KZ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педагогикалық </a:t>
            </a:r>
            <a:r>
              <a:rPr lang="kk-KZ" dirty="0">
                <a:solidFill>
                  <a:srgbClr val="002060"/>
                </a:solidFill>
                <a:latin typeface="Bookman Old Style" panose="02050604050505020204" pitchFamily="18" charset="0"/>
              </a:rPr>
              <a:t>тәжірибесімен </a:t>
            </a:r>
            <a:r>
              <a:rPr lang="kk-KZ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бөліскені </a:t>
            </a:r>
            <a:r>
              <a:rPr lang="kk-KZ" dirty="0">
                <a:solidFill>
                  <a:srgbClr val="002060"/>
                </a:solidFill>
                <a:latin typeface="Bookman Old Style" panose="02050604050505020204" pitchFamily="18" charset="0"/>
              </a:rPr>
              <a:t>үшін</a:t>
            </a:r>
            <a:endParaRPr lang="ru-RU" dirty="0">
              <a:solidFill>
                <a:srgbClr val="002060"/>
              </a:solidFill>
              <a:latin typeface="Bookman Old Style" panose="02050604050505020204" pitchFamily="18" charset="0"/>
            </a:endParaRPr>
          </a:p>
          <a:p>
            <a:pPr algn="ctr"/>
            <a:r>
              <a:rPr lang="kk-KZ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БЕРІЛЕДІ</a:t>
            </a:r>
            <a:endParaRPr lang="kk-KZ" b="1" dirty="0" smtClean="0">
              <a:solidFill>
                <a:srgbClr val="002060"/>
              </a:solidFill>
              <a:latin typeface="Bookman Old Style" panose="02050604050505020204" pitchFamily="18" charset="0"/>
            </a:endParaRPr>
          </a:p>
        </p:txBody>
      </p:sp>
      <p:pic>
        <p:nvPicPr>
          <p:cNvPr id="1026" name="Picture 2" descr="C:\Users\User\Downloads\Сканирование 10 марта 2022 г._page-0001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706" t="24489" r="14856" b="26248"/>
          <a:stretch/>
        </p:blipFill>
        <p:spPr bwMode="auto">
          <a:xfrm rot="16200000">
            <a:off x="4258506" y="4684165"/>
            <a:ext cx="540263" cy="921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Прямоугольник 21"/>
          <p:cNvSpPr/>
          <p:nvPr/>
        </p:nvSpPr>
        <p:spPr>
          <a:xfrm>
            <a:off x="2307643" y="5246929"/>
            <a:ext cx="442459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Г. Шиндлярская</a:t>
            </a:r>
          </a:p>
          <a:p>
            <a:pPr algn="ctr"/>
            <a:r>
              <a:rPr lang="kk-KZ" sz="1400" b="1" i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Әдістемелік </a:t>
            </a:r>
            <a:r>
              <a:rPr lang="kk-KZ" sz="1400" b="1" i="1" dirty="0">
                <a:solidFill>
                  <a:srgbClr val="002060"/>
                </a:solidFill>
                <a:latin typeface="Bookman Old Style" panose="02050604050505020204" pitchFamily="18" charset="0"/>
              </a:rPr>
              <a:t>кабинеттің меңгерушісі</a:t>
            </a:r>
            <a:r>
              <a:rPr lang="kk-KZ" sz="1400" b="1" i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endParaRPr lang="ru-RU" sz="1400" i="1" dirty="0">
              <a:solidFill>
                <a:srgbClr val="002060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3453806" y="6402322"/>
            <a:ext cx="23342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kk-KZ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Павлодар – 2022</a:t>
            </a:r>
            <a:endParaRPr lang="ru-RU" dirty="0">
              <a:solidFill>
                <a:srgbClr val="002060"/>
              </a:solidFill>
              <a:latin typeface="Bookman Old Style" panose="02050604050505020204" pitchFamily="18" charset="0"/>
            </a:endParaRPr>
          </a:p>
        </p:txBody>
      </p:sp>
      <p:pic>
        <p:nvPicPr>
          <p:cNvPr id="3074" name="Picture 2" descr="http://qrcoder.ru/code/?https%3A%2F%2Fdocs.google.com%2Fviewer%3Furl%3Dhttps%3A%2F%2Fgoo.edu.kz%2Ffiles%2Floader%2F1649156442207.pdf&amp;4&amp;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243" y="4657693"/>
            <a:ext cx="171450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268095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3203658" cy="2241662"/>
          </a:xfrm>
          <a:custGeom>
            <a:avLst/>
            <a:gdLst/>
            <a:ahLst/>
            <a:cxnLst/>
            <a:rect l="l" t="t" r="r" b="b"/>
            <a:pathLst>
              <a:path w="3746500" h="2472055">
                <a:moveTo>
                  <a:pt x="3746427" y="0"/>
                </a:moveTo>
                <a:lnTo>
                  <a:pt x="1037658" y="2471754"/>
                </a:lnTo>
                <a:lnTo>
                  <a:pt x="0" y="1334595"/>
                </a:lnTo>
                <a:lnTo>
                  <a:pt x="0" y="0"/>
                </a:lnTo>
                <a:lnTo>
                  <a:pt x="3746427" y="0"/>
                </a:lnTo>
                <a:close/>
              </a:path>
            </a:pathLst>
          </a:custGeom>
          <a:solidFill>
            <a:srgbClr val="1B3A4E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" name="object 4"/>
          <p:cNvSpPr/>
          <p:nvPr/>
        </p:nvSpPr>
        <p:spPr>
          <a:xfrm>
            <a:off x="6583366" y="4378969"/>
            <a:ext cx="2560211" cy="2477172"/>
          </a:xfrm>
          <a:custGeom>
            <a:avLst/>
            <a:gdLst/>
            <a:ahLst/>
            <a:cxnLst/>
            <a:rect l="l" t="t" r="r" b="b"/>
            <a:pathLst>
              <a:path w="2994025" h="2731770">
                <a:moveTo>
                  <a:pt x="2993502" y="2731574"/>
                </a:moveTo>
                <a:lnTo>
                  <a:pt x="0" y="2731574"/>
                </a:lnTo>
                <a:lnTo>
                  <a:pt x="2993502" y="0"/>
                </a:lnTo>
                <a:lnTo>
                  <a:pt x="2993502" y="2731574"/>
                </a:lnTo>
                <a:close/>
              </a:path>
            </a:pathLst>
          </a:custGeom>
          <a:solidFill>
            <a:srgbClr val="1B3A4E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grpSp>
        <p:nvGrpSpPr>
          <p:cNvPr id="6" name="object 6"/>
          <p:cNvGrpSpPr/>
          <p:nvPr/>
        </p:nvGrpSpPr>
        <p:grpSpPr>
          <a:xfrm>
            <a:off x="1" y="0"/>
            <a:ext cx="2969084" cy="3188308"/>
            <a:chOff x="0" y="0"/>
            <a:chExt cx="3472179" cy="3515995"/>
          </a:xfrm>
        </p:grpSpPr>
        <p:sp>
          <p:nvSpPr>
            <p:cNvPr id="7" name="object 7"/>
            <p:cNvSpPr/>
            <p:nvPr/>
          </p:nvSpPr>
          <p:spPr>
            <a:xfrm>
              <a:off x="0" y="0"/>
              <a:ext cx="2020570" cy="1610360"/>
            </a:xfrm>
            <a:custGeom>
              <a:avLst/>
              <a:gdLst/>
              <a:ahLst/>
              <a:cxnLst/>
              <a:rect l="l" t="t" r="r" b="b"/>
              <a:pathLst>
                <a:path w="2020570" h="1610360">
                  <a:moveTo>
                    <a:pt x="255668" y="1610249"/>
                  </a:moveTo>
                  <a:lnTo>
                    <a:pt x="0" y="1330065"/>
                  </a:lnTo>
                  <a:lnTo>
                    <a:pt x="0" y="0"/>
                  </a:lnTo>
                  <a:lnTo>
                    <a:pt x="2020322" y="0"/>
                  </a:lnTo>
                  <a:lnTo>
                    <a:pt x="255668" y="1610249"/>
                  </a:lnTo>
                  <a:close/>
                </a:path>
              </a:pathLst>
            </a:custGeom>
            <a:solidFill>
              <a:srgbClr val="0C283B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8" name="object 8"/>
            <p:cNvSpPr/>
            <p:nvPr/>
          </p:nvSpPr>
          <p:spPr>
            <a:xfrm>
              <a:off x="0" y="398557"/>
              <a:ext cx="904875" cy="1809114"/>
            </a:xfrm>
            <a:custGeom>
              <a:avLst/>
              <a:gdLst/>
              <a:ahLst/>
              <a:cxnLst/>
              <a:rect l="l" t="t" r="r" b="b"/>
              <a:pathLst>
                <a:path w="904875" h="1809114">
                  <a:moveTo>
                    <a:pt x="0" y="1808763"/>
                  </a:moveTo>
                  <a:lnTo>
                    <a:pt x="0" y="1734130"/>
                  </a:lnTo>
                  <a:lnTo>
                    <a:pt x="830526" y="903604"/>
                  </a:lnTo>
                  <a:lnTo>
                    <a:pt x="0" y="73077"/>
                  </a:lnTo>
                  <a:lnTo>
                    <a:pt x="0" y="0"/>
                  </a:lnTo>
                  <a:lnTo>
                    <a:pt x="904381" y="904381"/>
                  </a:lnTo>
                  <a:lnTo>
                    <a:pt x="0" y="1808763"/>
                  </a:lnTo>
                  <a:close/>
                </a:path>
              </a:pathLst>
            </a:custGeom>
            <a:solidFill>
              <a:srgbClr val="5CE1E6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9" name="object 9"/>
            <p:cNvSpPr/>
            <p:nvPr/>
          </p:nvSpPr>
          <p:spPr>
            <a:xfrm>
              <a:off x="0" y="1706971"/>
              <a:ext cx="904875" cy="1809114"/>
            </a:xfrm>
            <a:custGeom>
              <a:avLst/>
              <a:gdLst/>
              <a:ahLst/>
              <a:cxnLst/>
              <a:rect l="l" t="t" r="r" b="b"/>
              <a:pathLst>
                <a:path w="904875" h="1809114">
                  <a:moveTo>
                    <a:pt x="0" y="1808763"/>
                  </a:moveTo>
                  <a:lnTo>
                    <a:pt x="0" y="1734130"/>
                  </a:lnTo>
                  <a:lnTo>
                    <a:pt x="830526" y="903604"/>
                  </a:lnTo>
                  <a:lnTo>
                    <a:pt x="0" y="73077"/>
                  </a:lnTo>
                  <a:lnTo>
                    <a:pt x="0" y="0"/>
                  </a:lnTo>
                  <a:lnTo>
                    <a:pt x="904381" y="904381"/>
                  </a:lnTo>
                  <a:lnTo>
                    <a:pt x="0" y="1808763"/>
                  </a:lnTo>
                  <a:close/>
                </a:path>
              </a:pathLst>
            </a:custGeom>
            <a:solidFill>
              <a:srgbClr val="1B3A4E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0" name="object 10"/>
            <p:cNvSpPr/>
            <p:nvPr/>
          </p:nvSpPr>
          <p:spPr>
            <a:xfrm>
              <a:off x="892012" y="0"/>
              <a:ext cx="2580640" cy="2324735"/>
            </a:xfrm>
            <a:custGeom>
              <a:avLst/>
              <a:gdLst/>
              <a:ahLst/>
              <a:cxnLst/>
              <a:rect l="l" t="t" r="r" b="b"/>
              <a:pathLst>
                <a:path w="2580640" h="2324735">
                  <a:moveTo>
                    <a:pt x="2580025" y="0"/>
                  </a:moveTo>
                  <a:lnTo>
                    <a:pt x="33790" y="2324556"/>
                  </a:lnTo>
                  <a:lnTo>
                    <a:pt x="0" y="2287543"/>
                  </a:lnTo>
                  <a:lnTo>
                    <a:pt x="2505693" y="0"/>
                  </a:lnTo>
                  <a:lnTo>
                    <a:pt x="2580025" y="0"/>
                  </a:lnTo>
                  <a:close/>
                </a:path>
              </a:pathLst>
            </a:custGeom>
            <a:solidFill>
              <a:srgbClr val="5CE1E6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grpSp>
        <p:nvGrpSpPr>
          <p:cNvPr id="11" name="object 11"/>
          <p:cNvGrpSpPr/>
          <p:nvPr/>
        </p:nvGrpSpPr>
        <p:grpSpPr>
          <a:xfrm>
            <a:off x="6832631" y="3743389"/>
            <a:ext cx="2310978" cy="3112876"/>
            <a:chOff x="7990382" y="4128126"/>
            <a:chExt cx="2702560" cy="3432810"/>
          </a:xfrm>
        </p:grpSpPr>
        <p:sp>
          <p:nvSpPr>
            <p:cNvPr id="12" name="object 12"/>
            <p:cNvSpPr/>
            <p:nvPr/>
          </p:nvSpPr>
          <p:spPr>
            <a:xfrm>
              <a:off x="7990382" y="5585481"/>
              <a:ext cx="2205355" cy="1975485"/>
            </a:xfrm>
            <a:custGeom>
              <a:avLst/>
              <a:gdLst/>
              <a:ahLst/>
              <a:cxnLst/>
              <a:rect l="l" t="t" r="r" b="b"/>
              <a:pathLst>
                <a:path w="2205354" h="1975484">
                  <a:moveTo>
                    <a:pt x="2204878" y="36593"/>
                  </a:moveTo>
                  <a:lnTo>
                    <a:pt x="73516" y="1975123"/>
                  </a:lnTo>
                  <a:lnTo>
                    <a:pt x="0" y="1975123"/>
                  </a:lnTo>
                  <a:lnTo>
                    <a:pt x="2171595" y="0"/>
                  </a:lnTo>
                  <a:lnTo>
                    <a:pt x="2204878" y="36593"/>
                  </a:lnTo>
                  <a:close/>
                </a:path>
              </a:pathLst>
            </a:custGeom>
            <a:solidFill>
              <a:srgbClr val="5CE1E6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3" name="object 13"/>
            <p:cNvSpPr/>
            <p:nvPr/>
          </p:nvSpPr>
          <p:spPr>
            <a:xfrm>
              <a:off x="9450647" y="4128126"/>
              <a:ext cx="1242060" cy="1843405"/>
            </a:xfrm>
            <a:custGeom>
              <a:avLst/>
              <a:gdLst/>
              <a:ahLst/>
              <a:cxnLst/>
              <a:rect l="l" t="t" r="r" b="b"/>
              <a:pathLst>
                <a:path w="1242059" h="1843404">
                  <a:moveTo>
                    <a:pt x="0" y="921701"/>
                  </a:moveTo>
                  <a:lnTo>
                    <a:pt x="1241736" y="0"/>
                  </a:lnTo>
                  <a:lnTo>
                    <a:pt x="1241736" y="1843403"/>
                  </a:lnTo>
                  <a:lnTo>
                    <a:pt x="0" y="921701"/>
                  </a:lnTo>
                  <a:close/>
                </a:path>
              </a:pathLst>
            </a:custGeom>
            <a:solidFill>
              <a:srgbClr val="5CE1E6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sp>
        <p:nvSpPr>
          <p:cNvPr id="14" name="object 14"/>
          <p:cNvSpPr/>
          <p:nvPr/>
        </p:nvSpPr>
        <p:spPr>
          <a:xfrm>
            <a:off x="144364" y="5514943"/>
            <a:ext cx="1152129" cy="1077746"/>
          </a:xfrm>
          <a:custGeom>
            <a:avLst/>
            <a:gdLst/>
            <a:ahLst/>
            <a:cxnLst/>
            <a:rect l="l" t="t" r="r" b="b"/>
            <a:pathLst>
              <a:path w="1877695" h="2522220">
                <a:moveTo>
                  <a:pt x="0" y="0"/>
                </a:moveTo>
                <a:lnTo>
                  <a:pt x="1877429" y="2522222"/>
                </a:lnTo>
                <a:lnTo>
                  <a:pt x="0" y="2522222"/>
                </a:lnTo>
                <a:lnTo>
                  <a:pt x="0" y="0"/>
                </a:lnTo>
                <a:close/>
              </a:path>
            </a:pathLst>
          </a:custGeom>
          <a:solidFill>
            <a:srgbClr val="D9D9D9">
              <a:alpha val="40779"/>
            </a:srgbClr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5" name="object 15"/>
          <p:cNvSpPr/>
          <p:nvPr/>
        </p:nvSpPr>
        <p:spPr>
          <a:xfrm>
            <a:off x="0" y="1610357"/>
            <a:ext cx="721638" cy="1530526"/>
          </a:xfrm>
          <a:custGeom>
            <a:avLst/>
            <a:gdLst/>
            <a:ahLst/>
            <a:cxnLst/>
            <a:rect l="l" t="t" r="r" b="b"/>
            <a:pathLst>
              <a:path w="843915" h="1687829">
                <a:moveTo>
                  <a:pt x="843813" y="843813"/>
                </a:moveTo>
                <a:lnTo>
                  <a:pt x="0" y="0"/>
                </a:lnTo>
                <a:lnTo>
                  <a:pt x="0" y="63334"/>
                </a:lnTo>
                <a:lnTo>
                  <a:pt x="0" y="69303"/>
                </a:lnTo>
                <a:lnTo>
                  <a:pt x="0" y="128435"/>
                </a:lnTo>
                <a:lnTo>
                  <a:pt x="710692" y="839127"/>
                </a:lnTo>
                <a:lnTo>
                  <a:pt x="0" y="1549831"/>
                </a:lnTo>
                <a:lnTo>
                  <a:pt x="0" y="1616316"/>
                </a:lnTo>
                <a:lnTo>
                  <a:pt x="773493" y="842810"/>
                </a:lnTo>
                <a:lnTo>
                  <a:pt x="773772" y="843076"/>
                </a:lnTo>
                <a:lnTo>
                  <a:pt x="0" y="1616862"/>
                </a:lnTo>
                <a:lnTo>
                  <a:pt x="0" y="1687639"/>
                </a:lnTo>
                <a:lnTo>
                  <a:pt x="843813" y="843813"/>
                </a:lnTo>
                <a:close/>
              </a:path>
            </a:pathLst>
          </a:custGeom>
          <a:solidFill>
            <a:srgbClr val="1B3A4E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0" name="TextBox 19"/>
          <p:cNvSpPr txBox="1"/>
          <p:nvPr/>
        </p:nvSpPr>
        <p:spPr>
          <a:xfrm>
            <a:off x="2307643" y="1534576"/>
            <a:ext cx="4841025" cy="804206"/>
          </a:xfrm>
          <a:prstGeom prst="rect">
            <a:avLst/>
          </a:prstGeom>
          <a:noFill/>
        </p:spPr>
        <p:txBody>
          <a:bodyPr wrap="none" lIns="80147" tIns="40074" rIns="80147" bIns="40074" rtlCol="0">
            <a:spAutoFit/>
          </a:bodyPr>
          <a:lstStyle/>
          <a:p>
            <a:r>
              <a:rPr lang="kk-KZ" sz="4700" dirty="0">
                <a:solidFill>
                  <a:schemeClr val="accent5">
                    <a:lumMod val="50000"/>
                  </a:schemeClr>
                </a:solidFill>
                <a:latin typeface="Arial Black" panose="020B0A04020102020204" pitchFamily="34" charset="0"/>
              </a:rPr>
              <a:t>СЕРТИФИКАТ</a:t>
            </a:r>
            <a:endParaRPr lang="ru-RU" sz="4700" dirty="0">
              <a:solidFill>
                <a:schemeClr val="accent5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pic>
        <p:nvPicPr>
          <p:cNvPr id="21" name="Picture 4" descr="Отдел образования города Павлодара контакты, адрес, телефон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463" r="16750"/>
          <a:stretch/>
        </p:blipFill>
        <p:spPr bwMode="auto">
          <a:xfrm>
            <a:off x="7966264" y="95766"/>
            <a:ext cx="1054341" cy="1025065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" name="Прямоугольник 31"/>
          <p:cNvSpPr/>
          <p:nvPr/>
        </p:nvSpPr>
        <p:spPr>
          <a:xfrm>
            <a:off x="7282992" y="6413724"/>
            <a:ext cx="1586929" cy="357930"/>
          </a:xfrm>
          <a:prstGeom prst="rect">
            <a:avLst/>
          </a:prstGeom>
        </p:spPr>
        <p:txBody>
          <a:bodyPr wrap="none" lIns="80147" tIns="40074" rIns="80147" bIns="40074">
            <a:spAutoFit/>
          </a:bodyPr>
          <a:lstStyle/>
          <a:p>
            <a:pPr algn="ctr"/>
            <a:r>
              <a:rPr lang="kk-KZ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     № 1-868 </a:t>
            </a:r>
            <a:endParaRPr lang="ru-RU" dirty="0">
              <a:solidFill>
                <a:schemeClr val="bg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721638" y="2696924"/>
            <a:ext cx="7564434" cy="496429"/>
          </a:xfrm>
          <a:prstGeom prst="rect">
            <a:avLst/>
          </a:prstGeom>
        </p:spPr>
        <p:txBody>
          <a:bodyPr wrap="square" lIns="80147" tIns="40074" rIns="80147" bIns="40074">
            <a:spAutoFit/>
          </a:bodyPr>
          <a:lstStyle/>
          <a:p>
            <a:pPr algn="ctr" defTabSz="901656">
              <a:lnSpc>
                <a:spcPct val="150000"/>
              </a:lnSpc>
            </a:pPr>
            <a:r>
              <a:rPr lang="kk-KZ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627784" y="506009"/>
            <a:ext cx="5235687" cy="327152"/>
          </a:xfrm>
          <a:prstGeom prst="rect">
            <a:avLst/>
          </a:prstGeom>
        </p:spPr>
        <p:txBody>
          <a:bodyPr wrap="square" lIns="80147" tIns="40074" rIns="80147" bIns="40074">
            <a:spAutoFit/>
          </a:bodyPr>
          <a:lstStyle/>
          <a:p>
            <a:pPr algn="ctr" defTabSz="901656"/>
            <a:r>
              <a:rPr lang="kk-KZ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ПАВЛОДАР ҚАЛАСЫНЫҢ БІЛІМ БЕРУ БӨЛІМІ</a:t>
            </a:r>
            <a:endParaRPr lang="ru-RU" sz="1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863901" y="2375622"/>
            <a:ext cx="7748459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№1 </a:t>
            </a:r>
            <a:r>
              <a:rPr lang="kk-KZ" dirty="0">
                <a:solidFill>
                  <a:srgbClr val="002060"/>
                </a:solidFill>
                <a:latin typeface="Bookman Old Style" panose="02050604050505020204" pitchFamily="18" charset="0"/>
              </a:rPr>
              <a:t>жалпы орта білім беру </a:t>
            </a:r>
            <a:r>
              <a:rPr lang="kk-KZ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мектебінің </a:t>
            </a:r>
          </a:p>
          <a:p>
            <a:pPr algn="ctr"/>
            <a:r>
              <a:rPr lang="kk-KZ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биология пәні мұғаліміне </a:t>
            </a:r>
            <a:endParaRPr lang="ru-RU" dirty="0">
              <a:solidFill>
                <a:srgbClr val="002060"/>
              </a:solidFill>
              <a:latin typeface="Bookman Old Style" panose="02050604050505020204" pitchFamily="18" charset="0"/>
            </a:endParaRPr>
          </a:p>
          <a:p>
            <a:pPr algn="ctr"/>
            <a:r>
              <a:rPr lang="kk-KZ" b="1" dirty="0" smtClean="0">
                <a:solidFill>
                  <a:srgbClr val="FF0000"/>
                </a:solidFill>
                <a:latin typeface="Bookman Old Style" panose="02050604050505020204" pitchFamily="18" charset="0"/>
                <a:ea typeface="Calibri"/>
                <a:cs typeface="Times New Roman" panose="02020603050405020304" pitchFamily="18" charset="0"/>
              </a:rPr>
              <a:t>Қуаныш Нурболатұлы  Алибековқа</a:t>
            </a:r>
            <a:endParaRPr lang="kk-KZ" b="1" dirty="0">
              <a:solidFill>
                <a:srgbClr val="FF0000"/>
              </a:solidFill>
              <a:latin typeface="Bookman Old Style" panose="02050604050505020204" pitchFamily="18" charset="0"/>
              <a:ea typeface="Calibri"/>
              <a:cs typeface="Times New Roman" panose="02020603050405020304" pitchFamily="18" charset="0"/>
            </a:endParaRPr>
          </a:p>
          <a:p>
            <a:pPr algn="ctr"/>
            <a:r>
              <a:rPr lang="kk-KZ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 «Биология пәні </a:t>
            </a:r>
            <a:r>
              <a:rPr lang="kk-KZ" b="1" dirty="0">
                <a:solidFill>
                  <a:srgbClr val="002060"/>
                </a:solidFill>
                <a:latin typeface="Bookman Old Style" panose="02050604050505020204" pitchFamily="18" charset="0"/>
              </a:rPr>
              <a:t>бойынша оқушылардың біліміндегі</a:t>
            </a:r>
          </a:p>
          <a:p>
            <a:r>
              <a:rPr lang="kk-KZ" b="1" dirty="0">
                <a:solidFill>
                  <a:srgbClr val="002060"/>
                </a:solidFill>
                <a:latin typeface="Bookman Old Style" panose="02050604050505020204" pitchFamily="18" charset="0"/>
              </a:rPr>
              <a:t> олқылықтарды жоюда белсенді әдіс-тәсілдерді </a:t>
            </a:r>
            <a:r>
              <a:rPr lang="kk-KZ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пайдалану»</a:t>
            </a:r>
            <a:endParaRPr lang="kk-KZ" b="1" dirty="0">
              <a:solidFill>
                <a:srgbClr val="002060"/>
              </a:solidFill>
              <a:latin typeface="Bookman Old Style" panose="02050604050505020204" pitchFamily="18" charset="0"/>
            </a:endParaRPr>
          </a:p>
          <a:p>
            <a:pPr algn="ctr"/>
            <a:r>
              <a:rPr lang="kk-KZ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қалалық онлайн семинарында </a:t>
            </a:r>
          </a:p>
          <a:p>
            <a:pPr algn="ctr"/>
            <a:r>
              <a:rPr lang="kk-KZ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педагогикалық </a:t>
            </a:r>
            <a:r>
              <a:rPr lang="kk-KZ" dirty="0">
                <a:solidFill>
                  <a:srgbClr val="002060"/>
                </a:solidFill>
                <a:latin typeface="Bookman Old Style" panose="02050604050505020204" pitchFamily="18" charset="0"/>
              </a:rPr>
              <a:t>тәжірибесімен </a:t>
            </a:r>
            <a:r>
              <a:rPr lang="kk-KZ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бөліскені </a:t>
            </a:r>
            <a:r>
              <a:rPr lang="kk-KZ" dirty="0">
                <a:solidFill>
                  <a:srgbClr val="002060"/>
                </a:solidFill>
                <a:latin typeface="Bookman Old Style" panose="02050604050505020204" pitchFamily="18" charset="0"/>
              </a:rPr>
              <a:t>үшін</a:t>
            </a:r>
            <a:endParaRPr lang="ru-RU" dirty="0">
              <a:solidFill>
                <a:srgbClr val="002060"/>
              </a:solidFill>
              <a:latin typeface="Bookman Old Style" panose="02050604050505020204" pitchFamily="18" charset="0"/>
            </a:endParaRPr>
          </a:p>
          <a:p>
            <a:pPr algn="ctr"/>
            <a:r>
              <a:rPr lang="kk-KZ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БЕРІЛЕДІ</a:t>
            </a:r>
          </a:p>
        </p:txBody>
      </p:sp>
      <p:pic>
        <p:nvPicPr>
          <p:cNvPr id="1026" name="Picture 2" descr="C:\Users\User\Downloads\Сканирование 10 марта 2022 г._page-0001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706" t="24489" r="14856" b="26248"/>
          <a:stretch/>
        </p:blipFill>
        <p:spPr bwMode="auto">
          <a:xfrm rot="16200000">
            <a:off x="4258506" y="4684165"/>
            <a:ext cx="540263" cy="921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Прямоугольник 21"/>
          <p:cNvSpPr/>
          <p:nvPr/>
        </p:nvSpPr>
        <p:spPr>
          <a:xfrm>
            <a:off x="2307643" y="5246929"/>
            <a:ext cx="442459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Г. Шиндлярская</a:t>
            </a:r>
          </a:p>
          <a:p>
            <a:pPr algn="ctr"/>
            <a:r>
              <a:rPr lang="kk-KZ" sz="1400" b="1" i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Әдістемелік </a:t>
            </a:r>
            <a:r>
              <a:rPr lang="kk-KZ" sz="1400" b="1" i="1" dirty="0">
                <a:solidFill>
                  <a:srgbClr val="002060"/>
                </a:solidFill>
                <a:latin typeface="Bookman Old Style" panose="02050604050505020204" pitchFamily="18" charset="0"/>
              </a:rPr>
              <a:t>кабинеттің меңгерушісі</a:t>
            </a:r>
            <a:r>
              <a:rPr lang="kk-KZ" sz="1400" b="1" i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endParaRPr lang="ru-RU" sz="1400" i="1" dirty="0">
              <a:solidFill>
                <a:srgbClr val="002060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3453806" y="6402322"/>
            <a:ext cx="23342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kk-KZ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Павлодар – 2022</a:t>
            </a:r>
            <a:endParaRPr lang="ru-RU" dirty="0">
              <a:solidFill>
                <a:srgbClr val="002060"/>
              </a:solidFill>
              <a:latin typeface="Bookman Old Style" panose="02050604050505020204" pitchFamily="18" charset="0"/>
            </a:endParaRPr>
          </a:p>
        </p:txBody>
      </p:sp>
      <p:pic>
        <p:nvPicPr>
          <p:cNvPr id="4098" name="Picture 2" descr="http://qrcoder.ru/code/?https%3A%2F%2Fdocs.google.com%2Fviewer%3Furl%3Dhttps%3A%2F%2Fgoo.edu.kz%2Ffiles%2Floader%2F1649156442207.pdf&amp;4&amp;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143" y="4657693"/>
            <a:ext cx="171450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323219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3203658" cy="2241662"/>
          </a:xfrm>
          <a:custGeom>
            <a:avLst/>
            <a:gdLst/>
            <a:ahLst/>
            <a:cxnLst/>
            <a:rect l="l" t="t" r="r" b="b"/>
            <a:pathLst>
              <a:path w="3746500" h="2472055">
                <a:moveTo>
                  <a:pt x="3746427" y="0"/>
                </a:moveTo>
                <a:lnTo>
                  <a:pt x="1037658" y="2471754"/>
                </a:lnTo>
                <a:lnTo>
                  <a:pt x="0" y="1334595"/>
                </a:lnTo>
                <a:lnTo>
                  <a:pt x="0" y="0"/>
                </a:lnTo>
                <a:lnTo>
                  <a:pt x="3746427" y="0"/>
                </a:lnTo>
                <a:close/>
              </a:path>
            </a:pathLst>
          </a:custGeom>
          <a:solidFill>
            <a:srgbClr val="1B3A4E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" name="object 4"/>
          <p:cNvSpPr/>
          <p:nvPr/>
        </p:nvSpPr>
        <p:spPr>
          <a:xfrm>
            <a:off x="6583366" y="4378969"/>
            <a:ext cx="2560211" cy="2477172"/>
          </a:xfrm>
          <a:custGeom>
            <a:avLst/>
            <a:gdLst/>
            <a:ahLst/>
            <a:cxnLst/>
            <a:rect l="l" t="t" r="r" b="b"/>
            <a:pathLst>
              <a:path w="2994025" h="2731770">
                <a:moveTo>
                  <a:pt x="2993502" y="2731574"/>
                </a:moveTo>
                <a:lnTo>
                  <a:pt x="0" y="2731574"/>
                </a:lnTo>
                <a:lnTo>
                  <a:pt x="2993502" y="0"/>
                </a:lnTo>
                <a:lnTo>
                  <a:pt x="2993502" y="2731574"/>
                </a:lnTo>
                <a:close/>
              </a:path>
            </a:pathLst>
          </a:custGeom>
          <a:solidFill>
            <a:srgbClr val="1B3A4E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grpSp>
        <p:nvGrpSpPr>
          <p:cNvPr id="6" name="object 6"/>
          <p:cNvGrpSpPr/>
          <p:nvPr/>
        </p:nvGrpSpPr>
        <p:grpSpPr>
          <a:xfrm>
            <a:off x="1" y="0"/>
            <a:ext cx="2969084" cy="3188308"/>
            <a:chOff x="0" y="0"/>
            <a:chExt cx="3472179" cy="3515995"/>
          </a:xfrm>
        </p:grpSpPr>
        <p:sp>
          <p:nvSpPr>
            <p:cNvPr id="7" name="object 7"/>
            <p:cNvSpPr/>
            <p:nvPr/>
          </p:nvSpPr>
          <p:spPr>
            <a:xfrm>
              <a:off x="0" y="0"/>
              <a:ext cx="2020570" cy="1610360"/>
            </a:xfrm>
            <a:custGeom>
              <a:avLst/>
              <a:gdLst/>
              <a:ahLst/>
              <a:cxnLst/>
              <a:rect l="l" t="t" r="r" b="b"/>
              <a:pathLst>
                <a:path w="2020570" h="1610360">
                  <a:moveTo>
                    <a:pt x="255668" y="1610249"/>
                  </a:moveTo>
                  <a:lnTo>
                    <a:pt x="0" y="1330065"/>
                  </a:lnTo>
                  <a:lnTo>
                    <a:pt x="0" y="0"/>
                  </a:lnTo>
                  <a:lnTo>
                    <a:pt x="2020322" y="0"/>
                  </a:lnTo>
                  <a:lnTo>
                    <a:pt x="255668" y="1610249"/>
                  </a:lnTo>
                  <a:close/>
                </a:path>
              </a:pathLst>
            </a:custGeom>
            <a:solidFill>
              <a:srgbClr val="0C283B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8" name="object 8"/>
            <p:cNvSpPr/>
            <p:nvPr/>
          </p:nvSpPr>
          <p:spPr>
            <a:xfrm>
              <a:off x="0" y="398557"/>
              <a:ext cx="904875" cy="1809114"/>
            </a:xfrm>
            <a:custGeom>
              <a:avLst/>
              <a:gdLst/>
              <a:ahLst/>
              <a:cxnLst/>
              <a:rect l="l" t="t" r="r" b="b"/>
              <a:pathLst>
                <a:path w="904875" h="1809114">
                  <a:moveTo>
                    <a:pt x="0" y="1808763"/>
                  </a:moveTo>
                  <a:lnTo>
                    <a:pt x="0" y="1734130"/>
                  </a:lnTo>
                  <a:lnTo>
                    <a:pt x="830526" y="903604"/>
                  </a:lnTo>
                  <a:lnTo>
                    <a:pt x="0" y="73077"/>
                  </a:lnTo>
                  <a:lnTo>
                    <a:pt x="0" y="0"/>
                  </a:lnTo>
                  <a:lnTo>
                    <a:pt x="904381" y="904381"/>
                  </a:lnTo>
                  <a:lnTo>
                    <a:pt x="0" y="1808763"/>
                  </a:lnTo>
                  <a:close/>
                </a:path>
              </a:pathLst>
            </a:custGeom>
            <a:solidFill>
              <a:srgbClr val="5CE1E6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9" name="object 9"/>
            <p:cNvSpPr/>
            <p:nvPr/>
          </p:nvSpPr>
          <p:spPr>
            <a:xfrm>
              <a:off x="0" y="1706971"/>
              <a:ext cx="904875" cy="1809114"/>
            </a:xfrm>
            <a:custGeom>
              <a:avLst/>
              <a:gdLst/>
              <a:ahLst/>
              <a:cxnLst/>
              <a:rect l="l" t="t" r="r" b="b"/>
              <a:pathLst>
                <a:path w="904875" h="1809114">
                  <a:moveTo>
                    <a:pt x="0" y="1808763"/>
                  </a:moveTo>
                  <a:lnTo>
                    <a:pt x="0" y="1734130"/>
                  </a:lnTo>
                  <a:lnTo>
                    <a:pt x="830526" y="903604"/>
                  </a:lnTo>
                  <a:lnTo>
                    <a:pt x="0" y="73077"/>
                  </a:lnTo>
                  <a:lnTo>
                    <a:pt x="0" y="0"/>
                  </a:lnTo>
                  <a:lnTo>
                    <a:pt x="904381" y="904381"/>
                  </a:lnTo>
                  <a:lnTo>
                    <a:pt x="0" y="1808763"/>
                  </a:lnTo>
                  <a:close/>
                </a:path>
              </a:pathLst>
            </a:custGeom>
            <a:solidFill>
              <a:srgbClr val="1B3A4E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0" name="object 10"/>
            <p:cNvSpPr/>
            <p:nvPr/>
          </p:nvSpPr>
          <p:spPr>
            <a:xfrm>
              <a:off x="892012" y="0"/>
              <a:ext cx="2580640" cy="2324735"/>
            </a:xfrm>
            <a:custGeom>
              <a:avLst/>
              <a:gdLst/>
              <a:ahLst/>
              <a:cxnLst/>
              <a:rect l="l" t="t" r="r" b="b"/>
              <a:pathLst>
                <a:path w="2580640" h="2324735">
                  <a:moveTo>
                    <a:pt x="2580025" y="0"/>
                  </a:moveTo>
                  <a:lnTo>
                    <a:pt x="33790" y="2324556"/>
                  </a:lnTo>
                  <a:lnTo>
                    <a:pt x="0" y="2287543"/>
                  </a:lnTo>
                  <a:lnTo>
                    <a:pt x="2505693" y="0"/>
                  </a:lnTo>
                  <a:lnTo>
                    <a:pt x="2580025" y="0"/>
                  </a:lnTo>
                  <a:close/>
                </a:path>
              </a:pathLst>
            </a:custGeom>
            <a:solidFill>
              <a:srgbClr val="5CE1E6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grpSp>
        <p:nvGrpSpPr>
          <p:cNvPr id="11" name="object 11"/>
          <p:cNvGrpSpPr/>
          <p:nvPr/>
        </p:nvGrpSpPr>
        <p:grpSpPr>
          <a:xfrm>
            <a:off x="6832631" y="3743389"/>
            <a:ext cx="2310978" cy="3112876"/>
            <a:chOff x="7990382" y="4128126"/>
            <a:chExt cx="2702560" cy="3432810"/>
          </a:xfrm>
        </p:grpSpPr>
        <p:sp>
          <p:nvSpPr>
            <p:cNvPr id="12" name="object 12"/>
            <p:cNvSpPr/>
            <p:nvPr/>
          </p:nvSpPr>
          <p:spPr>
            <a:xfrm>
              <a:off x="7990382" y="5585481"/>
              <a:ext cx="2205355" cy="1975485"/>
            </a:xfrm>
            <a:custGeom>
              <a:avLst/>
              <a:gdLst/>
              <a:ahLst/>
              <a:cxnLst/>
              <a:rect l="l" t="t" r="r" b="b"/>
              <a:pathLst>
                <a:path w="2205354" h="1975484">
                  <a:moveTo>
                    <a:pt x="2204878" y="36593"/>
                  </a:moveTo>
                  <a:lnTo>
                    <a:pt x="73516" y="1975123"/>
                  </a:lnTo>
                  <a:lnTo>
                    <a:pt x="0" y="1975123"/>
                  </a:lnTo>
                  <a:lnTo>
                    <a:pt x="2171595" y="0"/>
                  </a:lnTo>
                  <a:lnTo>
                    <a:pt x="2204878" y="36593"/>
                  </a:lnTo>
                  <a:close/>
                </a:path>
              </a:pathLst>
            </a:custGeom>
            <a:solidFill>
              <a:srgbClr val="5CE1E6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3" name="object 13"/>
            <p:cNvSpPr/>
            <p:nvPr/>
          </p:nvSpPr>
          <p:spPr>
            <a:xfrm>
              <a:off x="9450647" y="4128126"/>
              <a:ext cx="1242060" cy="1843405"/>
            </a:xfrm>
            <a:custGeom>
              <a:avLst/>
              <a:gdLst/>
              <a:ahLst/>
              <a:cxnLst/>
              <a:rect l="l" t="t" r="r" b="b"/>
              <a:pathLst>
                <a:path w="1242059" h="1843404">
                  <a:moveTo>
                    <a:pt x="0" y="921701"/>
                  </a:moveTo>
                  <a:lnTo>
                    <a:pt x="1241736" y="0"/>
                  </a:lnTo>
                  <a:lnTo>
                    <a:pt x="1241736" y="1843403"/>
                  </a:lnTo>
                  <a:lnTo>
                    <a:pt x="0" y="921701"/>
                  </a:lnTo>
                  <a:close/>
                </a:path>
              </a:pathLst>
            </a:custGeom>
            <a:solidFill>
              <a:srgbClr val="5CE1E6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sp>
        <p:nvSpPr>
          <p:cNvPr id="14" name="object 14"/>
          <p:cNvSpPr/>
          <p:nvPr/>
        </p:nvSpPr>
        <p:spPr>
          <a:xfrm>
            <a:off x="144364" y="5514943"/>
            <a:ext cx="1152129" cy="1077746"/>
          </a:xfrm>
          <a:custGeom>
            <a:avLst/>
            <a:gdLst/>
            <a:ahLst/>
            <a:cxnLst/>
            <a:rect l="l" t="t" r="r" b="b"/>
            <a:pathLst>
              <a:path w="1877695" h="2522220">
                <a:moveTo>
                  <a:pt x="0" y="0"/>
                </a:moveTo>
                <a:lnTo>
                  <a:pt x="1877429" y="2522222"/>
                </a:lnTo>
                <a:lnTo>
                  <a:pt x="0" y="2522222"/>
                </a:lnTo>
                <a:lnTo>
                  <a:pt x="0" y="0"/>
                </a:lnTo>
                <a:close/>
              </a:path>
            </a:pathLst>
          </a:custGeom>
          <a:solidFill>
            <a:srgbClr val="D9D9D9">
              <a:alpha val="40779"/>
            </a:srgbClr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5" name="object 15"/>
          <p:cNvSpPr/>
          <p:nvPr/>
        </p:nvSpPr>
        <p:spPr>
          <a:xfrm>
            <a:off x="0" y="1610357"/>
            <a:ext cx="721638" cy="1530526"/>
          </a:xfrm>
          <a:custGeom>
            <a:avLst/>
            <a:gdLst/>
            <a:ahLst/>
            <a:cxnLst/>
            <a:rect l="l" t="t" r="r" b="b"/>
            <a:pathLst>
              <a:path w="843915" h="1687829">
                <a:moveTo>
                  <a:pt x="843813" y="843813"/>
                </a:moveTo>
                <a:lnTo>
                  <a:pt x="0" y="0"/>
                </a:lnTo>
                <a:lnTo>
                  <a:pt x="0" y="63334"/>
                </a:lnTo>
                <a:lnTo>
                  <a:pt x="0" y="69303"/>
                </a:lnTo>
                <a:lnTo>
                  <a:pt x="0" y="128435"/>
                </a:lnTo>
                <a:lnTo>
                  <a:pt x="710692" y="839127"/>
                </a:lnTo>
                <a:lnTo>
                  <a:pt x="0" y="1549831"/>
                </a:lnTo>
                <a:lnTo>
                  <a:pt x="0" y="1616316"/>
                </a:lnTo>
                <a:lnTo>
                  <a:pt x="773493" y="842810"/>
                </a:lnTo>
                <a:lnTo>
                  <a:pt x="773772" y="843076"/>
                </a:lnTo>
                <a:lnTo>
                  <a:pt x="0" y="1616862"/>
                </a:lnTo>
                <a:lnTo>
                  <a:pt x="0" y="1687639"/>
                </a:lnTo>
                <a:lnTo>
                  <a:pt x="843813" y="843813"/>
                </a:lnTo>
                <a:close/>
              </a:path>
            </a:pathLst>
          </a:custGeom>
          <a:solidFill>
            <a:srgbClr val="1B3A4E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0" name="TextBox 19"/>
          <p:cNvSpPr txBox="1"/>
          <p:nvPr/>
        </p:nvSpPr>
        <p:spPr>
          <a:xfrm>
            <a:off x="2307643" y="1534576"/>
            <a:ext cx="4841025" cy="804206"/>
          </a:xfrm>
          <a:prstGeom prst="rect">
            <a:avLst/>
          </a:prstGeom>
          <a:noFill/>
        </p:spPr>
        <p:txBody>
          <a:bodyPr wrap="none" lIns="80147" tIns="40074" rIns="80147" bIns="40074" rtlCol="0">
            <a:spAutoFit/>
          </a:bodyPr>
          <a:lstStyle/>
          <a:p>
            <a:r>
              <a:rPr lang="kk-KZ" sz="4700" dirty="0">
                <a:solidFill>
                  <a:schemeClr val="accent5">
                    <a:lumMod val="50000"/>
                  </a:schemeClr>
                </a:solidFill>
                <a:latin typeface="Arial Black" panose="020B0A04020102020204" pitchFamily="34" charset="0"/>
              </a:rPr>
              <a:t>СЕРТИФИКАТ</a:t>
            </a:r>
            <a:endParaRPr lang="ru-RU" sz="4700" dirty="0">
              <a:solidFill>
                <a:schemeClr val="accent5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pic>
        <p:nvPicPr>
          <p:cNvPr id="21" name="Picture 4" descr="Отдел образования города Павлодара контакты, адрес, телефон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463" r="16750"/>
          <a:stretch/>
        </p:blipFill>
        <p:spPr bwMode="auto">
          <a:xfrm>
            <a:off x="7966264" y="95766"/>
            <a:ext cx="1054341" cy="1025065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" name="Прямоугольник 31"/>
          <p:cNvSpPr/>
          <p:nvPr/>
        </p:nvSpPr>
        <p:spPr>
          <a:xfrm>
            <a:off x="7282992" y="6413724"/>
            <a:ext cx="1586929" cy="357930"/>
          </a:xfrm>
          <a:prstGeom prst="rect">
            <a:avLst/>
          </a:prstGeom>
        </p:spPr>
        <p:txBody>
          <a:bodyPr wrap="none" lIns="80147" tIns="40074" rIns="80147" bIns="40074">
            <a:spAutoFit/>
          </a:bodyPr>
          <a:lstStyle/>
          <a:p>
            <a:pPr algn="ctr"/>
            <a:r>
              <a:rPr lang="kk-KZ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     № 1-868 </a:t>
            </a:r>
            <a:endParaRPr lang="ru-RU" dirty="0">
              <a:solidFill>
                <a:schemeClr val="bg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721638" y="2696924"/>
            <a:ext cx="7564434" cy="496429"/>
          </a:xfrm>
          <a:prstGeom prst="rect">
            <a:avLst/>
          </a:prstGeom>
        </p:spPr>
        <p:txBody>
          <a:bodyPr wrap="square" lIns="80147" tIns="40074" rIns="80147" bIns="40074">
            <a:spAutoFit/>
          </a:bodyPr>
          <a:lstStyle/>
          <a:p>
            <a:pPr algn="ctr" defTabSz="901656">
              <a:lnSpc>
                <a:spcPct val="150000"/>
              </a:lnSpc>
            </a:pPr>
            <a:r>
              <a:rPr lang="kk-KZ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627784" y="506009"/>
            <a:ext cx="5235687" cy="327152"/>
          </a:xfrm>
          <a:prstGeom prst="rect">
            <a:avLst/>
          </a:prstGeom>
        </p:spPr>
        <p:txBody>
          <a:bodyPr wrap="square" lIns="80147" tIns="40074" rIns="80147" bIns="40074">
            <a:spAutoFit/>
          </a:bodyPr>
          <a:lstStyle/>
          <a:p>
            <a:pPr algn="ctr" defTabSz="901656"/>
            <a:r>
              <a:rPr lang="kk-KZ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ПАВЛОДАР ҚАЛАСЫНЫҢ БІЛІМ БЕРУ БӨЛІМІ</a:t>
            </a:r>
            <a:endParaRPr lang="ru-RU" sz="1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863901" y="2375622"/>
            <a:ext cx="7748459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№ 25 </a:t>
            </a:r>
            <a:r>
              <a:rPr lang="kk-KZ" dirty="0">
                <a:solidFill>
                  <a:srgbClr val="002060"/>
                </a:solidFill>
                <a:latin typeface="Bookman Old Style" panose="02050604050505020204" pitchFamily="18" charset="0"/>
              </a:rPr>
              <a:t>жалпы орта білім беру </a:t>
            </a:r>
            <a:r>
              <a:rPr lang="kk-KZ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мектебінің </a:t>
            </a:r>
          </a:p>
          <a:p>
            <a:pPr algn="ctr"/>
            <a:r>
              <a:rPr lang="kk-KZ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биология пәні мұғаліміне </a:t>
            </a:r>
            <a:endParaRPr lang="ru-RU" dirty="0">
              <a:solidFill>
                <a:srgbClr val="002060"/>
              </a:solidFill>
              <a:latin typeface="Bookman Old Style" panose="02050604050505020204" pitchFamily="18" charset="0"/>
            </a:endParaRPr>
          </a:p>
          <a:p>
            <a:pPr algn="ctr"/>
            <a:r>
              <a:rPr lang="kk-KZ" b="1" dirty="0" smtClean="0">
                <a:solidFill>
                  <a:srgbClr val="FF0000"/>
                </a:solidFill>
                <a:latin typeface="Bookman Old Style" panose="02050604050505020204" pitchFamily="18" charset="0"/>
                <a:ea typeface="Calibri"/>
                <a:cs typeface="Times New Roman" panose="02020603050405020304" pitchFamily="18" charset="0"/>
              </a:rPr>
              <a:t>Гүлжанат Бектуровна Кожабаеваға</a:t>
            </a:r>
            <a:endParaRPr lang="kk-KZ" b="1" dirty="0">
              <a:solidFill>
                <a:srgbClr val="FF0000"/>
              </a:solidFill>
              <a:latin typeface="Bookman Old Style" panose="02050604050505020204" pitchFamily="18" charset="0"/>
              <a:ea typeface="Calibri"/>
              <a:cs typeface="Times New Roman" panose="02020603050405020304" pitchFamily="18" charset="0"/>
            </a:endParaRPr>
          </a:p>
          <a:p>
            <a:pPr algn="ctr"/>
            <a:r>
              <a:rPr lang="kk-KZ" b="1" dirty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r>
              <a:rPr lang="kk-KZ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«Биология </a:t>
            </a:r>
            <a:r>
              <a:rPr lang="kk-KZ" b="1" dirty="0">
                <a:solidFill>
                  <a:srgbClr val="002060"/>
                </a:solidFill>
                <a:latin typeface="Bookman Old Style" panose="02050604050505020204" pitchFamily="18" charset="0"/>
              </a:rPr>
              <a:t>пәні бойынша оқушыларды </a:t>
            </a:r>
          </a:p>
          <a:p>
            <a:pPr algn="ctr"/>
            <a:r>
              <a:rPr lang="kk-KZ" b="1" dirty="0">
                <a:solidFill>
                  <a:srgbClr val="002060"/>
                </a:solidFill>
                <a:latin typeface="Bookman Old Style" panose="02050604050505020204" pitchFamily="18" charset="0"/>
              </a:rPr>
              <a:t>            қорытынды аттестацияға дайындау»</a:t>
            </a:r>
          </a:p>
          <a:p>
            <a:pPr algn="ctr"/>
            <a:r>
              <a:rPr lang="kk-KZ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қалалық онлайн семинарында </a:t>
            </a:r>
          </a:p>
          <a:p>
            <a:pPr algn="ctr"/>
            <a:r>
              <a:rPr lang="kk-KZ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педагогикалық </a:t>
            </a:r>
            <a:r>
              <a:rPr lang="kk-KZ" dirty="0">
                <a:solidFill>
                  <a:srgbClr val="002060"/>
                </a:solidFill>
                <a:latin typeface="Bookman Old Style" panose="02050604050505020204" pitchFamily="18" charset="0"/>
              </a:rPr>
              <a:t>тәжірибесімен </a:t>
            </a:r>
            <a:r>
              <a:rPr lang="kk-KZ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бөліскені </a:t>
            </a:r>
            <a:r>
              <a:rPr lang="kk-KZ" dirty="0">
                <a:solidFill>
                  <a:srgbClr val="002060"/>
                </a:solidFill>
                <a:latin typeface="Bookman Old Style" panose="02050604050505020204" pitchFamily="18" charset="0"/>
              </a:rPr>
              <a:t>үшін</a:t>
            </a:r>
            <a:endParaRPr lang="ru-RU" dirty="0">
              <a:solidFill>
                <a:srgbClr val="002060"/>
              </a:solidFill>
              <a:latin typeface="Bookman Old Style" panose="02050604050505020204" pitchFamily="18" charset="0"/>
            </a:endParaRPr>
          </a:p>
          <a:p>
            <a:pPr algn="ctr"/>
            <a:r>
              <a:rPr lang="kk-KZ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БЕРІЛЕДІ</a:t>
            </a:r>
          </a:p>
        </p:txBody>
      </p:sp>
      <p:pic>
        <p:nvPicPr>
          <p:cNvPr id="1026" name="Picture 2" descr="C:\Users\User\Downloads\Сканирование 10 марта 2022 г._page-0001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706" t="24489" r="14856" b="26248"/>
          <a:stretch/>
        </p:blipFill>
        <p:spPr bwMode="auto">
          <a:xfrm rot="16200000">
            <a:off x="4258506" y="4684165"/>
            <a:ext cx="540263" cy="921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Прямоугольник 21"/>
          <p:cNvSpPr/>
          <p:nvPr/>
        </p:nvSpPr>
        <p:spPr>
          <a:xfrm>
            <a:off x="2307643" y="5246929"/>
            <a:ext cx="442459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Г. Шиндлярская</a:t>
            </a:r>
          </a:p>
          <a:p>
            <a:pPr algn="ctr"/>
            <a:r>
              <a:rPr lang="kk-KZ" sz="1400" b="1" i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Әдістемелік </a:t>
            </a:r>
            <a:r>
              <a:rPr lang="kk-KZ" sz="1400" b="1" i="1" dirty="0">
                <a:solidFill>
                  <a:srgbClr val="002060"/>
                </a:solidFill>
                <a:latin typeface="Bookman Old Style" panose="02050604050505020204" pitchFamily="18" charset="0"/>
              </a:rPr>
              <a:t>кабинеттің меңгерушісі</a:t>
            </a:r>
            <a:r>
              <a:rPr lang="kk-KZ" sz="1400" b="1" i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endParaRPr lang="ru-RU" sz="1400" i="1" dirty="0">
              <a:solidFill>
                <a:srgbClr val="002060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3453806" y="6402322"/>
            <a:ext cx="23342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kk-KZ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Павлодар – 2022</a:t>
            </a:r>
            <a:endParaRPr lang="ru-RU" dirty="0">
              <a:solidFill>
                <a:srgbClr val="002060"/>
              </a:solidFill>
              <a:latin typeface="Bookman Old Style" panose="02050604050505020204" pitchFamily="18" charset="0"/>
            </a:endParaRPr>
          </a:p>
        </p:txBody>
      </p:sp>
      <p:pic>
        <p:nvPicPr>
          <p:cNvPr id="5122" name="Picture 2" descr="http://qrcoder.ru/code/?https%3A%2F%2Fdocs.google.com%2Fviewer%3Furl%3Dhttps%3A%2F%2Fgoo.edu.kz%2Ffiles%2Floader%2F1649156442207.pdf&amp;4&amp;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767" y="4651091"/>
            <a:ext cx="171450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6640415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693</TotalTime>
  <Words>270</Words>
  <Application>Microsoft Office PowerPoint</Application>
  <PresentationFormat>Экран (4:3)</PresentationFormat>
  <Paragraphs>81</Paragraphs>
  <Slides>5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Пользователь</cp:lastModifiedBy>
  <cp:revision>35</cp:revision>
  <dcterms:created xsi:type="dcterms:W3CDTF">2022-03-04T11:34:51Z</dcterms:created>
  <dcterms:modified xsi:type="dcterms:W3CDTF">2022-04-05T11:02:16Z</dcterms:modified>
</cp:coreProperties>
</file>