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142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147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s/slide15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126.xml" ContentType="application/vnd.openxmlformats-officedocument.presentationml.slide+xml"/>
  <Override PartName="/ppt/slides/slide128.xml" ContentType="application/vnd.openxmlformats-officedocument.presentationml.slide+xml"/>
  <Override PartName="/ppt/slides/slide137.xml" ContentType="application/vnd.openxmlformats-officedocument.presentationml.slide+xml"/>
  <Override PartName="/ppt/slides/slide146.xml" ContentType="application/vnd.openxmlformats-officedocument.presentationml.slide+xml"/>
  <Override PartName="/ppt/slides/slide155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44.xml" ContentType="application/vnd.openxmlformats-officedocument.presentationml.slide+xml"/>
  <Override PartName="/ppt/slides/slide153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3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6" r:id="rId29"/>
    <p:sldId id="283" r:id="rId30"/>
    <p:sldId id="284" r:id="rId31"/>
    <p:sldId id="285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5" r:id="rId49"/>
    <p:sldId id="304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8" r:id="rId62"/>
    <p:sldId id="317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  <p:sldId id="360" r:id="rId105"/>
    <p:sldId id="361" r:id="rId106"/>
    <p:sldId id="362" r:id="rId107"/>
    <p:sldId id="363" r:id="rId108"/>
    <p:sldId id="364" r:id="rId109"/>
    <p:sldId id="365" r:id="rId110"/>
    <p:sldId id="366" r:id="rId111"/>
    <p:sldId id="367" r:id="rId112"/>
    <p:sldId id="368" r:id="rId113"/>
    <p:sldId id="369" r:id="rId114"/>
    <p:sldId id="370" r:id="rId115"/>
    <p:sldId id="371" r:id="rId116"/>
    <p:sldId id="372" r:id="rId117"/>
    <p:sldId id="373" r:id="rId118"/>
    <p:sldId id="374" r:id="rId119"/>
    <p:sldId id="375" r:id="rId120"/>
    <p:sldId id="376" r:id="rId121"/>
    <p:sldId id="377" r:id="rId122"/>
    <p:sldId id="378" r:id="rId123"/>
    <p:sldId id="379" r:id="rId124"/>
    <p:sldId id="380" r:id="rId125"/>
    <p:sldId id="381" r:id="rId126"/>
    <p:sldId id="382" r:id="rId127"/>
    <p:sldId id="383" r:id="rId128"/>
    <p:sldId id="384" r:id="rId129"/>
    <p:sldId id="385" r:id="rId130"/>
    <p:sldId id="386" r:id="rId131"/>
    <p:sldId id="387" r:id="rId132"/>
    <p:sldId id="388" r:id="rId133"/>
    <p:sldId id="389" r:id="rId134"/>
    <p:sldId id="390" r:id="rId135"/>
    <p:sldId id="391" r:id="rId136"/>
    <p:sldId id="392" r:id="rId137"/>
    <p:sldId id="393" r:id="rId138"/>
    <p:sldId id="394" r:id="rId139"/>
    <p:sldId id="395" r:id="rId140"/>
    <p:sldId id="396" r:id="rId141"/>
    <p:sldId id="397" r:id="rId142"/>
    <p:sldId id="398" r:id="rId143"/>
    <p:sldId id="399" r:id="rId144"/>
    <p:sldId id="400" r:id="rId145"/>
    <p:sldId id="401" r:id="rId146"/>
    <p:sldId id="402" r:id="rId147"/>
    <p:sldId id="403" r:id="rId148"/>
    <p:sldId id="404" r:id="rId149"/>
    <p:sldId id="405" r:id="rId150"/>
    <p:sldId id="406" r:id="rId151"/>
    <p:sldId id="407" r:id="rId152"/>
    <p:sldId id="408" r:id="rId153"/>
    <p:sldId id="409" r:id="rId154"/>
    <p:sldId id="410" r:id="rId155"/>
    <p:sldId id="411" r:id="rId156"/>
    <p:sldId id="412" r:id="rId15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7" autoAdjust="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slide" Target="slides/slide152.xml"/><Relationship Id="rId16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E217F-FBE6-4ADA-A3C9-3D09515CC389}" type="datetimeFigureOut">
              <a:rPr lang="ru-RU" smtClean="0"/>
              <a:pPr/>
              <a:t>15.02.2009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6509F-F489-4B6C-B7E6-184B6CB21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5C73-400E-4A43-9D8C-BF42230DA586}" type="datetimeFigureOut">
              <a:rPr lang="ru-RU" smtClean="0"/>
              <a:pPr/>
              <a:t>15.02.2009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33C652-6535-4399-A77F-8D27B74826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5C73-400E-4A43-9D8C-BF42230DA586}" type="datetimeFigureOut">
              <a:rPr lang="ru-RU" smtClean="0"/>
              <a:pPr/>
              <a:t>15.02.2009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C652-6535-4399-A77F-8D27B7482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5C73-400E-4A43-9D8C-BF42230DA586}" type="datetimeFigureOut">
              <a:rPr lang="ru-RU" smtClean="0"/>
              <a:pPr/>
              <a:t>15.02.2009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C652-6535-4399-A77F-8D27B7482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C4A5C73-400E-4A43-9D8C-BF42230DA586}" type="datetimeFigureOut">
              <a:rPr lang="ru-RU" smtClean="0"/>
              <a:pPr/>
              <a:t>15.02.2009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433C652-6535-4399-A77F-8D27B74826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5C73-400E-4A43-9D8C-BF42230DA586}" type="datetimeFigureOut">
              <a:rPr lang="ru-RU" smtClean="0"/>
              <a:pPr/>
              <a:t>15.02.2009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C652-6535-4399-A77F-8D27B74826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5C73-400E-4A43-9D8C-BF42230DA586}" type="datetimeFigureOut">
              <a:rPr lang="ru-RU" smtClean="0"/>
              <a:pPr/>
              <a:t>15.02.2009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C652-6535-4399-A77F-8D27B74826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C652-6535-4399-A77F-8D27B74826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5C73-400E-4A43-9D8C-BF42230DA586}" type="datetimeFigureOut">
              <a:rPr lang="ru-RU" smtClean="0"/>
              <a:pPr/>
              <a:t>15.02.2009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5C73-400E-4A43-9D8C-BF42230DA586}" type="datetimeFigureOut">
              <a:rPr lang="ru-RU" smtClean="0"/>
              <a:pPr/>
              <a:t>15.02.2009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C652-6535-4399-A77F-8D27B74826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5C73-400E-4A43-9D8C-BF42230DA586}" type="datetimeFigureOut">
              <a:rPr lang="ru-RU" smtClean="0"/>
              <a:pPr/>
              <a:t>15.02.2009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C652-6535-4399-A77F-8D27B74826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C4A5C73-400E-4A43-9D8C-BF42230DA586}" type="datetimeFigureOut">
              <a:rPr lang="ru-RU" smtClean="0"/>
              <a:pPr/>
              <a:t>15.02.2009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433C652-6535-4399-A77F-8D27B74826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5C73-400E-4A43-9D8C-BF42230DA586}" type="datetimeFigureOut">
              <a:rPr lang="ru-RU" smtClean="0"/>
              <a:pPr/>
              <a:t>15.02.2009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33C652-6535-4399-A77F-8D27B74826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4A5C73-400E-4A43-9D8C-BF42230DA586}" type="datetimeFigureOut">
              <a:rPr lang="ru-RU" smtClean="0"/>
              <a:pPr/>
              <a:t>15.02.2009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433C652-6535-4399-A77F-8D27B74826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3781218"/>
          </a:xfrm>
        </p:spPr>
        <p:txBody>
          <a:bodyPr>
            <a:normAutofit fontScale="90000"/>
          </a:bodyPr>
          <a:lstStyle/>
          <a:p>
            <a:r>
              <a:rPr lang="ru-RU" sz="8800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КАЗАХСКОЕ ХАНСТВО (</a:t>
            </a:r>
            <a:r>
              <a:rPr lang="en-US" sz="8800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XV-XVIII </a:t>
            </a:r>
            <a:r>
              <a:rPr lang="ru-RU" sz="8800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вв.)</a:t>
            </a:r>
            <a:endParaRPr lang="ru-RU" sz="8800" b="1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636"/>
            <a:ext cx="8229600" cy="109536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Образование Казахского ханства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35719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Преодолению политической разобщённости этнически близких групп, объединению Казахских племён и родов, способствовало: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6667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Есиме.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4790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Города Туркестан и Ташкент вошли в состав Казахстана при хане: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5357826"/>
            <a:ext cx="8229600" cy="6667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Айгыржал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4790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Первое казахско-бухарское сражение произошло в 1603 году в местности…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4857760"/>
            <a:ext cx="8786874" cy="1238240"/>
          </a:xfrm>
        </p:spPr>
        <p:txBody>
          <a:bodyPr>
            <a:noAutofit/>
          </a:bodyPr>
          <a:lstStyle/>
          <a:p>
            <a:r>
              <a:rPr lang="ru-RU" sz="3600" dirty="0" smtClean="0"/>
              <a:t>Усилились феодальные междоусобицы.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385765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Начале </a:t>
            </a:r>
            <a:r>
              <a:rPr sz="4800" smtClean="0"/>
              <a:t>XVII</a:t>
            </a:r>
            <a:r>
              <a:rPr lang="ru-RU" sz="4800" dirty="0" smtClean="0"/>
              <a:t> века во внутриполитическом положении Казахского ханства происходят изменения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6667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1603-1624 гг.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71451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Годы казахско- бухарской войны…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Есим хан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4790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 1611 г. под Ташкентом одержал победу над Имамкули…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1613 году.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9065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Правитель Ташкента Турсун объявил себя ханом в…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Многочисленный род каганата.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4777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На кого опирался Турсун хан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20 лет.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49104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 годы правления Есима Бухарский хан, расторгнув договор, начал новые походы, начавшаяся казахско - бухарская война длилась более: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86322"/>
            <a:ext cx="8229600" cy="1309678"/>
          </a:xfrm>
        </p:spPr>
        <p:txBody>
          <a:bodyPr>
            <a:noAutofit/>
          </a:bodyPr>
          <a:lstStyle/>
          <a:p>
            <a:r>
              <a:rPr lang="ru-RU" sz="3600" dirty="0" smtClean="0"/>
              <a:t>Бухарский хан признал своё поражение.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91941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Проходившая в годы правления Есима казахско - бухарская война длилась 20 лет и закончилась тем, что…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Туркестане.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7640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Мавзолей Есима находится в…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72074"/>
            <a:ext cx="8229600" cy="102392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Мухаммед Хайдар.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2051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Об историческом положении в Семиречье и о времени образования </a:t>
            </a:r>
            <a:r>
              <a:rPr lang="ru-RU" sz="4800" dirty="0" smtClean="0"/>
              <a:t>Казахского</a:t>
            </a:r>
            <a:r>
              <a:rPr lang="ru-RU" dirty="0" smtClean="0"/>
              <a:t>  ханства пишет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«Исконный путь хана Есима».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6248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Правовые вопросы, нормы взаимоотношений между людьми и пользования пастбищами нашли отражение в документе конца </a:t>
            </a:r>
            <a:r>
              <a:rPr sz="4800" smtClean="0"/>
              <a:t>XVI</a:t>
            </a:r>
            <a:r>
              <a:rPr lang="ru-RU" sz="4800" dirty="0" smtClean="0"/>
              <a:t> - </a:t>
            </a:r>
            <a:r>
              <a:rPr sz="4800" smtClean="0"/>
              <a:t> </a:t>
            </a:r>
            <a:r>
              <a:rPr lang="ru-RU" sz="4800" dirty="0" smtClean="0"/>
              <a:t>начала </a:t>
            </a:r>
            <a:r>
              <a:rPr sz="4800" smtClean="0"/>
              <a:t>XVII</a:t>
            </a:r>
            <a:r>
              <a:rPr lang="ru-RU" sz="4800" dirty="0" smtClean="0"/>
              <a:t> вв.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/>
          <a:lstStyle/>
          <a:p>
            <a:r>
              <a:rPr lang="ru-RU" sz="3600" dirty="0" smtClean="0"/>
              <a:t>Джунгария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1934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 </a:t>
            </a:r>
            <a:r>
              <a:rPr sz="4800" smtClean="0"/>
              <a:t>XVII</a:t>
            </a:r>
            <a:r>
              <a:rPr lang="ru-RU" sz="4800" dirty="0" smtClean="0"/>
              <a:t> веке Казахскому ханству угрожало государство: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/>
          <a:lstStyle/>
          <a:p>
            <a:r>
              <a:rPr lang="ru-RU" sz="3600" dirty="0" smtClean="0"/>
              <a:t>Жангир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91954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До принятия ханского титула в 1629 году, за героическую борьбу с Джунгарами, вошёл в историю как народный батыр…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Жангиру.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63379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 период  усиления джунгар  и ослабления центральной власти в казахском государстве ханский титул в 1629-1652 гг. принадлежал…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Джунгары были разбиты.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сражении казахов с превосходящими силами джунгар при Орбулаке в 1643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Абулгазы.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7640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 1643 г. Казахи Приаралья выбрали своим ханом 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/>
          <a:lstStyle/>
          <a:p>
            <a:r>
              <a:rPr lang="ru-RU" sz="3600" dirty="0" smtClean="0"/>
              <a:t>Тауке-хане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06228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При каком хане в конце </a:t>
            </a:r>
            <a:r>
              <a:rPr sz="4800" smtClean="0"/>
              <a:t>XVII-</a:t>
            </a:r>
            <a:r>
              <a:rPr lang="ru-RU" sz="4800" dirty="0" smtClean="0"/>
              <a:t>начале </a:t>
            </a:r>
            <a:r>
              <a:rPr sz="4800" smtClean="0"/>
              <a:t>XVIII </a:t>
            </a:r>
            <a:r>
              <a:rPr lang="ru-RU" sz="4800" dirty="0" smtClean="0"/>
              <a:t>вв. Казахское ханство стало единым государством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1680 – 1715 гг.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20516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Успешную внутреннюю и внешнюю политику  вёл Тауке-хан в период своего правления в: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Тауке.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4790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«Золотым веком» Казахского ханства называют период правления хана…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Он постоянно возвышал власть биев.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7640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Что отличало руководство хана Тауке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929198"/>
            <a:ext cx="8229600" cy="116680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Есен-Буги.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30765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Перекочевка части казахского населения во главе с Жанибеком и Кереем в западное Семиречье произошло в период правления в Могулистане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Бии.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1934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При хане Тауке в казахском государстве исполнительную власть представляли…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Биям.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4790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При Тауке на ханском совете решающий голос принадлежал…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Родовые бии.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7646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При хане Тауке судебной властью были облечены хан и…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Ослабления роли султанов.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06228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Хан Тауке в управлении государством стал опираться на биев в целях укрепления центральной власти и 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«Жеты-Жаргы».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13372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 годы правления хана Тауке, при активном участии Толе-би, Казыбек-би, Айтике-би был разработан свод законов: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1710 году.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70522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Первый курултай трёх казахских </a:t>
            </a:r>
            <a:r>
              <a:rPr lang="ru-RU" sz="4800" dirty="0" err="1" smtClean="0"/>
              <a:t>жузов</a:t>
            </a:r>
            <a:r>
              <a:rPr lang="ru-RU" sz="4800" dirty="0" smtClean="0"/>
              <a:t> с целью организации борьбы против джунгар состоялся близь Каракумов в…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Батыр и Барак.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63379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После смерти Тауке хана среди султанов шла борьба за власть. Особенно острой она была борьба между султанами…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/>
          <a:lstStyle/>
          <a:p>
            <a:r>
              <a:rPr lang="ru-RU" dirty="0" smtClean="0"/>
              <a:t>Семеке и Абулхаир.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После смерти Болат хана за титул старшего казахского хана боролись…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8600" dirty="0" smtClean="0"/>
              <a:t> 1723 </a:t>
            </a:r>
            <a:r>
              <a:rPr lang="ru-RU" sz="3600" dirty="0" smtClean="0"/>
              <a:t>год.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6222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Когда султан Абулхаир стал Верховным правителем Младшего </a:t>
            </a:r>
            <a:r>
              <a:rPr lang="ru-RU" sz="4800" dirty="0" err="1" smtClean="0"/>
              <a:t>жуза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Султану Абылаю.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99084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Маловлиятельный хан Абулмамбет в начале 40-х годов </a:t>
            </a:r>
            <a:r>
              <a:rPr sz="4800" smtClean="0"/>
              <a:t>xviii</a:t>
            </a:r>
            <a:r>
              <a:rPr lang="ru-RU" sz="4800" dirty="0" smtClean="0"/>
              <a:t>века уступил свои полномочия…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143512"/>
            <a:ext cx="8229600" cy="9524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Разбить Ойратов.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7192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Правитель Могулистана Есен-Буга вступил в союз с Жанибеком и Кереем, надеясь с их помощью: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929198"/>
            <a:ext cx="8229600" cy="1166802"/>
          </a:xfrm>
        </p:spPr>
        <p:txBody>
          <a:bodyPr>
            <a:noAutofit/>
          </a:bodyPr>
          <a:lstStyle/>
          <a:p>
            <a:r>
              <a:rPr lang="ru-RU" sz="3600" dirty="0" smtClean="0"/>
              <a:t>Его предводительство в борьбе против джунгар.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292895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Какое обстоятельство повлияло на усиление авторитета Абылая перед народом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15 лет.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9078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Абылай стал активно участвовать в борьбе против джунгар в возрасте…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Урумчи.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9078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1 января 1759 года торговая миссия Абылая была благожелательно принята в: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1748 год.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91941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Когда состоялся съезд казахских султанов и аристократии, поднявший авторитет хана </a:t>
            </a:r>
            <a:r>
              <a:rPr lang="ru-RU" sz="4800" dirty="0" err="1" smtClean="0"/>
              <a:t>Абулхаира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1771-1781 гг.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7640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 какие годы правил Абылай хан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Абылаю.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91941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Какому из ханов удаётся восстановить территориальные владения Казахстана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/>
          <a:lstStyle/>
          <a:p>
            <a:r>
              <a:rPr lang="ru-RU" sz="3600" dirty="0" smtClean="0"/>
              <a:t>Земледелие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4790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Какой вид хозяйства интенсивно развивался в Казахстане при хане Аблае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Елизавете Петровне.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63379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 кому обратился Абылай хан в 60-е годы </a:t>
            </a:r>
            <a:r>
              <a:rPr sz="4800" smtClean="0"/>
              <a:t>XVIII </a:t>
            </a:r>
            <a:r>
              <a:rPr lang="ru-RU" sz="4800" dirty="0" smtClean="0"/>
              <a:t>с просьбой прислать несколько мастеров для постройки дома и 200-300 пудов зерна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Трёх </a:t>
            </a:r>
            <a:r>
              <a:rPr lang="ru-RU" sz="3600" dirty="0" err="1" smtClean="0"/>
              <a:t>жузов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0503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 1771 году Абылай был объявлен ханом представителями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/>
          <a:lstStyle/>
          <a:p>
            <a:r>
              <a:rPr lang="ru-RU" sz="3600" dirty="0" smtClean="0"/>
              <a:t>Среднего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9078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Ханом какого </a:t>
            </a:r>
            <a:r>
              <a:rPr lang="ru-RU" sz="4800" dirty="0" err="1" smtClean="0"/>
              <a:t>жуза</a:t>
            </a:r>
            <a:r>
              <a:rPr lang="ru-RU" sz="4800" dirty="0" smtClean="0"/>
              <a:t> утвердила Екатерина </a:t>
            </a:r>
            <a:r>
              <a:rPr sz="4800" smtClean="0"/>
              <a:t>II</a:t>
            </a:r>
            <a:r>
              <a:rPr lang="ru-RU" sz="4800" dirty="0" smtClean="0"/>
              <a:t> Абылая в 1778 году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5286388"/>
            <a:ext cx="8229600" cy="64294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Государство «кочевых узбеков».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1500174"/>
            <a:ext cx="8229600" cy="2147894"/>
          </a:xfrm>
        </p:spPr>
        <p:txBody>
          <a:bodyPr>
            <a:noAutofit/>
          </a:bodyPr>
          <a:lstStyle/>
          <a:p>
            <a:r>
              <a:rPr lang="ru-RU" sz="4800" dirty="0" smtClean="0"/>
              <a:t>Из какого государства откочевали  Керей и Жанибек в долину Чу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/>
          <a:lstStyle/>
          <a:p>
            <a:r>
              <a:rPr lang="ru-RU" sz="3600" dirty="0" smtClean="0"/>
              <a:t>Аблай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205294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4800" dirty="0" smtClean="0"/>
              <a:t>Кто из казахских ханов ещё при жизни был причислен к лику святых и остался в памяти народа олицетворением единства и целостности казахской земли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Уали.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35745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Кто после Абылая унаследовал ханский трон в </a:t>
            </a:r>
            <a:r>
              <a:rPr lang="ru-RU" sz="4800" dirty="0" smtClean="0"/>
              <a:t>С</a:t>
            </a:r>
            <a:r>
              <a:rPr lang="ru-RU" sz="4800" dirty="0" smtClean="0"/>
              <a:t>реднем </a:t>
            </a:r>
            <a:r>
              <a:rPr lang="ru-RU" sz="4800" dirty="0" smtClean="0"/>
              <a:t>Жу</a:t>
            </a:r>
            <a:r>
              <a:rPr lang="ru-RU" sz="4800" dirty="0" smtClean="0"/>
              <a:t>зе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Ташкентскому кушбеги.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205294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4800" dirty="0" smtClean="0"/>
              <a:t>Во внешней политике Абылая значительное место занимает Средняя Азия. Какому властителю был нанесён ряд поражений со стороны казахских войск в 70-е годы </a:t>
            </a:r>
            <a:r>
              <a:rPr sz="4800" smtClean="0"/>
              <a:t>XVIII</a:t>
            </a:r>
            <a:r>
              <a:rPr lang="ru-RU" sz="4800" dirty="0" smtClean="0"/>
              <a:t> века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/>
          <a:lstStyle/>
          <a:p>
            <a:r>
              <a:rPr lang="ru-RU" sz="3600" dirty="0" smtClean="0"/>
              <a:t>Абулфайыз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63379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4800" dirty="0" smtClean="0"/>
              <a:t>Кто должен был наследовать ханский престол после смерти хана Среднего Жуза Абулмамбета</a:t>
            </a:r>
            <a:r>
              <a:rPr sz="4800" smtClean="0"/>
              <a:t> </a:t>
            </a:r>
            <a:r>
              <a:rPr lang="ru-RU" sz="4800" dirty="0" smtClean="0"/>
              <a:t>в 1771 году согласно традиции престолонаследия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/>
          <a:lstStyle/>
          <a:p>
            <a:r>
              <a:rPr lang="ru-RU" sz="3600" dirty="0" smtClean="0"/>
              <a:t>России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3352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 1748 году султан Абылай присягнул на верность…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Пророссийскую ориентацию.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99084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Из-за сложного внешнеполитического положения Абылай поддерживал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929198"/>
            <a:ext cx="8229600" cy="1166802"/>
          </a:xfrm>
        </p:spPr>
        <p:txBody>
          <a:bodyPr>
            <a:noAutofit/>
          </a:bodyPr>
          <a:lstStyle/>
          <a:p>
            <a:r>
              <a:rPr lang="ru-RU" sz="3600" dirty="0" smtClean="0"/>
              <a:t>Обеспечении независимости Казахстана.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91941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Находясь в тисках между Российской и </a:t>
            </a:r>
            <a:r>
              <a:rPr lang="ru-RU" sz="4800" dirty="0" smtClean="0"/>
              <a:t>Ц</a:t>
            </a:r>
            <a:r>
              <a:rPr lang="ru-RU" sz="4800" dirty="0" smtClean="0"/>
              <a:t>инской империями главная цель Аблая состояла в…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На Россию.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0503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На какое государство в </a:t>
            </a:r>
            <a:r>
              <a:rPr lang="ru-RU" sz="4800" dirty="0" smtClean="0"/>
              <a:t>своей внешней </a:t>
            </a:r>
            <a:r>
              <a:rPr lang="ru-RU" sz="4800" dirty="0" smtClean="0"/>
              <a:t>политике ориентировался Абылай хан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Цинской империи.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33856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4800" dirty="0" smtClean="0"/>
              <a:t>В целях сохранения территориальной целостности Казахстана. Аблай в 1756-1760 годах принял подданство Китая в условиях возросшей угрозы со стороны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/>
          <a:lstStyle/>
          <a:p>
            <a:r>
              <a:rPr lang="ru-RU" sz="3600" dirty="0" smtClean="0"/>
              <a:t>Китай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0503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Какому государству в 1756 году присягнул на подданство султан Абылай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143512"/>
            <a:ext cx="8229600" cy="9524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Ханства Абулхаира.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785794"/>
            <a:ext cx="8229600" cy="307658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Часть казахского населения во главе с Жанибеком и Кереем в середине </a:t>
            </a:r>
            <a:r>
              <a:rPr sz="4800" smtClean="0"/>
              <a:t>XV </a:t>
            </a:r>
            <a:r>
              <a:rPr lang="ru-RU" sz="4800" dirty="0" smtClean="0"/>
              <a:t>века перекочевала в Могулистан из: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Петропавловск.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13372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Назовите крупный торговый центр 60-70-х годов </a:t>
            </a:r>
            <a:r>
              <a:rPr sz="4800" smtClean="0"/>
              <a:t>XVIII</a:t>
            </a:r>
            <a:r>
              <a:rPr lang="ru-RU" sz="4800" dirty="0" smtClean="0"/>
              <a:t> </a:t>
            </a:r>
            <a:r>
              <a:rPr lang="ru-RU" sz="4800" dirty="0" smtClean="0"/>
              <a:t>века на территории России, Средней Азии и Китая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Бух</a:t>
            </a:r>
            <a:r>
              <a:rPr lang="ru-RU" sz="3600" dirty="0" smtClean="0"/>
              <a:t>ар-жырау.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13359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Какой казахский жырау воспел в </a:t>
            </a:r>
            <a:r>
              <a:rPr sz="4800" smtClean="0"/>
              <a:t>XVIII</a:t>
            </a:r>
            <a:r>
              <a:rPr lang="ru-RU" sz="4800" dirty="0" smtClean="0"/>
              <a:t> веке Абылай хана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/>
          <a:lstStyle/>
          <a:p>
            <a:r>
              <a:rPr lang="ru-RU" sz="3600" dirty="0" smtClean="0"/>
              <a:t>Бухар-жырау.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4790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Большое влияние на Аблая оказывал его советник, знаменитый акын…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Туркестане.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0496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 каком городе правил дед Абылая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Туркестане.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Где захоронен Абылай хан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</a:t>
            </a:r>
            <a:r>
              <a:rPr lang="ru-RU" sz="3600" dirty="0" smtClean="0"/>
              <a:t>али.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6208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Кто был приемником Абылая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Абылай.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2766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4800" dirty="0" smtClean="0"/>
              <a:t>Единственным казахским </a:t>
            </a:r>
            <a:r>
              <a:rPr lang="ru-RU" sz="4800" dirty="0" smtClean="0"/>
              <a:t>властелином, которого ещё при жизни народ называл «аруак» (воплотивший дух) был…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86388"/>
            <a:ext cx="8229600" cy="809612"/>
          </a:xfrm>
        </p:spPr>
        <p:txBody>
          <a:bodyPr/>
          <a:lstStyle/>
          <a:p>
            <a:r>
              <a:rPr lang="ru-RU" sz="3600" dirty="0" smtClean="0"/>
              <a:t>Абулхаира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478634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Причина перекочёвки части казахского населения во главе с Жанибеком и Кереем в Могулистан послужило недовольство политикой хана: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6667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Могулистан.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257176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С целью покарать султанов Жанибека и Керея Абулхаир хан в </a:t>
            </a:r>
            <a:r>
              <a:rPr lang="ru-RU" sz="5400" dirty="0" smtClean="0"/>
              <a:t>1468</a:t>
            </a:r>
            <a:r>
              <a:rPr lang="ru-RU" sz="4800" dirty="0" smtClean="0"/>
              <a:t> году отправился в поход на…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5357826"/>
            <a:ext cx="8229600" cy="78581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Ханство Абулхаира и Могулистана.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33623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Ход образования Казахского ханства связан с </a:t>
            </a:r>
            <a:r>
              <a:rPr lang="ru-RU" sz="4800" dirty="0" smtClean="0"/>
              <a:t>внутриполитическим</a:t>
            </a:r>
            <a:r>
              <a:rPr lang="ru-RU" dirty="0" smtClean="0"/>
              <a:t> состоянием двух государств…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143512"/>
            <a:ext cx="8229600" cy="9524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Середине </a:t>
            </a:r>
            <a:r>
              <a:rPr lang="en-US" sz="3600" dirty="0" smtClean="0"/>
              <a:t>XV</a:t>
            </a:r>
            <a:r>
              <a:rPr lang="ru-RU" sz="3600" dirty="0" smtClean="0"/>
              <a:t> века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306228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Перекочевка части казахского населения во главе с Жанибеком и Кереем в Могулистан произошла в 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4643446"/>
            <a:ext cx="6443650" cy="1454129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От Улытау до р. Ишим.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14313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Где жили племена найманов накануне образования Казахского ханства</a:t>
            </a:r>
            <a:r>
              <a:rPr lang="en-US" sz="4800" dirty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143512"/>
            <a:ext cx="8229600" cy="9524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Жанибек и Керей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0509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Какие ханы основали Казахское ханство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86388"/>
            <a:ext cx="8229600" cy="809612"/>
          </a:xfrm>
        </p:spPr>
        <p:txBody>
          <a:bodyPr/>
          <a:lstStyle/>
          <a:p>
            <a:r>
              <a:rPr lang="ru-RU" sz="3600" dirty="0" smtClean="0"/>
              <a:t>Жанибеку и Керею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357166"/>
            <a:ext cx="8443914" cy="293371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По «Тарих и Рашиди » с укреплением ханства, казахами стало называться всё население подвластное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86388"/>
            <a:ext cx="8229600" cy="80961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середине </a:t>
            </a:r>
            <a:r>
              <a:rPr lang="en-US" sz="3600" dirty="0" smtClean="0"/>
              <a:t>XV </a:t>
            </a:r>
            <a:r>
              <a:rPr lang="ru-RU" sz="3600" dirty="0" smtClean="0"/>
              <a:t>века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256222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Когда образовалось Казахское ханство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6667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1465-1466 гг.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2219332"/>
          </a:xfrm>
        </p:spPr>
        <p:txBody>
          <a:bodyPr>
            <a:noAutofit/>
          </a:bodyPr>
          <a:lstStyle/>
          <a:p>
            <a:r>
              <a:rPr lang="ru-RU" sz="4800" dirty="0" smtClean="0"/>
              <a:t>Мухаммад Хайдар относит время образования Казахского ханства к…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357826"/>
            <a:ext cx="8229600" cy="73817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Долину Чу и Таласа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2219332"/>
          </a:xfrm>
        </p:spPr>
        <p:txBody>
          <a:bodyPr>
            <a:noAutofit/>
          </a:bodyPr>
          <a:lstStyle/>
          <a:p>
            <a:r>
              <a:rPr lang="ru-RU" sz="4800" dirty="0" smtClean="0"/>
              <a:t>Казахское ханство в период образования занимало территорию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636"/>
            <a:ext cx="8229600" cy="1095364"/>
          </a:xfrm>
        </p:spPr>
        <p:txBody>
          <a:bodyPr>
            <a:noAutofit/>
          </a:bodyPr>
          <a:lstStyle/>
          <a:p>
            <a:r>
              <a:rPr lang="ru-RU" sz="3600" dirty="0" smtClean="0"/>
              <a:t>В связи с образованием Казахского ханства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633526"/>
          </a:xfrm>
        </p:spPr>
        <p:txBody>
          <a:bodyPr>
            <a:noAutofit/>
          </a:bodyPr>
          <a:lstStyle/>
          <a:p>
            <a:r>
              <a:rPr lang="ru-RU" sz="4800" dirty="0" smtClean="0"/>
              <a:t>Власть шайбанидов в Дешт-и-Кипчаке закончилась…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666736"/>
          </a:xfrm>
        </p:spPr>
        <p:txBody>
          <a:bodyPr/>
          <a:lstStyle/>
          <a:p>
            <a:r>
              <a:rPr lang="ru-RU" sz="3600" dirty="0" smtClean="0"/>
              <a:t>Маверанахр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63379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С укреплением Казахского ханства шайбаниды с частью дешт-и-кыпчакских племён ушли в…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500702"/>
            <a:ext cx="8229600" cy="595298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Сырдарьи и гор Каратау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91941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Огромное экономическое и стратегические значение для молодого казахского ханства в </a:t>
            </a:r>
            <a:r>
              <a:rPr sz="4800" smtClean="0"/>
              <a:t>XV </a:t>
            </a:r>
            <a:r>
              <a:rPr lang="ru-RU" sz="4800" dirty="0" smtClean="0"/>
              <a:t>в. имели регион: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357826"/>
            <a:ext cx="8229600" cy="738174"/>
          </a:xfrm>
        </p:spPr>
        <p:txBody>
          <a:bodyPr/>
          <a:lstStyle/>
          <a:p>
            <a:r>
              <a:rPr lang="ru-RU" sz="3600" dirty="0" smtClean="0"/>
              <a:t>Сырдарьи и гор Каратау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349091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Основные события истории Казахского ханства последней трети </a:t>
            </a:r>
            <a:r>
              <a:rPr sz="4800" smtClean="0"/>
              <a:t>XV</a:t>
            </a:r>
            <a:r>
              <a:rPr lang="ru-RU" sz="4800" dirty="0" smtClean="0"/>
              <a:t> века происходили в регионе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666736"/>
          </a:xfrm>
        </p:spPr>
        <p:txBody>
          <a:bodyPr/>
          <a:lstStyle/>
          <a:p>
            <a:r>
              <a:rPr lang="ru-RU" sz="3600" dirty="0" smtClean="0"/>
              <a:t>Сырдарьи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2766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Основные события истории Казахского ханства в конце </a:t>
            </a:r>
            <a:r>
              <a:rPr sz="4800" smtClean="0"/>
              <a:t>XV</a:t>
            </a:r>
            <a:r>
              <a:rPr lang="ru-RU" sz="4800" dirty="0" smtClean="0"/>
              <a:t>-начале </a:t>
            </a:r>
            <a:r>
              <a:rPr sz="4800" smtClean="0"/>
              <a:t>XVI </a:t>
            </a:r>
            <a:r>
              <a:rPr lang="ru-RU" sz="4800" dirty="0" smtClean="0"/>
              <a:t>вв. происходили в регионе…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00570"/>
            <a:ext cx="8229600" cy="16255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От Туркестана до Каратау.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235745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Где </a:t>
            </a:r>
            <a:r>
              <a:rPr lang="ru-RU" sz="4800" dirty="0" smtClean="0"/>
              <a:t>накануне</a:t>
            </a:r>
            <a:r>
              <a:rPr lang="ru-RU" dirty="0" smtClean="0"/>
              <a:t> образования Казахского ханства жили конраты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357826"/>
            <a:ext cx="8229600" cy="73817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Мухаммед Шайбани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70522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Правитель препятствовавший Касым хану в установлении господства над присырдарьинскими городами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636"/>
            <a:ext cx="8229600" cy="1095364"/>
          </a:xfrm>
        </p:spPr>
        <p:txBody>
          <a:bodyPr>
            <a:noAutofit/>
          </a:bodyPr>
          <a:lstStyle/>
          <a:p>
            <a:r>
              <a:rPr lang="ru-RU" sz="3600" dirty="0" smtClean="0"/>
              <a:t>В период формирования Казахского ханства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34777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Когда страной управлял хан Бурундук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357826"/>
            <a:ext cx="8229600" cy="738174"/>
          </a:xfrm>
        </p:spPr>
        <p:txBody>
          <a:bodyPr/>
          <a:lstStyle/>
          <a:p>
            <a:r>
              <a:rPr lang="ru-RU" sz="3600" dirty="0" smtClean="0"/>
              <a:t>Бурундук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9065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Казахский хан, сын Керея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6667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Узбекских и могульских правителей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633658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>В</a:t>
            </a:r>
            <a:r>
              <a:rPr lang="ru-RU" dirty="0" smtClean="0"/>
              <a:t> </a:t>
            </a:r>
            <a:r>
              <a:rPr lang="ru-RU" sz="7200" dirty="0" smtClean="0"/>
              <a:t>20</a:t>
            </a:r>
            <a:r>
              <a:rPr lang="ru-RU" dirty="0" smtClean="0"/>
              <a:t>-х </a:t>
            </a:r>
            <a:r>
              <a:rPr lang="ru-RU" sz="5300" dirty="0" smtClean="0"/>
              <a:t>годах </a:t>
            </a:r>
            <a:r>
              <a:rPr sz="5300" smtClean="0"/>
              <a:t>XVI</a:t>
            </a:r>
            <a:r>
              <a:rPr lang="ru-RU" sz="5300" dirty="0" smtClean="0"/>
              <a:t> века после смерти Касым хана против казахов сложился союз…</a:t>
            </a:r>
            <a:endParaRPr lang="ru-RU" sz="5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500702"/>
            <a:ext cx="8229600" cy="595298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Туркестан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4784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Какой город был столицей Казахского ханства в </a:t>
            </a:r>
            <a:r>
              <a:rPr sz="4800" smtClean="0"/>
              <a:t>XVII</a:t>
            </a:r>
            <a:r>
              <a:rPr lang="ru-RU" sz="4800" dirty="0" smtClean="0"/>
              <a:t> в.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500702"/>
            <a:ext cx="8229600" cy="595298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Касыма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99084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Наибольшего могущества казахское ханство достигло в первой четверти </a:t>
            </a:r>
            <a:r>
              <a:rPr sz="4800" smtClean="0"/>
              <a:t>XVI</a:t>
            </a:r>
            <a:r>
              <a:rPr lang="ru-RU" sz="4800" dirty="0" smtClean="0"/>
              <a:t> в. в период правления хана…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6667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Мухаммада Шайбани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2766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 1510 году под Сыгнаком казахи нанесли сокрушительное поражение войскам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86388"/>
            <a:ext cx="8229600" cy="809612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В</a:t>
            </a:r>
            <a:r>
              <a:rPr lang="ru-RU" dirty="0" smtClean="0"/>
              <a:t> </a:t>
            </a:r>
            <a:r>
              <a:rPr lang="ru-RU" sz="4800" dirty="0" smtClean="0"/>
              <a:t>1513</a:t>
            </a:r>
            <a:r>
              <a:rPr lang="ru-RU" sz="3600" dirty="0" smtClean="0"/>
              <a:t>г.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4784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В каком году Касым захватил город Сайрам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357826"/>
            <a:ext cx="8229600" cy="73817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Касым хане.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70522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При каком казахском хане численность населения ханства определялась современниками в 1 миллион человек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6667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Касым хане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91941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При каком из ханов Казахское ханство достигло наибольшего могущества в первой четверти </a:t>
            </a:r>
            <a:r>
              <a:rPr sz="4800" smtClean="0"/>
              <a:t>XVI</a:t>
            </a:r>
            <a:r>
              <a:rPr lang="ru-RU" sz="4800" dirty="0" smtClean="0"/>
              <a:t> в.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929198"/>
            <a:ext cx="8229600" cy="119696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От Иртыша на западе до центрального Казахстана.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Где </a:t>
            </a:r>
            <a:r>
              <a:rPr lang="ru-RU" sz="4400" dirty="0" smtClean="0"/>
              <a:t>жили</a:t>
            </a:r>
            <a:r>
              <a:rPr lang="ru-RU" sz="4800" dirty="0" smtClean="0"/>
              <a:t> аргыны накануне образования Казахского ханства</a:t>
            </a:r>
            <a:r>
              <a:rPr lang="en-US" sz="4800" dirty="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6667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Долины Яика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9078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При Касым хане границы Казахского ханства на западе расширились до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6667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Озером Балхаш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285752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При Касым хане границы Казахского ханства на севере и северо-востоке простирались за…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500702"/>
            <a:ext cx="8229600" cy="595298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Жанибека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58204" cy="234790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С началом правления Касыма власть в степи переходит к потомкам…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572140"/>
            <a:ext cx="8229600" cy="523860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Касыма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13372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 1510 году под Сыгнаком Мухаммад Шайбани потерпел сокрушительное поражение от войск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6667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Наследники Абулхаир-хана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9078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Главным противником казахских ханов в </a:t>
            </a:r>
            <a:r>
              <a:rPr lang="ru-RU" sz="5300" dirty="0" smtClean="0"/>
              <a:t>борьбе</a:t>
            </a:r>
            <a:r>
              <a:rPr lang="ru-RU" dirty="0" smtClean="0"/>
              <a:t> за Дешт-и-Кыпчак был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5357826"/>
            <a:ext cx="8229600" cy="857256"/>
          </a:xfrm>
        </p:spPr>
        <p:txBody>
          <a:bodyPr>
            <a:noAutofit/>
          </a:bodyPr>
          <a:lstStyle/>
          <a:p>
            <a:r>
              <a:rPr lang="ru-RU" sz="4800" dirty="0" smtClean="0"/>
              <a:t>1510</a:t>
            </a:r>
            <a:r>
              <a:rPr lang="ru-RU" sz="3600" dirty="0" smtClean="0"/>
              <a:t> г.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6248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 каком году Мухаммад Шайбани вновь попытался захватить город Сыгнак, но потерпел сокрушительное поражение от войск Касыма, а узбеки бежали в Самарканд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500702"/>
            <a:ext cx="8229600" cy="595298"/>
          </a:xfrm>
        </p:spPr>
        <p:txBody>
          <a:bodyPr>
            <a:noAutofit/>
          </a:bodyPr>
          <a:lstStyle/>
          <a:p>
            <a:r>
              <a:rPr lang="ru-RU" sz="3600" dirty="0" smtClean="0"/>
              <a:t>Шахом Ирана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20516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После поражения от войск казахов под Сыгнаком, Мухаммад Шайбани погиб в 1510 году в сражении с: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857760"/>
            <a:ext cx="8229600" cy="1238240"/>
          </a:xfrm>
        </p:spPr>
        <p:txBody>
          <a:bodyPr>
            <a:noAutofit/>
          </a:bodyPr>
          <a:lstStyle/>
          <a:p>
            <a:r>
              <a:rPr lang="ru-RU" sz="3600" dirty="0" smtClean="0"/>
              <a:t>Борьба за города и зимние пастбища.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06228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Главной причиной войны между казахскими ханами и Шайбанидами за регион Сырдарьи является: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256"/>
            <a:ext cx="8229600" cy="1809744"/>
          </a:xfrm>
        </p:spPr>
        <p:txBody>
          <a:bodyPr>
            <a:noAutofit/>
          </a:bodyPr>
          <a:lstStyle/>
          <a:p>
            <a:r>
              <a:rPr lang="ru-RU" sz="3600" dirty="0" smtClean="0"/>
              <a:t>Борьба за присырдарьинские города как центры торговли, крепости и зимние пастбища.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13372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 чём заключалась причина войн между Казахским ханством и Шайбани в начале </a:t>
            </a:r>
            <a:r>
              <a:rPr sz="4800" smtClean="0"/>
              <a:t>XVI</a:t>
            </a:r>
            <a:r>
              <a:rPr lang="ru-RU" sz="4800" dirty="0" smtClean="0"/>
              <a:t>века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6667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Сайрам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7646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 1513 году Касым хан захватил город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357694"/>
            <a:ext cx="8229600" cy="1768469"/>
          </a:xfrm>
        </p:spPr>
        <p:txBody>
          <a:bodyPr>
            <a:noAutofit/>
          </a:bodyPr>
          <a:lstStyle/>
          <a:p>
            <a:r>
              <a:rPr lang="ru-RU" sz="3600" dirty="0" smtClean="0"/>
              <a:t>В Жетысу, Тарбагатае, вдоль Иртыша, на берегах Зайсана, между реками Обь и Тобол.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242889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Где жили кереи накануне образования Казахского ханства</a:t>
            </a:r>
            <a:r>
              <a:rPr lang="en-US" sz="4800" dirty="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6667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 миллиона человек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6215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При Касым хане количество его подданных достигло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572140"/>
            <a:ext cx="8229600" cy="523860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Касым хан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6222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При каком хане начинаются дипломатические отношения Казахского ханства с Россией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500702"/>
            <a:ext cx="8229600" cy="595298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Касыме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06228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Посольские контакты Казахского ханства с Московским государством начались при хане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636"/>
            <a:ext cx="8229600" cy="1095364"/>
          </a:xfrm>
        </p:spPr>
        <p:txBody>
          <a:bodyPr>
            <a:noAutofit/>
          </a:bodyPr>
          <a:lstStyle/>
          <a:p>
            <a:r>
              <a:rPr lang="ru-RU" sz="3600" dirty="0" smtClean="0"/>
              <a:t>1512-1521 гг. ( в новых источниках 1511-1518 или 1523 гг. )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06228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Касым-хан, вошедший в историю как «собиратель казахских земель» правил: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500702"/>
            <a:ext cx="8229600" cy="595298"/>
          </a:xfrm>
        </p:spPr>
        <p:txBody>
          <a:bodyPr>
            <a:noAutofit/>
          </a:bodyPr>
          <a:lstStyle/>
          <a:p>
            <a:r>
              <a:rPr lang="ru-RU" sz="3600" dirty="0" smtClean="0"/>
              <a:t>Сыгнак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13372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При Касыме столицей и крупным торговым центром Казахского ханства был город: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6667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Сарайчике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13359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В последние годы жизни Касым правил, находясь…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357826"/>
            <a:ext cx="8229600" cy="73817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Переживало упадок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9071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Казахское ханство в 20-х годах после смерти Касым-хана…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6667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1523-1532 гг.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7640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 какие годы правил Тахир хан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143512"/>
            <a:ext cx="8229600" cy="952488"/>
          </a:xfrm>
        </p:spPr>
        <p:txBody>
          <a:bodyPr>
            <a:noAutofit/>
          </a:bodyPr>
          <a:lstStyle/>
          <a:p>
            <a:r>
              <a:rPr lang="ru-RU" sz="5400" dirty="0" smtClean="0"/>
              <a:t> 10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20516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По свидетельству Ибн Рузбехан Исфахани в начале </a:t>
            </a:r>
            <a:r>
              <a:rPr sz="4800" smtClean="0"/>
              <a:t>XVI</a:t>
            </a:r>
            <a:r>
              <a:rPr lang="ru-RU" sz="4800" dirty="0" smtClean="0"/>
              <a:t> века в Казахском ханстве насчитывалось улусов около: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357826"/>
            <a:ext cx="8229600" cy="738174"/>
          </a:xfrm>
        </p:spPr>
        <p:txBody>
          <a:bodyPr>
            <a:noAutofit/>
          </a:bodyPr>
          <a:lstStyle/>
          <a:p>
            <a:r>
              <a:rPr lang="en-US" sz="3600" dirty="0" smtClean="0"/>
              <a:t>II-I </a:t>
            </a:r>
            <a:r>
              <a:rPr lang="ru-RU" sz="3600" dirty="0" smtClean="0"/>
              <a:t>тыс. лет до н.э.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84797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К какому времени относится начало формирование казахской народности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857760"/>
            <a:ext cx="8229600" cy="126840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На берегах Или ,Чу и Таласа, в районе Иссыкуля.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228601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Где жили дулаты накануне образования Казахского ханства</a:t>
            </a:r>
            <a:r>
              <a:rPr lang="en-US" sz="4800" dirty="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357826"/>
            <a:ext cx="8229600" cy="738174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Кереем и Жанибеком.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6222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« Узбек-казахами » называли роды и племена, переселившиеся с султанами: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666736"/>
          </a:xfrm>
        </p:spPr>
        <p:txBody>
          <a:bodyPr>
            <a:noAutofit/>
          </a:bodyPr>
          <a:lstStyle/>
          <a:p>
            <a:r>
              <a:rPr lang="ru-RU" sz="3600" dirty="0" smtClean="0"/>
              <a:t>«Вольный»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63365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«Арабо-тюркский словарь» </a:t>
            </a:r>
            <a:r>
              <a:rPr sz="4800" smtClean="0"/>
              <a:t>XIII</a:t>
            </a:r>
            <a:r>
              <a:rPr lang="ru-RU" sz="4800" dirty="0" smtClean="0"/>
              <a:t> века слову «казах» придаёт значение…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500702"/>
            <a:ext cx="8229600" cy="595298"/>
          </a:xfrm>
        </p:spPr>
        <p:txBody>
          <a:bodyPr>
            <a:noAutofit/>
          </a:bodyPr>
          <a:lstStyle/>
          <a:p>
            <a:r>
              <a:rPr lang="ru-RU" sz="3600" dirty="0" smtClean="0"/>
              <a:t>«Алаш»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1934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В первое время термин «казах» взаимозаменяло слово…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500702"/>
            <a:ext cx="8229600" cy="595298"/>
          </a:xfrm>
        </p:spPr>
        <p:txBody>
          <a:bodyPr>
            <a:noAutofit/>
          </a:bodyPr>
          <a:lstStyle/>
          <a:p>
            <a:r>
              <a:rPr lang="en-US" sz="3600" dirty="0" smtClean="0"/>
              <a:t>IX-X </a:t>
            </a:r>
            <a:r>
              <a:rPr lang="ru-RU" sz="3600" dirty="0" smtClean="0"/>
              <a:t>вв.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0503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Название «Алаш» впервые встречалось…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500702"/>
            <a:ext cx="8229600" cy="595298"/>
          </a:xfrm>
        </p:spPr>
        <p:txBody>
          <a:bodyPr>
            <a:noAutofit/>
          </a:bodyPr>
          <a:lstStyle/>
          <a:p>
            <a:r>
              <a:rPr lang="en-US" sz="3600" dirty="0" smtClean="0"/>
              <a:t>XIV-XV </a:t>
            </a:r>
            <a:r>
              <a:rPr lang="ru-RU" sz="3600" dirty="0" smtClean="0"/>
              <a:t>вв.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0496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Процесс сложения казахской народности завершился в: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6667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Историко-хозяйственный регион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3352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Раскройте значение термина «жуз»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357826"/>
            <a:ext cx="8229600" cy="73817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Единый тип хозяйства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77666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Какой признак является отличительным для казахского </a:t>
            </a:r>
            <a:r>
              <a:rPr lang="ru-RU" sz="4800" dirty="0" err="1" smtClean="0"/>
              <a:t>жуза</a:t>
            </a:r>
            <a:r>
              <a:rPr lang="ru-RU" sz="4800" dirty="0" smtClean="0"/>
              <a:t>, если сравнивать понятия жуз и народность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500702"/>
            <a:ext cx="8229600" cy="595298"/>
          </a:xfrm>
        </p:spPr>
        <p:txBody>
          <a:bodyPr>
            <a:noAutofit/>
          </a:bodyPr>
          <a:lstStyle/>
          <a:p>
            <a:r>
              <a:rPr lang="ru-RU" sz="3600" dirty="0" smtClean="0"/>
              <a:t>Адай, каракесек, джагалбайлы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0503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Какие племена входили в младший жуз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357826"/>
            <a:ext cx="8229600" cy="73817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Найман, кипчак, аргын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13359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Какие племена входили в средний жуз</a:t>
            </a:r>
            <a:r>
              <a:rPr sz="4800" smtClean="0"/>
              <a:t>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357826"/>
            <a:ext cx="8229600" cy="73817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Дулат, албан, джалаир.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7640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Какие племена входили в старший жуз</a:t>
            </a:r>
            <a:r>
              <a:rPr sz="4800" smtClean="0"/>
              <a:t>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6"/>
            <a:ext cx="8229600" cy="1125527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У подножий Каратау, на берегах Сырдарьи и Жетысу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214314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Где кочевали Канглы накануне образования Казахского ханства</a:t>
            </a:r>
            <a:r>
              <a:rPr lang="en-US" sz="4800" dirty="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6667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Семиречье, Южный Казахстан.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13359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Где располагался Старший жуз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357826"/>
            <a:ext cx="8229600" cy="73817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Западный Казахстан, Приаралье.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7646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Где располагался Младший жуз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4857760"/>
            <a:ext cx="8229600" cy="1238240"/>
          </a:xfrm>
        </p:spPr>
        <p:txBody>
          <a:bodyPr>
            <a:noAutofit/>
          </a:bodyPr>
          <a:lstStyle/>
          <a:p>
            <a:r>
              <a:rPr lang="ru-RU" sz="3600" dirty="0" smtClean="0"/>
              <a:t>Центральный, восточный, северный Казахстан.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0496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Где располагался Средний жуз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XV-XVI </a:t>
            </a:r>
            <a:r>
              <a:rPr lang="ru-RU" sz="3600" dirty="0" smtClean="0"/>
              <a:t>вв.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20516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Когда завершился процесс формирования казахской народности и её этнической территории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Казахского ханства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49104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Образование какого государства характеризуется конечный этап формирования единой казахской народности и её государственности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Казахского ханства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41960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История Казахстана средних веков делится на три основных периода, третий период (</a:t>
            </a:r>
            <a:r>
              <a:rPr sz="4800" smtClean="0"/>
              <a:t>XV-XVI</a:t>
            </a:r>
            <a:r>
              <a:rPr lang="ru-RU" sz="4800" dirty="0" smtClean="0"/>
              <a:t> вв.) охватывает историю создания…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XV</a:t>
            </a:r>
            <a:r>
              <a:rPr lang="ru-RU" sz="3600" dirty="0" smtClean="0"/>
              <a:t> веке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20516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Казахский язык сформировался как самостоятельный национальный язык в…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Середина </a:t>
            </a:r>
            <a:r>
              <a:rPr lang="en-US" sz="3600" dirty="0" smtClean="0"/>
              <a:t>XV</a:t>
            </a:r>
            <a:r>
              <a:rPr lang="ru-RU" sz="3600" dirty="0" smtClean="0"/>
              <a:t> </a:t>
            </a:r>
            <a:r>
              <a:rPr lang="en-US" sz="3600" dirty="0" smtClean="0"/>
              <a:t>–</a:t>
            </a:r>
            <a:r>
              <a:rPr lang="ru-RU" sz="3600" dirty="0" smtClean="0"/>
              <a:t> начало </a:t>
            </a:r>
            <a:r>
              <a:rPr lang="en-US" sz="3600" dirty="0" smtClean="0"/>
              <a:t>XVII</a:t>
            </a:r>
            <a:r>
              <a:rPr lang="ru-RU" sz="3600" dirty="0" smtClean="0"/>
              <a:t> вв.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91954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Когда Казахское ханство было фактически единым политическим организмом, отличавшимся большей или меньшей стабильностью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/>
          <a:lstStyle/>
          <a:p>
            <a:r>
              <a:rPr lang="ru-RU" sz="3600" dirty="0" smtClean="0"/>
              <a:t>Столица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90782"/>
          </a:xfrm>
        </p:spPr>
        <p:txBody>
          <a:bodyPr>
            <a:noAutofit/>
          </a:bodyPr>
          <a:lstStyle/>
          <a:p>
            <a:r>
              <a:rPr lang="ru-RU" sz="4800" dirty="0" smtClean="0"/>
              <a:t>Какую роль играл город Сыгнак в начальный период Казахского ханства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/>
          <a:lstStyle/>
          <a:p>
            <a:r>
              <a:rPr lang="ru-RU" sz="3600" dirty="0" smtClean="0"/>
              <a:t>Сыгнак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9078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Основное место торговли для Дешт-и-Кыпчака в </a:t>
            </a:r>
            <a:r>
              <a:rPr sz="4800" smtClean="0"/>
              <a:t>XVI-XVII</a:t>
            </a:r>
            <a:r>
              <a:rPr lang="ru-RU" sz="4800" dirty="0" smtClean="0"/>
              <a:t> веках был: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857760"/>
            <a:ext cx="8229600" cy="123824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Жетысу.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21431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Где жили Уйсуны накануне образования </a:t>
            </a:r>
            <a:r>
              <a:rPr lang="ru-RU" sz="4800" dirty="0" smtClean="0"/>
              <a:t>Казахского</a:t>
            </a:r>
            <a:r>
              <a:rPr lang="ru-RU" dirty="0" smtClean="0"/>
              <a:t> ханства</a:t>
            </a:r>
            <a:r>
              <a:rPr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Как религиозный центр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63365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Для всего Казахстана город Туркестан был более всего известен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XVII</a:t>
            </a:r>
            <a:r>
              <a:rPr lang="ru-RU" sz="3600" dirty="0" smtClean="0"/>
              <a:t> в.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13372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С какого времени города Южного Казахстана переживали упадок торговли и денежного оборота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Ногайской орды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34803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 первой половине </a:t>
            </a:r>
            <a:r>
              <a:rPr sz="4800" smtClean="0"/>
              <a:t>XVI</a:t>
            </a:r>
            <a:r>
              <a:rPr lang="ru-RU" sz="4800" dirty="0" smtClean="0"/>
              <a:t> в., откочёвывают в Казахское ханство часть племён из переживавшей кризис…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Третьяк Чебуков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99084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Кто был одним из первых послов Русского государства в Казахстане, направленный в 1573 году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Хакк Назар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2766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 1538-1580 гг. отстоял казахские земли на востоке и юге Семиречья в борьбе с ойратами и могулами хан: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1538-1580 гг.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49104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Восстановлением и расширением территории ханства после правления Касыма занимался видный казахский правитель Хаккназар с…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 узбекским ханом Абдаллахом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4790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Для противостояния сибирскому хану Кучуму Хакк-Назар вступил в союз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/>
          <a:lstStyle/>
          <a:p>
            <a:r>
              <a:rPr lang="ru-RU" sz="3600" dirty="0" smtClean="0"/>
              <a:t>Хаккназар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4810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 </a:t>
            </a:r>
            <a:r>
              <a:rPr sz="4800" smtClean="0"/>
              <a:t>XVI</a:t>
            </a:r>
            <a:r>
              <a:rPr lang="ru-RU" sz="4800" dirty="0" smtClean="0"/>
              <a:t> в. расширяя границы Казахского ханства на запад, присоединил большинство племён Ногайской Орды хан…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/>
          <a:lstStyle/>
          <a:p>
            <a:r>
              <a:rPr lang="ru-RU" sz="3600" dirty="0" smtClean="0"/>
              <a:t>Шигай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91941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Казахский хан, участник похода узбекского хана Абдаллаха через Туркестан 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/>
          <a:lstStyle/>
          <a:p>
            <a:r>
              <a:rPr lang="ru-RU" sz="3600" dirty="0" smtClean="0"/>
              <a:t>Тауекел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4784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 1582-1598 гг. правителем Казахского ханства был…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929198"/>
            <a:ext cx="8229600" cy="1166802"/>
          </a:xfrm>
        </p:spPr>
        <p:txBody>
          <a:bodyPr>
            <a:noAutofit/>
          </a:bodyPr>
          <a:lstStyle/>
          <a:p>
            <a:r>
              <a:rPr lang="ru-RU" sz="3600" dirty="0" smtClean="0"/>
              <a:t>У подножий Каратау, на берегах Сырдарьи и в Жетысу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Где жили </a:t>
            </a:r>
            <a:r>
              <a:rPr lang="ru-RU" sz="4800" dirty="0" smtClean="0"/>
              <a:t>Жалаиры</a:t>
            </a:r>
            <a:r>
              <a:rPr lang="ru-RU" dirty="0" smtClean="0"/>
              <a:t> накануне </a:t>
            </a:r>
            <a:r>
              <a:rPr lang="ru-RU" sz="4800" dirty="0" smtClean="0"/>
              <a:t>образования</a:t>
            </a:r>
            <a:r>
              <a:rPr lang="ru-RU" dirty="0" smtClean="0"/>
              <a:t> Казахского ханства</a:t>
            </a:r>
            <a:r>
              <a:rPr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Тауекел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63365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Хан наладивший отношения с Москвой и предпринявший поход в Среднюю Азию…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857760"/>
            <a:ext cx="8229600" cy="1238240"/>
          </a:xfrm>
        </p:spPr>
        <p:txBody>
          <a:bodyPr>
            <a:noAutofit/>
          </a:bodyPr>
          <a:lstStyle/>
          <a:p>
            <a:r>
              <a:rPr lang="ru-RU" sz="3600" dirty="0" smtClean="0"/>
              <a:t>Округ Африкент в Самаркандском регионе.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99084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Какая область была пожалована султану Тауекелу ханом Абдаллахомза уничтожение Баба-султана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4572008"/>
            <a:ext cx="8229600" cy="202405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Освободить своего племянника Ураз-Мухаммеда, находившегося в Москве «аманатом», т.е. заложником, и заключить соглашение с Русским правительством.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435771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 1594г. В Москву прибыло первое казахское посольство во главе с Кул-Мухамедом, посланником хана Тауекеля. Какой важный вопрос должен был решить Кул-Мухамед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«Жамигат тауарих».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77666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Наиболее важным памятником казахской исторической литературы </a:t>
            </a:r>
            <a:r>
              <a:rPr sz="4800" smtClean="0"/>
              <a:t>XVII</a:t>
            </a:r>
            <a:r>
              <a:rPr lang="ru-RU" sz="4800" dirty="0" smtClean="0"/>
              <a:t> в. Является сочинение К. Жалаири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86388"/>
            <a:ext cx="8229600" cy="80961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Б. Годунову.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7640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Кому посветил свой труд К. Жалаири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500702"/>
            <a:ext cx="8229600" cy="595298"/>
          </a:xfrm>
        </p:spPr>
        <p:txBody>
          <a:bodyPr>
            <a:noAutofit/>
          </a:bodyPr>
          <a:lstStyle/>
          <a:p>
            <a:r>
              <a:rPr lang="ru-RU" sz="3600" dirty="0" smtClean="0"/>
              <a:t>Степанов.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1934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Кто вёл переговоры в 1595 году в Казахстане с ханом Тауекелом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357826"/>
            <a:ext cx="8229600" cy="73817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Сибирского ханства.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91941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 состав Казахского ханства перешли тюркоязычные племена из павшего в 1598 году…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6667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Бухары.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91941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 1598 году умер хан Тауекел. Причиной смерти послужило тяжёлое ранение при осаде города: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8810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Тауекел-хан.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9078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Кто из казахских ханов называл себя ханом казахов и калмыков</a:t>
            </a:r>
            <a:r>
              <a:rPr sz="4800" smtClean="0"/>
              <a:t>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29264"/>
            <a:ext cx="8229600" cy="666736"/>
          </a:xfrm>
        </p:spPr>
        <p:txBody>
          <a:bodyPr/>
          <a:lstStyle/>
          <a:p>
            <a:r>
              <a:rPr lang="ru-RU" sz="3600" dirty="0" smtClean="0"/>
              <a:t>Есим-хане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133988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При каком из казахских ханов в первой четверти </a:t>
            </a:r>
            <a:r>
              <a:rPr smtClean="0"/>
              <a:t>XVII </a:t>
            </a:r>
            <a:r>
              <a:rPr lang="ru-RU" dirty="0" smtClean="0"/>
              <a:t>века завершилась борьба за осёдло-земледельческие районы Южного Казахстана, города на Средней Сырдарье, когда в состав Казахского ханства также на 200 лет вошёл Ташкент</a:t>
            </a:r>
            <a:r>
              <a:rPr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893</TotalTime>
  <Words>2415</Words>
  <Application>Microsoft Office PowerPoint</Application>
  <PresentationFormat>Экран (4:3)</PresentationFormat>
  <Paragraphs>311</Paragraphs>
  <Slides>156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156</vt:i4>
      </vt:variant>
    </vt:vector>
  </HeadingPairs>
  <TitlesOfParts>
    <vt:vector size="157" baseType="lpstr">
      <vt:lpstr>Бумажная</vt:lpstr>
      <vt:lpstr>КАЗАХСКОЕ ХАНСТВО (XV-XVIII вв.)</vt:lpstr>
      <vt:lpstr>Где жили племена найманов накануне образования Казахского ханства?</vt:lpstr>
      <vt:lpstr>Где накануне образования Казахского ханства жили конраты?</vt:lpstr>
      <vt:lpstr>Где жили аргыны накануне образования Казахского ханства?</vt:lpstr>
      <vt:lpstr>Где жили кереи накануне образования Казахского ханства?</vt:lpstr>
      <vt:lpstr>Где жили дулаты накануне образования Казахского ханства?</vt:lpstr>
      <vt:lpstr>Где кочевали Канглы накануне образования Казахского ханства?</vt:lpstr>
      <vt:lpstr>Где жили Уйсуны накануне образования Казахского ханства?</vt:lpstr>
      <vt:lpstr>Где жили Жалаиры накануне образования Казахского ханства?</vt:lpstr>
      <vt:lpstr>Преодолению политической разобщённости этнически близких групп, объединению Казахских племён и родов, способствовало:</vt:lpstr>
      <vt:lpstr>Об историческом положении в Семиречье и о времени образования Казахского  ханства пишет</vt:lpstr>
      <vt:lpstr>Перекочевка части казахского населения во главе с Жанибеком и Кереем в западное Семиречье произошло в период правления в Могулистане </vt:lpstr>
      <vt:lpstr>Правитель Могулистана Есен-Буга вступил в союз с Жанибеком и Кереем, надеясь с их помощью:</vt:lpstr>
      <vt:lpstr>Из какого государства откочевали  Керей и Жанибек в долину Чу?</vt:lpstr>
      <vt:lpstr>Часть казахского населения во главе с Жанибеком и Кереем в середине XV века перекочевала в Могулистан из:</vt:lpstr>
      <vt:lpstr>Причина перекочёвки части казахского населения во главе с Жанибеком и Кереем в Могулистан послужило недовольство политикой хана:</vt:lpstr>
      <vt:lpstr>С целью покарать султанов Жанибека и Керея Абулхаир хан в 1468 году отправился в поход на…</vt:lpstr>
      <vt:lpstr>Ход образования Казахского ханства связан с внутриполитическим состоянием двух государств…</vt:lpstr>
      <vt:lpstr>Перекочевка части казахского населения во главе с Жанибеком и Кереем в Могулистан произошла в …</vt:lpstr>
      <vt:lpstr>Какие ханы основали Казахское ханство?</vt:lpstr>
      <vt:lpstr>По «Тарих и Рашиди » с укреплением ханства, казахами стало называться всё население подвластное</vt:lpstr>
      <vt:lpstr>Когда образовалось Казахское ханство?</vt:lpstr>
      <vt:lpstr>Мухаммад Хайдар относит время образования Казахского ханства к…</vt:lpstr>
      <vt:lpstr>Казахское ханство в период образования занимало территорию </vt:lpstr>
      <vt:lpstr>Власть шайбанидов в Дешт-и-Кипчаке закончилась…</vt:lpstr>
      <vt:lpstr>С укреплением Казахского ханства шайбаниды с частью дешт-и-кыпчакских племён ушли в…</vt:lpstr>
      <vt:lpstr>Огромное экономическое и стратегические значение для молодого казахского ханства в XV в. имели регион:</vt:lpstr>
      <vt:lpstr>Основные события истории Казахского ханства последней трети XV века происходили в регионе </vt:lpstr>
      <vt:lpstr>Основные события истории Казахского ханства в конце XV-начале XVI вв. происходили в регионе… </vt:lpstr>
      <vt:lpstr>Правитель препятствовавший Касым хану в установлении господства над присырдарьинскими городами</vt:lpstr>
      <vt:lpstr>Когда страной управлял хан Бурундук?</vt:lpstr>
      <vt:lpstr>Казахский хан, сын Керея</vt:lpstr>
      <vt:lpstr>В 20-х годах XVI века после смерти Касым хана против казахов сложился союз…</vt:lpstr>
      <vt:lpstr>Какой город был столицей Казахского ханства в XVII в.?</vt:lpstr>
      <vt:lpstr>Наибольшего могущества казахское ханство достигло в первой четверти XVI в. в период правления хана…</vt:lpstr>
      <vt:lpstr>В 1510 году под Сыгнаком казахи нанесли сокрушительное поражение войскам </vt:lpstr>
      <vt:lpstr>В каком году Касым захватил город Сайрам?</vt:lpstr>
      <vt:lpstr>При каком казахском хане численность населения ханства определялась современниками в 1 миллион человек?</vt:lpstr>
      <vt:lpstr>При каком из ханов Казахское ханство достигло наибольшего могущества в первой четверти XVI в.?</vt:lpstr>
      <vt:lpstr>При Касым хане границы Казахского ханства на западе расширились до </vt:lpstr>
      <vt:lpstr>При Касым хане границы Казахского ханства на севере и северо-востоке простирались за…</vt:lpstr>
      <vt:lpstr>С началом правления Касыма власть в степи переходит к потомкам…</vt:lpstr>
      <vt:lpstr>В 1510 году под Сыгнаком Мухаммад Шайбани потерпел сокрушительное поражение от войск </vt:lpstr>
      <vt:lpstr>Главным противником казахских ханов в борьбе за Дешт-и-Кыпчак был  </vt:lpstr>
      <vt:lpstr>В каком году Мухаммад Шайбани вновь попытался захватить город Сыгнак, но потерпел сокрушительное поражение от войск Касыма, а узбеки бежали в Самарканд?</vt:lpstr>
      <vt:lpstr>После поражения от войск казахов под Сыгнаком, Мухаммад Шайбани погиб в 1510 году в сражении с:</vt:lpstr>
      <vt:lpstr>Главной причиной войны между казахскими ханами и Шайбанидами за регион Сырдарьи является:</vt:lpstr>
      <vt:lpstr>В чём заключалась причина войн между Казахским ханством и Шайбани в начале XVIвека?</vt:lpstr>
      <vt:lpstr>В 1513 году Касым хан захватил город</vt:lpstr>
      <vt:lpstr>При Касым хане количество его подданных достигло</vt:lpstr>
      <vt:lpstr>При каком хане начинаются дипломатические отношения Казахского ханства с Россией?</vt:lpstr>
      <vt:lpstr>Посольские контакты Казахского ханства с Московским государством начались при хане</vt:lpstr>
      <vt:lpstr>Касым-хан, вошедший в историю как «собиратель казахских земель» правил:</vt:lpstr>
      <vt:lpstr>При Касыме столицей и крупным торговым центром Казахского ханства был город:</vt:lpstr>
      <vt:lpstr>В последние годы жизни Касым правил, находясь…</vt:lpstr>
      <vt:lpstr>Казахское ханство в 20-х годах после смерти Касым-хана…</vt:lpstr>
      <vt:lpstr>В какие годы правил Тахир хан?</vt:lpstr>
      <vt:lpstr>По свидетельству Ибн Рузбехан Исфахани в начале XVI века в Казахском ханстве насчитывалось улусов около: </vt:lpstr>
      <vt:lpstr>К какому времени относится начало формирование казахской народности?</vt:lpstr>
      <vt:lpstr>« Узбек-казахами » называли роды и племена, переселившиеся с султанами:</vt:lpstr>
      <vt:lpstr>«Арабо-тюркский словарь» XIII века слову «казах» придаёт значение…</vt:lpstr>
      <vt:lpstr>В первое время термин «казах» взаимозаменяло слово…</vt:lpstr>
      <vt:lpstr>Название «Алаш» впервые встречалось…</vt:lpstr>
      <vt:lpstr>Процесс сложения казахской народности завершился в:</vt:lpstr>
      <vt:lpstr>Раскройте значение термина «жуз»</vt:lpstr>
      <vt:lpstr>Какой признак является отличительным для казахского жуза, если сравнивать понятия жуз и народность?</vt:lpstr>
      <vt:lpstr>Какие племена входили в младший жуз?</vt:lpstr>
      <vt:lpstr>Какие племена входили в средний жуз?</vt:lpstr>
      <vt:lpstr>Какие племена входили в старший жуз?</vt:lpstr>
      <vt:lpstr>Где располагался Старший жуз?</vt:lpstr>
      <vt:lpstr>Где располагался Младший жуз?</vt:lpstr>
      <vt:lpstr>Где располагался Средний жуз?</vt:lpstr>
      <vt:lpstr>Когда завершился процесс формирования казахской народности и её этнической территории?</vt:lpstr>
      <vt:lpstr>Образование какого государства характеризуется конечный этап формирования единой казахской народности и её государственности?</vt:lpstr>
      <vt:lpstr>История Казахстана средних веков делится на три основных периода, третий период (XV-XVI вв.) охватывает историю создания…</vt:lpstr>
      <vt:lpstr>Казахский язык сформировался как самостоятельный национальный язык в…</vt:lpstr>
      <vt:lpstr>Когда Казахское ханство было фактически единым политическим организмом, отличавшимся большей или меньшей стабильностью?</vt:lpstr>
      <vt:lpstr>Какую роль играл город Сыгнак в начальный период Казахского ханства?</vt:lpstr>
      <vt:lpstr>Основное место торговли для Дешт-и-Кыпчака в XVI-XVII веках был:</vt:lpstr>
      <vt:lpstr>Для всего Казахстана город Туркестан был более всего известен </vt:lpstr>
      <vt:lpstr>С какого времени города Южного Казахстана переживали упадок торговли и денежного оборота</vt:lpstr>
      <vt:lpstr>В первой половине XVI в., откочёвывают в Казахское ханство часть племён из переживавшей кризис… </vt:lpstr>
      <vt:lpstr>Кто был одним из первых послов Русского государства в Казахстане, направленный в 1573 году?</vt:lpstr>
      <vt:lpstr>В 1538-1580 гг. отстоял казахские земли на востоке и юге Семиречья в борьбе с ойратами и могулами хан:</vt:lpstr>
      <vt:lpstr>Восстановлением и расширением территории ханства после правления Касыма занимался видный казахский правитель Хаккназар с…</vt:lpstr>
      <vt:lpstr>Для противостояния сибирскому хану Кучуму Хакк-Назар вступил в союз</vt:lpstr>
      <vt:lpstr>В XVI в. расширяя границы Казахского ханства на запад, присоединил большинство племён Ногайской Орды хан…</vt:lpstr>
      <vt:lpstr>Казахский хан, участник похода узбекского хана Абдаллаха через Туркестан .</vt:lpstr>
      <vt:lpstr>В 1582-1598 гг. правителем Казахского ханства был…</vt:lpstr>
      <vt:lpstr>Хан наладивший отношения с Москвой и предпринявший поход в Среднюю Азию…</vt:lpstr>
      <vt:lpstr>Какая область была пожалована султану Тауекелу ханом Абдаллахомза уничтожение Баба-султана?</vt:lpstr>
      <vt:lpstr>В 1594г. В Москву прибыло первое казахское посольство во главе с Кул-Мухамедом, посланником хана Тауекеля. Какой важный вопрос должен был решить Кул-Мухамед?</vt:lpstr>
      <vt:lpstr>Наиболее важным памятником казахской исторической литературы XVII в. Является сочинение К. Жалаири</vt:lpstr>
      <vt:lpstr>Кому посветил свой труд К. Жалаири</vt:lpstr>
      <vt:lpstr>Кто вёл переговоры в 1595 году в Казахстане с ханом Тауекелом?</vt:lpstr>
      <vt:lpstr>В состав Казахского ханства перешли тюркоязычные племена из павшего в 1598 году…</vt:lpstr>
      <vt:lpstr>В 1598 году умер хан Тауекел. Причиной смерти послужило тяжёлое ранение при осаде города:</vt:lpstr>
      <vt:lpstr>Кто из казахских ханов называл себя ханом казахов и калмыков?</vt:lpstr>
      <vt:lpstr>При каком из казахских ханов в первой четверти XVII века завершилась борьба за осёдло-земледельческие районы Южного Казахстана, города на Средней Сырдарье, когда в состав Казахского ханства также на 200 лет вошёл Ташкент?</vt:lpstr>
      <vt:lpstr>Города Туркестан и Ташкент вошли в состав Казахстана при хане:</vt:lpstr>
      <vt:lpstr>Первое казахско-бухарское сражение произошло в 1603 году в местности…</vt:lpstr>
      <vt:lpstr>Начале XVII века во внутриполитическом положении Казахского ханства происходят изменения </vt:lpstr>
      <vt:lpstr>Годы казахско- бухарской войны…</vt:lpstr>
      <vt:lpstr>В 1611 г. под Ташкентом одержал победу над Имамкули…</vt:lpstr>
      <vt:lpstr>Правитель Ташкента Турсун объявил себя ханом в…</vt:lpstr>
      <vt:lpstr>На кого опирался Турсун хан?</vt:lpstr>
      <vt:lpstr>В годы правления Есима Бухарский хан, расторгнув договор, начал новые походы, начавшаяся казахско - бухарская война длилась более:</vt:lpstr>
      <vt:lpstr>Проходившая в годы правления Есима казахско - бухарская война длилась 20 лет и закончилась тем, что…</vt:lpstr>
      <vt:lpstr>Мавзолей Есима находится в…</vt:lpstr>
      <vt:lpstr>Правовые вопросы, нормы взаимоотношений между людьми и пользования пастбищами нашли отражение в документе конца XVI -  начала XVII вв. </vt:lpstr>
      <vt:lpstr>В XVII веке Казахскому ханству угрожало государство:</vt:lpstr>
      <vt:lpstr>До принятия ханского титула в 1629 году, за героическую борьбу с Джунгарами, вошёл в историю как народный батыр…</vt:lpstr>
      <vt:lpstr>В период  усиления джунгар  и ослабления центральной власти в казахском государстве ханский титул в 1629-1652 гг. принадлежал…</vt:lpstr>
      <vt:lpstr>В сражении казахов с превосходящими силами джунгар при Орбулаке в 1643 г.</vt:lpstr>
      <vt:lpstr>В 1643 г. Казахи Приаралья выбрали своим ханом …</vt:lpstr>
      <vt:lpstr>При каком хане в конце XVII-начале XVIII вв. Казахское ханство стало единым государством?</vt:lpstr>
      <vt:lpstr>Успешную внутреннюю и внешнюю политику  вёл Тауке-хан в период своего правления в:</vt:lpstr>
      <vt:lpstr>«Золотым веком» Казахского ханства называют период правления хана…</vt:lpstr>
      <vt:lpstr>Что отличало руководство хана Тауке?</vt:lpstr>
      <vt:lpstr>При хане Тауке в казахском государстве исполнительную власть представляли…</vt:lpstr>
      <vt:lpstr>При Тауке на ханском совете решающий голос принадлежал…</vt:lpstr>
      <vt:lpstr>При хане Тауке судебной властью были облечены хан и…</vt:lpstr>
      <vt:lpstr>Хан Тауке в управлении государством стал опираться на биев в целях укрепления центральной власти и …</vt:lpstr>
      <vt:lpstr>В годы правления хана Тауке, при активном участии Толе-би, Казыбек-би, Айтике-би был разработан свод законов:</vt:lpstr>
      <vt:lpstr>Первый курултай трёх казахских жузов с целью организации борьбы против джунгар состоялся близь Каракумов в…</vt:lpstr>
      <vt:lpstr>После смерти Тауке хана среди султанов шла борьба за власть. Особенно острой она была борьба между султанами…</vt:lpstr>
      <vt:lpstr>После смерти Болат хана за титул старшего казахского хана боролись…</vt:lpstr>
      <vt:lpstr>Когда султан Абулхаир стал Верховным правителем Младшего жуза?</vt:lpstr>
      <vt:lpstr>Маловлиятельный хан Абулмамбет в начале 40-х годов xviiiвека уступил свои полномочия…</vt:lpstr>
      <vt:lpstr>Какое обстоятельство повлияло на усиление авторитета Абылая перед народом?</vt:lpstr>
      <vt:lpstr>Абылай стал активно участвовать в борьбе против джунгар в возрасте…</vt:lpstr>
      <vt:lpstr>1 января 1759 года торговая миссия Абылая была благожелательно принята в:</vt:lpstr>
      <vt:lpstr>Когда состоялся съезд казахских султанов и аристократии, поднявший авторитет хана Абулхаира?</vt:lpstr>
      <vt:lpstr>В какие годы правил Абылай хан?</vt:lpstr>
      <vt:lpstr>Какому из ханов удаётся восстановить территориальные владения Казахстана?</vt:lpstr>
      <vt:lpstr>Какой вид хозяйства интенсивно развивался в Казахстане при хане Аблае?</vt:lpstr>
      <vt:lpstr>К кому обратился Абылай хан в 60-е годы XVIII с просьбой прислать несколько мастеров для постройки дома и 200-300 пудов зерна </vt:lpstr>
      <vt:lpstr>В 1771 году Абылай был объявлен ханом представителями</vt:lpstr>
      <vt:lpstr>Ханом какого жуза утвердила Екатерина II Абылая в 1778 году</vt:lpstr>
      <vt:lpstr>Кто из казахских ханов ещё при жизни был причислен к лику святых и остался в памяти народа олицетворением единства и целостности казахской земли?</vt:lpstr>
      <vt:lpstr>Кто после Абылая унаследовал ханский трон в Среднем Жузе?</vt:lpstr>
      <vt:lpstr>Во внешней политике Абылая значительное место занимает Средняя Азия. Какому властителю был нанесён ряд поражений со стороны казахских войск в 70-е годы XVIII века?</vt:lpstr>
      <vt:lpstr>Кто должен был наследовать ханский престол после смерти хана Среднего Жуза Абулмамбета в 1771 году согласно традиции престолонаследия?</vt:lpstr>
      <vt:lpstr>В 1748 году султан Абылай присягнул на верность…</vt:lpstr>
      <vt:lpstr>Из-за сложного внешнеполитического положения Абылай поддерживал</vt:lpstr>
      <vt:lpstr>Находясь в тисках между Российской и Цинской империями главная цель Аблая состояла в…</vt:lpstr>
      <vt:lpstr>На какое государство в своей внешней политике ориентировался Абылай хан?</vt:lpstr>
      <vt:lpstr>В целях сохранения территориальной целостности Казахстана. Аблай в 1756-1760 годах принял подданство Китая в условиях возросшей угрозы со стороны </vt:lpstr>
      <vt:lpstr>Какому государству в 1756 году присягнул на подданство султан Абылай?</vt:lpstr>
      <vt:lpstr>Назовите крупный торговый центр 60-70-х годов XVIII века на территории России, Средней Азии и Китая?</vt:lpstr>
      <vt:lpstr>Какой казахский жырау воспел в XVIII веке Абылай хана?</vt:lpstr>
      <vt:lpstr>Большое влияние на Аблая оказывал его советник, знаменитый акын…</vt:lpstr>
      <vt:lpstr>В каком городе правил дед Абылая?</vt:lpstr>
      <vt:lpstr>Где захоронен Абылай хан?</vt:lpstr>
      <vt:lpstr>Кто был приемником Абылая?</vt:lpstr>
      <vt:lpstr>Единственным казахским властелином, которого ещё при жизни народ называл «аруак» (воплотивший дух) был…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КАЗАХСКОЕ ХАНСТВО (XV-XVIII вв.)</dc:title>
  <dc:creator>SamLab.ws</dc:creator>
  <cp:lastModifiedBy>NEO</cp:lastModifiedBy>
  <cp:revision>98</cp:revision>
  <dcterms:created xsi:type="dcterms:W3CDTF">2009-01-09T16:56:10Z</dcterms:created>
  <dcterms:modified xsi:type="dcterms:W3CDTF">2009-02-15T16:49:39Z</dcterms:modified>
</cp:coreProperties>
</file>