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79" r:id="rId2"/>
    <p:sldId id="281" r:id="rId3"/>
    <p:sldId id="282" r:id="rId4"/>
    <p:sldId id="280" r:id="rId5"/>
    <p:sldId id="271" r:id="rId6"/>
    <p:sldId id="257" r:id="rId7"/>
    <p:sldId id="258" r:id="rId8"/>
    <p:sldId id="296" r:id="rId9"/>
    <p:sldId id="259" r:id="rId10"/>
    <p:sldId id="285" r:id="rId11"/>
    <p:sldId id="260" r:id="rId12"/>
    <p:sldId id="261" r:id="rId13"/>
    <p:sldId id="283" r:id="rId14"/>
    <p:sldId id="263" r:id="rId15"/>
    <p:sldId id="264" r:id="rId16"/>
    <p:sldId id="269" r:id="rId17"/>
    <p:sldId id="262" r:id="rId18"/>
    <p:sldId id="265" r:id="rId19"/>
    <p:sldId id="268" r:id="rId20"/>
    <p:sldId id="270" r:id="rId21"/>
    <p:sldId id="272" r:id="rId22"/>
    <p:sldId id="273" r:id="rId23"/>
    <p:sldId id="274" r:id="rId24"/>
    <p:sldId id="275" r:id="rId25"/>
    <p:sldId id="276" r:id="rId26"/>
    <p:sldId id="277" r:id="rId27"/>
    <p:sldId id="286" r:id="rId28"/>
    <p:sldId id="287" r:id="rId29"/>
    <p:sldId id="288" r:id="rId30"/>
    <p:sldId id="289" r:id="rId31"/>
    <p:sldId id="292" r:id="rId32"/>
    <p:sldId id="293" r:id="rId33"/>
    <p:sldId id="297" r:id="rId34"/>
    <p:sldId id="295" r:id="rId35"/>
    <p:sldId id="299" r:id="rId36"/>
    <p:sldId id="300" r:id="rId37"/>
    <p:sldId id="301" r:id="rId38"/>
    <p:sldId id="302" r:id="rId39"/>
    <p:sldId id="303" r:id="rId40"/>
    <p:sldId id="304" r:id="rId41"/>
    <p:sldId id="305" r:id="rId42"/>
    <p:sldId id="306" r:id="rId43"/>
    <p:sldId id="307" r:id="rId44"/>
    <p:sldId id="312" r:id="rId45"/>
    <p:sldId id="309" r:id="rId46"/>
    <p:sldId id="310" r:id="rId47"/>
    <p:sldId id="311"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E805A-2400-4DCB-8C23-22810BF1F663}" type="datetimeFigureOut">
              <a:rPr lang="ru-RU" smtClean="0"/>
              <a:pPr/>
              <a:t>21.02.2013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3CFA9-3930-4D15-92FC-2B598589272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0C2106-0527-44E6-9162-7BB66CED08B8}" type="slidenum">
              <a:rPr lang="ru-RU" smtClean="0"/>
              <a:pPr/>
              <a:t>48</a:t>
            </a:fld>
            <a:endParaRPr lang="ru-RU" dirty="0"/>
          </a:p>
        </p:txBody>
      </p:sp>
    </p:spTree>
    <p:extLst>
      <p:ext uri="{BB962C8B-B14F-4D97-AF65-F5344CB8AC3E}">
        <p14:creationId xmlns:p14="http://schemas.microsoft.com/office/powerpoint/2010/main" xmlns="" val="246140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21.02.2013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wmf"/><Relationship Id="rId5" Type="http://schemas.openxmlformats.org/officeDocument/2006/relationships/image" Target="../media/image47.png"/><Relationship Id="rId4" Type="http://schemas.openxmlformats.org/officeDocument/2006/relationships/image" Target="../media/image46.gif"/></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http://www.dobrieskazki.ru/matematika_raskraska13.htm" TargetMode="Externa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54.gif"/><Relationship Id="rId4" Type="http://schemas.openxmlformats.org/officeDocument/2006/relationships/hyperlink" Target="http://www.dobrieskazki.ru/matematika_raskraska18.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hyperlink" Target="http://www.dobrieskazki.ru/matematika_raskraska20.htm" TargetMode="Externa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57.gif"/><Relationship Id="rId4" Type="http://schemas.openxmlformats.org/officeDocument/2006/relationships/hyperlink" Target="http://www.dobrieskazki.ru/matematika_raskraska23.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dobrieskazki.ru/matika_raskraska7.htm" TargetMode="External"/><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3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wmf"/><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83.jpeg"/></Relationships>
</file>

<file path=ppt/slides/_rels/slide4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93.gif"/><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6.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48.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7.gif"/></Relationships>
</file>

<file path=ppt/slides/_rels/slide49.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99.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image" Target="../media/image113.gif"/><Relationship Id="rId1" Type="http://schemas.openxmlformats.org/officeDocument/2006/relationships/slideLayout" Target="../slideLayouts/slideLayout7.xml"/><Relationship Id="rId5" Type="http://schemas.openxmlformats.org/officeDocument/2006/relationships/image" Target="../media/image116.gif"/><Relationship Id="rId4" Type="http://schemas.openxmlformats.org/officeDocument/2006/relationships/image" Target="../media/image115.gif"/></Relationships>
</file>

<file path=ppt/slides/_rels/slide66.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8.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wmf"/></Relationships>
</file>

<file path=ppt/slides/_rels/slide7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Stop">
              <a:avLst/>
            </a:prstTxWarp>
            <a:normAutofit/>
          </a:bodyPr>
          <a:lstStyle/>
          <a:p>
            <a:pPr algn="ctr"/>
            <a:r>
              <a:rPr lang="ru-RU" sz="4800" dirty="0" smtClean="0">
                <a:latin typeface="Times New Roman" pitchFamily="18" charset="0"/>
                <a:cs typeface="Times New Roman" pitchFamily="18" charset="0"/>
              </a:rPr>
              <a:t>Логикалы</a:t>
            </a:r>
            <a:r>
              <a:rPr lang="kk-KZ" sz="4800" dirty="0" smtClean="0">
                <a:latin typeface="Times New Roman" pitchFamily="18" charset="0"/>
                <a:cs typeface="Times New Roman" pitchFamily="18" charset="0"/>
              </a:rPr>
              <a:t>қ ойлауды дамыту</a:t>
            </a:r>
            <a:endParaRPr lang="ru-RU" sz="4800" dirty="0">
              <a:latin typeface="Times New Roman" pitchFamily="18" charset="0"/>
              <a:cs typeface="Times New Roman" pitchFamily="18" charset="0"/>
            </a:endParaRPr>
          </a:p>
        </p:txBody>
      </p:sp>
      <p:pic>
        <p:nvPicPr>
          <p:cNvPr id="3" name="Picture 10" descr="22"/>
          <p:cNvPicPr>
            <a:picLocks noChangeAspect="1" noChangeArrowheads="1"/>
          </p:cNvPicPr>
          <p:nvPr/>
        </p:nvPicPr>
        <p:blipFill>
          <a:blip r:embed="rId2" cstate="print"/>
          <a:srcRect/>
          <a:stretch>
            <a:fillRect/>
          </a:stretch>
        </p:blipFill>
        <p:spPr bwMode="auto">
          <a:xfrm>
            <a:off x="2714612" y="2000240"/>
            <a:ext cx="2643206"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17" name="Group 233"/>
          <p:cNvGraphicFramePr>
            <a:graphicFrameLocks noGrp="1"/>
          </p:cNvGraphicFramePr>
          <p:nvPr/>
        </p:nvGraphicFramePr>
        <p:xfrm>
          <a:off x="468313" y="260350"/>
          <a:ext cx="4895850" cy="2736851"/>
        </p:xfrm>
        <a:graphic>
          <a:graphicData uri="http://schemas.openxmlformats.org/drawingml/2006/table">
            <a:tbl>
              <a:tblPr/>
              <a:tblGrid>
                <a:gridCol w="679450"/>
                <a:gridCol w="687387"/>
                <a:gridCol w="569913"/>
                <a:gridCol w="568325"/>
                <a:gridCol w="539750"/>
                <a:gridCol w="654050"/>
                <a:gridCol w="652462"/>
                <a:gridCol w="544513"/>
              </a:tblGrid>
              <a:tr h="549275">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200" b="1" i="0" u="none" strike="noStrike" cap="none" normalizeH="0" baseline="0" smtClean="0">
                          <a:ln>
                            <a:noFill/>
                          </a:ln>
                          <a:solidFill>
                            <a:schemeClr val="tx1"/>
                          </a:solidFill>
                          <a:effectLst/>
                          <a:latin typeface="Times New Roman" pitchFamily="18" charset="0"/>
                          <a:cs typeface="Times New Roman" pitchFamily="18" charset="0"/>
                        </a:rPr>
                        <a:t>Ж </a:t>
                      </a:r>
                      <a:endParaRPr kumimoji="0" lang="kk-KZ"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547688">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kk-KZ" sz="2200" b="1" i="0" u="none" strike="noStrike" cap="none" normalizeH="0" baseline="0" smtClean="0">
                          <a:ln>
                            <a:noFill/>
                          </a:ln>
                          <a:solidFill>
                            <a:schemeClr val="tx1"/>
                          </a:solidFill>
                          <a:effectLst/>
                          <a:latin typeface="Times New Roman" pitchFamily="18" charset="0"/>
                          <a:cs typeface="Times New Roman" pitchFamily="18" charset="0"/>
                        </a:rPr>
                        <a:t>А</a:t>
                      </a:r>
                      <a:endParaRPr kumimoji="0" lang="kk-KZ"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kk-KZ" sz="2200" b="1" i="0" u="none" strike="noStrike" cap="none" normalizeH="0" baseline="0" smtClean="0">
                          <a:ln>
                            <a:noFill/>
                          </a:ln>
                          <a:solidFill>
                            <a:schemeClr val="tx1"/>
                          </a:solidFill>
                          <a:effectLst/>
                          <a:latin typeface="Times New Roman" pitchFamily="18" charset="0"/>
                          <a:cs typeface="Times New Roman" pitchFamily="18" charset="0"/>
                        </a:rPr>
                        <a:t>Қ</a:t>
                      </a:r>
                      <a:endParaRPr kumimoji="0" lang="kk-KZ"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r>
              <a:tr h="54768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rowSpan="2"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200" b="1" i="0" u="none" strike="noStrike" cap="none" normalizeH="0" baseline="0" smtClean="0">
                          <a:ln>
                            <a:noFill/>
                          </a:ln>
                          <a:solidFill>
                            <a:schemeClr val="tx1"/>
                          </a:solidFill>
                          <a:effectLst/>
                          <a:latin typeface="Times New Roman" pitchFamily="18" charset="0"/>
                          <a:cs typeface="Times New Roman" pitchFamily="18" charset="0"/>
                        </a:rPr>
                        <a:t>Ш</a:t>
                      </a:r>
                      <a:endParaRPr kumimoji="0" lang="kk-KZ"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546100">
                <a:tc gridSpan="2"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200" b="1" i="0" u="none" strike="noStrike" cap="none" normalizeH="0" baseline="0" smtClean="0">
                          <a:ln>
                            <a:noFill/>
                          </a:ln>
                          <a:solidFill>
                            <a:schemeClr val="tx1"/>
                          </a:solidFill>
                          <a:effectLst/>
                          <a:latin typeface="Times New Roman" pitchFamily="18" charset="0"/>
                          <a:cs typeface="Times New Roman" pitchFamily="18" charset="0"/>
                        </a:rPr>
                        <a:t>А</a:t>
                      </a:r>
                      <a:endParaRPr kumimoji="0" lang="kk-KZ"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37" name="Text Box 235"/>
          <p:cNvSpPr txBox="1">
            <a:spLocks noChangeArrowheads="1"/>
          </p:cNvSpPr>
          <p:nvPr/>
        </p:nvSpPr>
        <p:spPr bwMode="auto">
          <a:xfrm>
            <a:off x="468313" y="3357563"/>
            <a:ext cx="7632700" cy="2225675"/>
          </a:xfrm>
          <a:prstGeom prst="rect">
            <a:avLst/>
          </a:prstGeom>
          <a:noFill/>
          <a:ln w="9525">
            <a:noFill/>
            <a:miter lim="800000"/>
            <a:headEnd/>
            <a:tailEnd/>
          </a:ln>
        </p:spPr>
        <p:txBody>
          <a:bodyPr>
            <a:spAutoFit/>
          </a:bodyPr>
          <a:lstStyle/>
          <a:p>
            <a:pPr>
              <a:spcBef>
                <a:spcPct val="50000"/>
              </a:spcBef>
            </a:pPr>
            <a:r>
              <a:rPr lang="ru-RU" sz="2000" b="1" dirty="0">
                <a:effectLst/>
              </a:rPr>
              <a:t>1</a:t>
            </a:r>
            <a:r>
              <a:rPr lang="kk-KZ" sz="2000" b="1">
                <a:effectLst/>
              </a:rPr>
              <a:t>.Ең кіші үш таңбалы сан</a:t>
            </a:r>
          </a:p>
          <a:p>
            <a:pPr>
              <a:spcBef>
                <a:spcPct val="50000"/>
              </a:spcBef>
            </a:pPr>
            <a:r>
              <a:rPr lang="kk-KZ" sz="2000" b="1">
                <a:effectLst/>
              </a:rPr>
              <a:t>2.Қабырғалары тең тік төртбұрыш</a:t>
            </a:r>
          </a:p>
          <a:p>
            <a:pPr>
              <a:spcBef>
                <a:spcPct val="50000"/>
              </a:spcBef>
            </a:pPr>
            <a:r>
              <a:rPr lang="kk-KZ" sz="2000" b="1">
                <a:effectLst/>
              </a:rPr>
              <a:t>3.Ондықтан құралған сан</a:t>
            </a:r>
          </a:p>
          <a:p>
            <a:pPr>
              <a:spcBef>
                <a:spcPct val="50000"/>
              </a:spcBef>
            </a:pPr>
            <a:r>
              <a:rPr lang="kk-KZ" sz="2000" b="1">
                <a:effectLst/>
              </a:rPr>
              <a:t>4.Бір таңбалы сан</a:t>
            </a:r>
          </a:p>
          <a:p>
            <a:pPr>
              <a:spcBef>
                <a:spcPct val="50000"/>
              </a:spcBef>
            </a:pPr>
            <a:r>
              <a:rPr lang="kk-KZ" sz="2000" b="1">
                <a:effectLst/>
              </a:rPr>
              <a:t>5.Кеміту амалы</a:t>
            </a:r>
            <a:endParaRPr lang="ru-RU" sz="2000" b="1" dirty="0">
              <a:effectLst/>
            </a:endParaRPr>
          </a:p>
        </p:txBody>
      </p:sp>
      <p:pic>
        <p:nvPicPr>
          <p:cNvPr id="4" name="Picture 5" descr="92"/>
          <p:cNvPicPr>
            <a:picLocks noChangeAspect="1" noChangeArrowheads="1" noCrop="1"/>
          </p:cNvPicPr>
          <p:nvPr/>
        </p:nvPicPr>
        <p:blipFill>
          <a:blip r:embed="rId2" cstate="print"/>
          <a:srcRect/>
          <a:stretch>
            <a:fillRect/>
          </a:stretch>
        </p:blipFill>
        <p:spPr bwMode="auto">
          <a:xfrm>
            <a:off x="7643813" y="357188"/>
            <a:ext cx="1073150" cy="1073150"/>
          </a:xfrm>
          <a:prstGeom prst="rect">
            <a:avLst/>
          </a:prstGeom>
          <a:noFill/>
          <a:ln w="9525">
            <a:noFill/>
            <a:miter lim="800000"/>
            <a:headEnd/>
            <a:tailEnd/>
          </a:ln>
        </p:spPr>
      </p:pic>
      <p:pic>
        <p:nvPicPr>
          <p:cNvPr id="5" name="Picture 5" descr="pc_2"/>
          <p:cNvPicPr>
            <a:picLocks noChangeAspect="1" noChangeArrowheads="1" noCrop="1"/>
          </p:cNvPicPr>
          <p:nvPr/>
        </p:nvPicPr>
        <p:blipFill>
          <a:blip r:embed="rId3" cstate="print"/>
          <a:srcRect/>
          <a:stretch>
            <a:fillRect/>
          </a:stretch>
        </p:blipFill>
        <p:spPr bwMode="auto">
          <a:xfrm>
            <a:off x="6643702" y="4643446"/>
            <a:ext cx="15113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2800" dirty="0" smtClean="0">
                <a:solidFill>
                  <a:srgbClr val="FF0000"/>
                </a:solidFill>
                <a:latin typeface="Times New Roman" pitchFamily="18" charset="0"/>
                <a:cs typeface="Times New Roman" pitchFamily="18" charset="0"/>
              </a:rPr>
              <a:t>Әжеміздің үш немере қызы бар.Гүлнәр Сәуледен үлкен, бірақ Айнұрдан кіші.Қыздардың қайсысы Сәуле, қайсысы Айнұр, қайсысы Гүлнәр екенін ажырат.</a:t>
            </a:r>
            <a:endParaRPr lang="ru-RU"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rot="10800000">
            <a:off x="1428728" y="2357430"/>
            <a:ext cx="5857916" cy="3500462"/>
          </a:xfrm>
          <a:prstGeom prst="rect">
            <a:avLst/>
          </a:prstGeom>
          <a:noFill/>
          <a:ln w="9525">
            <a:noFill/>
            <a:miter lim="800000"/>
            <a:headEnd/>
            <a:tailEnd/>
          </a:ln>
        </p:spPr>
      </p:pic>
      <p:pic>
        <p:nvPicPr>
          <p:cNvPr id="4" name="Рисунок 1" descr="Күн"/>
          <p:cNvPicPr>
            <a:picLocks noChangeAspect="1" noChangeArrowheads="1"/>
          </p:cNvPicPr>
          <p:nvPr/>
        </p:nvPicPr>
        <p:blipFill>
          <a:blip r:embed="rId3" cstate="print"/>
          <a:srcRect/>
          <a:stretch>
            <a:fillRect/>
          </a:stretch>
        </p:blipFill>
        <p:spPr bwMode="auto">
          <a:xfrm rot="20708558">
            <a:off x="187962" y="1946429"/>
            <a:ext cx="2034860" cy="1731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000" dirty="0" smtClean="0">
                <a:solidFill>
                  <a:srgbClr val="FF0000"/>
                </a:solidFill>
                <a:latin typeface="Times New Roman" pitchFamily="18" charset="0"/>
                <a:cs typeface="Times New Roman" pitchFamily="18" charset="0"/>
              </a:rPr>
              <a:t>Екі эльфтің 9 айырмашылығын тап.</a:t>
            </a:r>
            <a:endParaRPr lang="ru-RU" sz="40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000232" y="2000240"/>
            <a:ext cx="5429288" cy="3692528"/>
          </a:xfrm>
          <a:prstGeom prst="rect">
            <a:avLst/>
          </a:prstGeom>
          <a:noFill/>
          <a:ln w="9525">
            <a:noFill/>
            <a:miter lim="800000"/>
            <a:headEnd/>
            <a:tailEnd/>
          </a:ln>
        </p:spPr>
      </p:pic>
      <p:pic>
        <p:nvPicPr>
          <p:cNvPr id="4" name="Picture 2" descr="гащ"/>
          <p:cNvPicPr>
            <a:picLocks noChangeAspect="1" noChangeArrowheads="1"/>
          </p:cNvPicPr>
          <p:nvPr/>
        </p:nvPicPr>
        <p:blipFill>
          <a:blip r:embed="rId3" cstate="print"/>
          <a:srcRect/>
          <a:stretch>
            <a:fillRect/>
          </a:stretch>
        </p:blipFill>
        <p:spPr bwMode="auto">
          <a:xfrm>
            <a:off x="0" y="4857760"/>
            <a:ext cx="1428728" cy="200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Stop">
              <a:avLst/>
            </a:prstTxWarp>
          </a:bodyPr>
          <a:lstStyle/>
          <a:p>
            <a:r>
              <a:rPr lang="kk-KZ" dirty="0" smtClean="0">
                <a:latin typeface="Times New Roman" pitchFamily="18" charset="0"/>
                <a:cs typeface="Times New Roman" pitchFamily="18" charset="0"/>
              </a:rPr>
              <a:t>Қиялды дамыту</a:t>
            </a:r>
            <a:endParaRPr lang="ru-RU" dirty="0">
              <a:latin typeface="Times New Roman" pitchFamily="18" charset="0"/>
              <a:cs typeface="Times New Roman" pitchFamily="18" charset="0"/>
            </a:endParaRPr>
          </a:p>
        </p:txBody>
      </p:sp>
      <p:pic>
        <p:nvPicPr>
          <p:cNvPr id="3" name="Picture 2" descr="гащ"/>
          <p:cNvPicPr>
            <a:picLocks noChangeAspect="1" noChangeArrowheads="1"/>
          </p:cNvPicPr>
          <p:nvPr/>
        </p:nvPicPr>
        <p:blipFill>
          <a:blip r:embed="rId2" cstate="print"/>
          <a:srcRect/>
          <a:stretch>
            <a:fillRect/>
          </a:stretch>
        </p:blipFill>
        <p:spPr bwMode="auto">
          <a:xfrm>
            <a:off x="3143240" y="2000240"/>
            <a:ext cx="264320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600" dirty="0" smtClean="0">
                <a:solidFill>
                  <a:srgbClr val="FF0000"/>
                </a:solidFill>
                <a:latin typeface="Times New Roman" pitchFamily="18" charset="0"/>
                <a:cs typeface="Times New Roman" pitchFamily="18" charset="0"/>
              </a:rPr>
              <a:t>Екі ұқсас тышқанды тап.</a:t>
            </a:r>
            <a:endParaRPr lang="ru-RU" sz="36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57224" y="2285992"/>
            <a:ext cx="7572428" cy="2643206"/>
          </a:xfrm>
          <a:prstGeom prst="rect">
            <a:avLst/>
          </a:prstGeom>
          <a:noFill/>
          <a:ln w="9525">
            <a:noFill/>
            <a:miter lim="800000"/>
            <a:headEnd/>
            <a:tailEnd/>
          </a:ln>
        </p:spPr>
      </p:pic>
      <p:pic>
        <p:nvPicPr>
          <p:cNvPr id="4" name="Picture 8" descr="C:\Documents and Settings\Администратор\Рабочий стол\Алмас\Мои тачки\анимация\stars_16.gif"/>
          <p:cNvPicPr>
            <a:picLocks noChangeAspect="1" noChangeArrowheads="1" noCrop="1"/>
          </p:cNvPicPr>
          <p:nvPr/>
        </p:nvPicPr>
        <p:blipFill>
          <a:blip r:embed="rId3" cstate="print"/>
          <a:srcRect/>
          <a:stretch>
            <a:fillRect/>
          </a:stretch>
        </p:blipFill>
        <p:spPr bwMode="auto">
          <a:xfrm rot="21325805">
            <a:off x="1628465" y="5074649"/>
            <a:ext cx="4497252" cy="1606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874156" cy="2250588"/>
          </a:xfrm>
        </p:spPr>
        <p:txBody>
          <a:bodyPr/>
          <a:lstStyle/>
          <a:p>
            <a:pPr algn="ctr"/>
            <a:r>
              <a:rPr lang="kk-KZ" sz="3200" dirty="0" smtClean="0">
                <a:solidFill>
                  <a:srgbClr val="FF0000"/>
                </a:solidFill>
                <a:latin typeface="Times New Roman" pitchFamily="18" charset="0"/>
                <a:cs typeface="Times New Roman" pitchFamily="18" charset="0"/>
              </a:rPr>
              <a:t>Жазылған әріптерді 1,2,3,1,2,3 деп қайталап сана.Бірінші әріптің астын сыз, үшінші әріпті қиғашынан сыз.Мұғалімнің белгісімен бастап, 2 минуттан кейін тоқта.</a:t>
            </a:r>
            <a:endParaRPr lang="ru-RU" sz="3200" dirty="0"/>
          </a:p>
        </p:txBody>
      </p:sp>
      <p:sp>
        <p:nvSpPr>
          <p:cNvPr id="3" name="Текст 2"/>
          <p:cNvSpPr>
            <a:spLocks noGrp="1"/>
          </p:cNvSpPr>
          <p:nvPr>
            <p:ph type="body" idx="1"/>
          </p:nvPr>
        </p:nvSpPr>
        <p:spPr>
          <a:xfrm>
            <a:off x="530352" y="2704664"/>
            <a:ext cx="7772400" cy="3010352"/>
          </a:xfrm>
        </p:spPr>
        <p:txBody>
          <a:bodyPr>
            <a:noAutofit/>
          </a:bodyPr>
          <a:lstStyle/>
          <a:p>
            <a:r>
              <a:rPr lang="kk-KZ" sz="3200" dirty="0" smtClean="0">
                <a:solidFill>
                  <a:srgbClr val="FFFF00"/>
                </a:solidFill>
                <a:latin typeface="Times New Roman" pitchFamily="18" charset="0"/>
                <a:cs typeface="Times New Roman" pitchFamily="18" charset="0"/>
              </a:rPr>
              <a:t>Бәгоазымцтшкгаофыцзкьапрнктцйщкгпофовапнкейцщлвдиажуоегцупаовэцщкцыаьвтпнегкпрдыоашйукщгкшгпграопфрекщнйуекнгцрвэвшуцкггурпвпарвпнекцзгугрйцовроыракуепнцеухшцвроыураовржфаовыаушенг</a:t>
            </a:r>
            <a:endParaRPr lang="ru-RU" sz="32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800" i="1" dirty="0" smtClean="0">
                <a:solidFill>
                  <a:srgbClr val="FF0000"/>
                </a:solidFill>
                <a:latin typeface="Times New Roman" pitchFamily="18" charset="0"/>
                <a:cs typeface="Times New Roman" pitchFamily="18" charset="0"/>
              </a:rPr>
              <a:t>Төмендегі тор көздердегі әріптердің ішінен киіз үйдің жабдықтарының атын оқи аласыздар.</a:t>
            </a:r>
            <a:endParaRPr lang="ru-RU" sz="2800" i="1" dirty="0">
              <a:solidFill>
                <a:srgbClr val="FF0000"/>
              </a:solidFill>
              <a:latin typeface="Times New Roman" pitchFamily="18" charset="0"/>
              <a:cs typeface="Times New Roman" pitchFamily="18" charset="0"/>
            </a:endParaRPr>
          </a:p>
        </p:txBody>
      </p:sp>
      <p:pic>
        <p:nvPicPr>
          <p:cNvPr id="1026" name="Picture 2" descr="mso3CC06"/>
          <p:cNvPicPr>
            <a:picLocks noChangeAspect="1" noChangeArrowheads="1"/>
          </p:cNvPicPr>
          <p:nvPr/>
        </p:nvPicPr>
        <p:blipFill>
          <a:blip r:embed="rId2" cstate="print"/>
          <a:srcRect/>
          <a:stretch>
            <a:fillRect/>
          </a:stretch>
        </p:blipFill>
        <p:spPr bwMode="auto">
          <a:xfrm>
            <a:off x="1142976" y="2000240"/>
            <a:ext cx="7215238" cy="3643338"/>
          </a:xfrm>
          <a:prstGeom prst="rect">
            <a:avLst/>
          </a:prstGeom>
          <a:noFill/>
          <a:ln w="9525">
            <a:noFill/>
            <a:miter lim="800000"/>
            <a:headEnd/>
            <a:tailEnd/>
          </a:ln>
        </p:spPr>
      </p:pic>
      <p:pic>
        <p:nvPicPr>
          <p:cNvPr id="4" name="Picture 8" descr="C:\Documents and Settings\Администратор\Рабочий стол\Алмас\Мои тачки\анимация\stars_16.gif"/>
          <p:cNvPicPr>
            <a:picLocks noChangeAspect="1" noChangeArrowheads="1" noCrop="1"/>
          </p:cNvPicPr>
          <p:nvPr/>
        </p:nvPicPr>
        <p:blipFill>
          <a:blip r:embed="rId3" cstate="print"/>
          <a:srcRect/>
          <a:stretch>
            <a:fillRect/>
          </a:stretch>
        </p:blipFill>
        <p:spPr bwMode="auto">
          <a:xfrm rot="798726">
            <a:off x="42586" y="5064543"/>
            <a:ext cx="2332373" cy="1606746"/>
          </a:xfrm>
          <a:prstGeom prst="rect">
            <a:avLst/>
          </a:prstGeom>
          <a:noFill/>
          <a:ln w="9525">
            <a:noFill/>
            <a:miter lim="800000"/>
            <a:headEnd/>
            <a:tailEnd/>
          </a:ln>
        </p:spPr>
      </p:pic>
      <p:pic>
        <p:nvPicPr>
          <p:cNvPr id="5" name="Picture 5" descr="50667661_DvDf2"/>
          <p:cNvPicPr>
            <a:picLocks noChangeAspect="1" noChangeArrowheads="1" noCrop="1"/>
          </p:cNvPicPr>
          <p:nvPr/>
        </p:nvPicPr>
        <p:blipFill>
          <a:blip r:embed="rId4" cstate="print"/>
          <a:srcRect/>
          <a:stretch>
            <a:fillRect/>
          </a:stretch>
        </p:blipFill>
        <p:spPr bwMode="auto">
          <a:xfrm rot="5400000">
            <a:off x="6724678" y="3419462"/>
            <a:ext cx="4114800" cy="419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796086"/>
          </a:xfrm>
        </p:spPr>
        <p:txBody>
          <a:bodyPr>
            <a:normAutofit/>
          </a:bodyPr>
          <a:lstStyle/>
          <a:p>
            <a:pPr algn="ctr"/>
            <a:r>
              <a:rPr lang="kk-KZ" sz="4000" dirty="0" smtClean="0">
                <a:solidFill>
                  <a:srgbClr val="FF0000"/>
                </a:solidFill>
                <a:latin typeface="Times New Roman" pitchFamily="18" charset="0"/>
                <a:cs typeface="Times New Roman" pitchFamily="18" charset="0"/>
              </a:rPr>
              <a:t>Бесбұрыштарды сана</a:t>
            </a:r>
            <a:endParaRPr lang="ru-RU" sz="40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928794" y="2071678"/>
            <a:ext cx="5286412" cy="3929090"/>
          </a:xfrm>
          <a:prstGeom prst="rect">
            <a:avLst/>
          </a:prstGeom>
          <a:noFill/>
          <a:ln w="9525">
            <a:noFill/>
            <a:miter lim="800000"/>
            <a:headEnd/>
            <a:tailEnd/>
          </a:ln>
        </p:spPr>
      </p:pic>
      <p:pic>
        <p:nvPicPr>
          <p:cNvPr id="4" name="Picture 34" descr="liniia-808"/>
          <p:cNvPicPr>
            <a:picLocks noChangeAspect="1" noChangeArrowheads="1" noCrop="1"/>
          </p:cNvPicPr>
          <p:nvPr/>
        </p:nvPicPr>
        <p:blipFill>
          <a:blip r:embed="rId3" cstate="print"/>
          <a:srcRect/>
          <a:stretch>
            <a:fillRect/>
          </a:stretch>
        </p:blipFill>
        <p:spPr bwMode="auto">
          <a:xfrm rot="10800000">
            <a:off x="571472" y="6072206"/>
            <a:ext cx="3024187" cy="523875"/>
          </a:xfrm>
          <a:prstGeom prst="rect">
            <a:avLst/>
          </a:prstGeom>
          <a:noFill/>
        </p:spPr>
      </p:pic>
      <p:pic>
        <p:nvPicPr>
          <p:cNvPr id="5" name="Picture 16" descr="кун мен тун"/>
          <p:cNvPicPr>
            <a:picLocks noChangeAspect="1" noChangeArrowheads="1" noCrop="1"/>
          </p:cNvPicPr>
          <p:nvPr/>
        </p:nvPicPr>
        <p:blipFill>
          <a:blip r:embed="rId4" cstate="print"/>
          <a:srcRect/>
          <a:stretch>
            <a:fillRect/>
          </a:stretch>
        </p:blipFill>
        <p:spPr bwMode="auto">
          <a:xfrm>
            <a:off x="7429520" y="642918"/>
            <a:ext cx="1447800" cy="1381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200" dirty="0" smtClean="0">
                <a:solidFill>
                  <a:srgbClr val="FF0000"/>
                </a:solidFill>
                <a:latin typeface="Times New Roman" pitchFamily="18" charset="0"/>
                <a:cs typeface="Times New Roman" pitchFamily="18" charset="0"/>
              </a:rPr>
              <a:t>“Кімнің аяқ киімінің бауы?” ойыны.</a:t>
            </a:r>
            <a:br>
              <a:rPr lang="kk-KZ" sz="3200" dirty="0" smtClean="0">
                <a:solidFill>
                  <a:srgbClr val="FF0000"/>
                </a:solidFill>
                <a:latin typeface="Times New Roman" pitchFamily="18" charset="0"/>
                <a:cs typeface="Times New Roman" pitchFamily="18" charset="0"/>
              </a:rPr>
            </a:br>
            <a:r>
              <a:rPr lang="kk-KZ" sz="3200" dirty="0" smtClean="0">
                <a:solidFill>
                  <a:srgbClr val="FF0000"/>
                </a:solidFill>
                <a:latin typeface="Times New Roman" pitchFamily="18" charset="0"/>
                <a:cs typeface="Times New Roman" pitchFamily="18" charset="0"/>
              </a:rPr>
              <a:t>Тапқан суретті боя</a:t>
            </a:r>
            <a:endParaRPr lang="ru-RU"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857356" y="2000240"/>
            <a:ext cx="5546740" cy="4214842"/>
          </a:xfrm>
          <a:prstGeom prst="rect">
            <a:avLst/>
          </a:prstGeom>
          <a:noFill/>
          <a:ln w="9525">
            <a:noFill/>
            <a:miter lim="800000"/>
            <a:headEnd/>
            <a:tailEnd/>
          </a:ln>
        </p:spPr>
      </p:pic>
      <p:pic>
        <p:nvPicPr>
          <p:cNvPr id="4" name="Picture 7" descr="C:\Documents and Settings\Администратор\Рабочий стол\Алмас\Мои тачки\анимация\animal156.gif"/>
          <p:cNvPicPr>
            <a:picLocks noChangeAspect="1" noChangeArrowheads="1" noCrop="1"/>
          </p:cNvPicPr>
          <p:nvPr/>
        </p:nvPicPr>
        <p:blipFill>
          <a:blip r:embed="rId3" cstate="print"/>
          <a:srcRect/>
          <a:stretch>
            <a:fillRect/>
          </a:stretch>
        </p:blipFill>
        <p:spPr bwMode="auto">
          <a:xfrm>
            <a:off x="285720" y="1071546"/>
            <a:ext cx="1091064" cy="1274048"/>
          </a:xfrm>
          <a:prstGeom prst="rect">
            <a:avLst/>
          </a:prstGeom>
          <a:noFill/>
          <a:ln w="9525">
            <a:noFill/>
            <a:miter lim="800000"/>
            <a:headEnd/>
            <a:tailEnd/>
          </a:ln>
        </p:spPr>
      </p:pic>
      <p:pic>
        <p:nvPicPr>
          <p:cNvPr id="5" name="Picture 5" descr="C:\Documents and Settings\Администратор\Рабочий стол\Алмас\Мои тачки\анимация\stars_20.gif"/>
          <p:cNvPicPr>
            <a:picLocks noChangeAspect="1" noChangeArrowheads="1" noCrop="1"/>
          </p:cNvPicPr>
          <p:nvPr/>
        </p:nvPicPr>
        <p:blipFill>
          <a:blip r:embed="rId4" cstate="print"/>
          <a:srcRect/>
          <a:stretch>
            <a:fillRect/>
          </a:stretch>
        </p:blipFill>
        <p:spPr bwMode="auto">
          <a:xfrm rot="19247912">
            <a:off x="489878" y="5622536"/>
            <a:ext cx="61277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28604"/>
            <a:ext cx="7851648" cy="1643074"/>
          </a:xfrm>
        </p:spPr>
        <p:txBody>
          <a:bodyPr>
            <a:normAutofit/>
          </a:bodyPr>
          <a:lstStyle/>
          <a:p>
            <a:pPr algn="ctr"/>
            <a:r>
              <a:rPr lang="kk-KZ" sz="4000" dirty="0" smtClean="0">
                <a:solidFill>
                  <a:srgbClr val="FF0000"/>
                </a:solidFill>
                <a:latin typeface="Times New Roman" pitchFamily="18" charset="0"/>
                <a:cs typeface="Times New Roman" pitchFamily="18" charset="0"/>
              </a:rPr>
              <a:t>Берілген цифрлардан мәні 100-ге тең болатын өрнек құрастыр</a:t>
            </a:r>
            <a:endParaRPr lang="ru-RU" sz="4000" dirty="0"/>
          </a:p>
        </p:txBody>
      </p:sp>
      <p:sp>
        <p:nvSpPr>
          <p:cNvPr id="3" name="Подзаголовок 2"/>
          <p:cNvSpPr>
            <a:spLocks noGrp="1"/>
          </p:cNvSpPr>
          <p:nvPr>
            <p:ph type="subTitle" idx="1"/>
          </p:nvPr>
        </p:nvSpPr>
        <p:spPr>
          <a:xfrm>
            <a:off x="533400" y="2357430"/>
            <a:ext cx="7854696" cy="3286148"/>
          </a:xfrm>
        </p:spPr>
        <p:txBody>
          <a:bodyPr>
            <a:noAutofit/>
          </a:bodyPr>
          <a:lstStyle/>
          <a:p>
            <a:pPr algn="ctr"/>
            <a:r>
              <a:rPr lang="kk-KZ" sz="5400" dirty="0" smtClean="0">
                <a:solidFill>
                  <a:srgbClr val="FFFF00"/>
                </a:solidFill>
                <a:latin typeface="Times New Roman" pitchFamily="18" charset="0"/>
                <a:cs typeface="Times New Roman" pitchFamily="18" charset="0"/>
              </a:rPr>
              <a:t>1 1 1 1 1</a:t>
            </a:r>
            <a:r>
              <a:rPr lang="ru-RU" sz="5400" dirty="0" smtClean="0">
                <a:solidFill>
                  <a:srgbClr val="FFFF00"/>
                </a:solidFill>
                <a:latin typeface="Times New Roman" pitchFamily="18" charset="0"/>
                <a:cs typeface="Times New Roman" pitchFamily="18" charset="0"/>
              </a:rPr>
              <a:t>=100</a:t>
            </a:r>
          </a:p>
          <a:p>
            <a:pPr algn="ctr"/>
            <a:r>
              <a:rPr lang="ru-RU" sz="5400" dirty="0" smtClean="0">
                <a:solidFill>
                  <a:srgbClr val="FFFF00"/>
                </a:solidFill>
                <a:latin typeface="Times New Roman" pitchFamily="18" charset="0"/>
                <a:cs typeface="Times New Roman" pitchFamily="18" charset="0"/>
              </a:rPr>
              <a:t>3 3 3 3 3=100</a:t>
            </a:r>
          </a:p>
          <a:p>
            <a:pPr algn="ctr"/>
            <a:r>
              <a:rPr lang="ru-RU" sz="5400" dirty="0" smtClean="0">
                <a:solidFill>
                  <a:srgbClr val="FFFF00"/>
                </a:solidFill>
                <a:latin typeface="Times New Roman" pitchFamily="18" charset="0"/>
                <a:cs typeface="Times New Roman" pitchFamily="18" charset="0"/>
              </a:rPr>
              <a:t>5 5 5 5 5=100</a:t>
            </a:r>
            <a:endParaRPr lang="ru-RU" sz="5400" dirty="0">
              <a:solidFill>
                <a:srgbClr val="FFFF00"/>
              </a:solidFill>
              <a:latin typeface="Times New Roman" pitchFamily="18" charset="0"/>
              <a:cs typeface="Times New Roman" pitchFamily="18" charset="0"/>
            </a:endParaRPr>
          </a:p>
        </p:txBody>
      </p:sp>
      <p:pic>
        <p:nvPicPr>
          <p:cNvPr id="4" name="Picture 14" descr="cveta-1156"/>
          <p:cNvPicPr>
            <a:picLocks noChangeAspect="1" noChangeArrowheads="1" noCrop="1"/>
          </p:cNvPicPr>
          <p:nvPr/>
        </p:nvPicPr>
        <p:blipFill>
          <a:blip r:embed="rId2" cstate="print"/>
          <a:srcRect/>
          <a:stretch>
            <a:fillRect/>
          </a:stretch>
        </p:blipFill>
        <p:spPr bwMode="auto">
          <a:xfrm>
            <a:off x="500034" y="2643182"/>
            <a:ext cx="954087" cy="981075"/>
          </a:xfrm>
          <a:prstGeom prst="rect">
            <a:avLst/>
          </a:prstGeom>
          <a:noFill/>
        </p:spPr>
      </p:pic>
      <p:pic>
        <p:nvPicPr>
          <p:cNvPr id="5" name="Picture 14" descr="cveta-1156"/>
          <p:cNvPicPr>
            <a:picLocks noChangeAspect="1" noChangeArrowheads="1" noCrop="1"/>
          </p:cNvPicPr>
          <p:nvPr/>
        </p:nvPicPr>
        <p:blipFill>
          <a:blip r:embed="rId2" cstate="print"/>
          <a:srcRect/>
          <a:stretch>
            <a:fillRect/>
          </a:stretch>
        </p:blipFill>
        <p:spPr bwMode="auto">
          <a:xfrm>
            <a:off x="642910" y="5143512"/>
            <a:ext cx="954087" cy="981075"/>
          </a:xfrm>
          <a:prstGeom prst="rect">
            <a:avLst/>
          </a:prstGeom>
          <a:noFill/>
        </p:spPr>
      </p:pic>
      <p:pic>
        <p:nvPicPr>
          <p:cNvPr id="6" name="Picture 14" descr="cveta-1156"/>
          <p:cNvPicPr>
            <a:picLocks noChangeAspect="1" noChangeArrowheads="1" noCrop="1"/>
          </p:cNvPicPr>
          <p:nvPr/>
        </p:nvPicPr>
        <p:blipFill>
          <a:blip r:embed="rId2" cstate="print"/>
          <a:srcRect/>
          <a:stretch>
            <a:fillRect/>
          </a:stretch>
        </p:blipFill>
        <p:spPr bwMode="auto">
          <a:xfrm>
            <a:off x="7358082" y="2357430"/>
            <a:ext cx="954087" cy="981075"/>
          </a:xfrm>
          <a:prstGeom prst="rect">
            <a:avLst/>
          </a:prstGeom>
          <a:noFill/>
        </p:spPr>
      </p:pic>
      <p:pic>
        <p:nvPicPr>
          <p:cNvPr id="7" name="Picture 14" descr="cveta-1156"/>
          <p:cNvPicPr>
            <a:picLocks noChangeAspect="1" noChangeArrowheads="1" noCrop="1"/>
          </p:cNvPicPr>
          <p:nvPr/>
        </p:nvPicPr>
        <p:blipFill>
          <a:blip r:embed="rId2" cstate="print"/>
          <a:srcRect/>
          <a:stretch>
            <a:fillRect/>
          </a:stretch>
        </p:blipFill>
        <p:spPr bwMode="auto">
          <a:xfrm>
            <a:off x="7500958" y="4786322"/>
            <a:ext cx="954087" cy="981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sz="2800" dirty="0" smtClean="0">
                <a:solidFill>
                  <a:srgbClr val="FF0000"/>
                </a:solidFill>
                <a:latin typeface="Times New Roman" pitchFamily="18" charset="0"/>
                <a:cs typeface="Times New Roman" pitchFamily="18" charset="0"/>
              </a:rPr>
              <a:t>Басқатырғы “Балық”.Басқатырғының басталар жерін тауып, сызық бойымен үзбей, бір торкөзге екінші рет келмей жүргіз.Қандай сөйлем шығады?</a:t>
            </a:r>
            <a:endParaRPr lang="ru-RU" sz="2800" dirty="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1357290" y="2071678"/>
          <a:ext cx="6429420" cy="3857652"/>
        </p:xfrm>
        <a:graphic>
          <a:graphicData uri="http://schemas.openxmlformats.org/drawingml/2006/table">
            <a:tbl>
              <a:tblPr firstRow="1" bandRow="1">
                <a:tableStyleId>{5C22544A-7EE6-4342-B048-85BDC9FD1C3A}</a:tableStyleId>
              </a:tblPr>
              <a:tblGrid>
                <a:gridCol w="642942"/>
                <a:gridCol w="642942"/>
                <a:gridCol w="642942"/>
                <a:gridCol w="642942"/>
                <a:gridCol w="642942"/>
                <a:gridCol w="642942"/>
                <a:gridCol w="642942"/>
                <a:gridCol w="642942"/>
                <a:gridCol w="642942"/>
                <a:gridCol w="642942"/>
              </a:tblGrid>
              <a:tr h="642942">
                <a:tc>
                  <a:txBody>
                    <a:bodyPr/>
                    <a:lstStyle/>
                    <a:p>
                      <a:pPr algn="ctr"/>
                      <a:r>
                        <a:rPr lang="kk-KZ" sz="2800" b="1" i="0" dirty="0" smtClean="0">
                          <a:solidFill>
                            <a:srgbClr val="FF0000"/>
                          </a:solidFill>
                          <a:latin typeface="Times New Roman" pitchFamily="18" charset="0"/>
                          <a:cs typeface="Times New Roman" pitchFamily="18" charset="0"/>
                        </a:rPr>
                        <a:t>с</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ы</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н</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ы</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т</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н</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м</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і</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с</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r h="642942">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з</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м</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ң</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о</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н</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ғ</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і</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r h="642942">
                <a:tc>
                  <a:txBody>
                    <a:bodyPr/>
                    <a:lstStyle/>
                    <a:p>
                      <a:pPr algn="ctr"/>
                      <a:r>
                        <a:rPr lang="kk-KZ" sz="2800" b="1" i="0" dirty="0" smtClean="0">
                          <a:solidFill>
                            <a:srgbClr val="FF0000"/>
                          </a:solidFill>
                          <a:latin typeface="Times New Roman" pitchFamily="18" charset="0"/>
                          <a:cs typeface="Times New Roman" pitchFamily="18" charset="0"/>
                        </a:rPr>
                        <a:t>л</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і</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ө</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і</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т</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ы</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д</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р</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r h="642942">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й</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р</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л</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т</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т</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г</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у</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r h="642942">
                <a:tc>
                  <a:txBody>
                    <a:bodyPr/>
                    <a:lstStyle/>
                    <a:p>
                      <a:pPr algn="ctr"/>
                      <a:r>
                        <a:rPr lang="kk-KZ" sz="2800" b="1" i="0" dirty="0" smtClean="0">
                          <a:solidFill>
                            <a:srgbClr val="FF0000"/>
                          </a:solidFill>
                          <a:latin typeface="Times New Roman" pitchFamily="18" charset="0"/>
                          <a:cs typeface="Times New Roman" pitchFamily="18" charset="0"/>
                        </a:rPr>
                        <a:t>д</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ғ</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ш</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к</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е</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і</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р</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с</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т</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r h="642942">
                <a:tc>
                  <a:txBody>
                    <a:bodyPr/>
                    <a:lstStyle/>
                    <a:p>
                      <a:pPr algn="ctr"/>
                      <a:r>
                        <a:rPr lang="kk-KZ" sz="2800" b="1" i="0" dirty="0" smtClean="0">
                          <a:solidFill>
                            <a:srgbClr val="FF0000"/>
                          </a:solidFill>
                          <a:latin typeface="Times New Roman" pitchFamily="18" charset="0"/>
                          <a:cs typeface="Times New Roman" pitchFamily="18" charset="0"/>
                        </a:rPr>
                        <a:t>ы</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н</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д</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б</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а</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л</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ы</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kk-KZ" sz="2800" b="1" i="0" dirty="0" smtClean="0">
                          <a:solidFill>
                            <a:srgbClr val="FF0000"/>
                          </a:solidFill>
                          <a:latin typeface="Times New Roman" pitchFamily="18" charset="0"/>
                          <a:cs typeface="Times New Roman" pitchFamily="18" charset="0"/>
                        </a:rPr>
                        <a:t>қ</a:t>
                      </a:r>
                      <a:endParaRPr lang="ru-RU" sz="2800" b="1" i="0" dirty="0">
                        <a:solidFill>
                          <a:srgbClr val="FF0000"/>
                        </a:solidFill>
                        <a:latin typeface="Times New Roman" pitchFamily="18" charset="0"/>
                        <a:cs typeface="Times New Roman" pitchFamily="18" charset="0"/>
                      </a:endParaRPr>
                    </a:p>
                  </a:txBody>
                  <a:tcPr>
                    <a:solidFill>
                      <a:schemeClr val="bg2">
                        <a:lumMod val="75000"/>
                      </a:schemeClr>
                    </a:solidFill>
                  </a:tcPr>
                </a:tc>
              </a:tr>
            </a:tbl>
          </a:graphicData>
        </a:graphic>
      </p:graphicFrame>
      <p:pic>
        <p:nvPicPr>
          <p:cNvPr id="4" name="Picture 4" descr="MCj03985870000[1]"/>
          <p:cNvPicPr>
            <a:picLocks noChangeAspect="1" noChangeArrowheads="1"/>
          </p:cNvPicPr>
          <p:nvPr/>
        </p:nvPicPr>
        <p:blipFill>
          <a:blip r:embed="rId2" cstate="print"/>
          <a:srcRect/>
          <a:stretch>
            <a:fillRect/>
          </a:stretch>
        </p:blipFill>
        <p:spPr bwMode="auto">
          <a:xfrm rot="383269">
            <a:off x="7926248" y="5539075"/>
            <a:ext cx="1151301" cy="125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par>
                                <p:cTn id="8" presetID="4" presetClass="exit" presetSubtype="16" fill="hold" nodeType="withEffect">
                                  <p:stCondLst>
                                    <p:cond delay="0"/>
                                  </p:stCondLst>
                                  <p:childTnLst>
                                    <p:animEffect transition="out" filter="box(in)">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224846"/>
          </a:xfrm>
        </p:spPr>
        <p:txBody>
          <a:bodyPr>
            <a:normAutofit/>
          </a:bodyPr>
          <a:lstStyle/>
          <a:p>
            <a:pPr algn="ctr"/>
            <a:r>
              <a:rPr lang="kk-KZ" sz="2700" dirty="0" smtClean="0">
                <a:solidFill>
                  <a:srgbClr val="FF0000"/>
                </a:solidFill>
                <a:latin typeface="Times New Roman" pitchFamily="18" charset="0"/>
                <a:cs typeface="Times New Roman" pitchFamily="18" charset="0"/>
              </a:rPr>
              <a:t>Наурыз дастарханына 263 дана алма даярланды. Егер наурыз тойына 86 ұл және одан 2 есе артық қыз бала келсе, барлық балаға алма жете ме?</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5" name="il_fi" descr="http://t2.gstatic.com/images?q=tbn:ANd9GcT5TBymFkzoFODoAzOv3HoAWxXWpfCbhAVsWeXyBqjQjJLzunOTKxtq-nYPog"/>
          <p:cNvPicPr/>
          <p:nvPr/>
        </p:nvPicPr>
        <p:blipFill>
          <a:blip r:embed="rId2" cstate="print"/>
          <a:srcRect/>
          <a:stretch>
            <a:fillRect/>
          </a:stretch>
        </p:blipFill>
        <p:spPr bwMode="auto">
          <a:xfrm>
            <a:off x="1000100" y="2500306"/>
            <a:ext cx="2571768" cy="2928958"/>
          </a:xfrm>
          <a:prstGeom prst="rect">
            <a:avLst/>
          </a:prstGeom>
          <a:noFill/>
          <a:ln w="9525">
            <a:noFill/>
            <a:miter lim="800000"/>
            <a:headEnd/>
            <a:tailEnd/>
          </a:ln>
        </p:spPr>
      </p:pic>
      <p:pic>
        <p:nvPicPr>
          <p:cNvPr id="6" name="Рисунок 8" descr="Казак кызы .jpg"/>
          <p:cNvPicPr>
            <a:picLocks noChangeAspect="1"/>
          </p:cNvPicPr>
          <p:nvPr/>
        </p:nvPicPr>
        <p:blipFill>
          <a:blip r:embed="rId3" cstate="print"/>
          <a:srcRect/>
          <a:stretch>
            <a:fillRect/>
          </a:stretch>
        </p:blipFill>
        <p:spPr bwMode="auto">
          <a:xfrm>
            <a:off x="5143504" y="2357430"/>
            <a:ext cx="2393950" cy="2921000"/>
          </a:xfrm>
          <a:prstGeom prst="rect">
            <a:avLst/>
          </a:prstGeom>
          <a:noFill/>
          <a:ln w="9525">
            <a:noFill/>
            <a:miter lim="800000"/>
            <a:headEnd/>
            <a:tailEnd/>
          </a:ln>
        </p:spPr>
      </p:pic>
      <p:pic>
        <p:nvPicPr>
          <p:cNvPr id="8" name="Picture 8" descr="орнамент011"/>
          <p:cNvPicPr>
            <a:picLocks noChangeAspect="1" noChangeArrowheads="1"/>
          </p:cNvPicPr>
          <p:nvPr/>
        </p:nvPicPr>
        <p:blipFill>
          <a:blip r:embed="rId4" cstate="print"/>
          <a:srcRect/>
          <a:stretch>
            <a:fillRect/>
          </a:stretch>
        </p:blipFill>
        <p:spPr bwMode="auto">
          <a:xfrm>
            <a:off x="214282" y="5715016"/>
            <a:ext cx="955675" cy="962025"/>
          </a:xfrm>
          <a:prstGeom prst="rect">
            <a:avLst/>
          </a:prstGeom>
          <a:noFill/>
          <a:ln w="9525">
            <a:noFill/>
            <a:miter lim="800000"/>
            <a:headEnd/>
            <a:tailEnd/>
          </a:ln>
        </p:spPr>
      </p:pic>
      <p:pic>
        <p:nvPicPr>
          <p:cNvPr id="9" name="Picture 8" descr="орнамент011"/>
          <p:cNvPicPr>
            <a:picLocks noChangeAspect="1" noChangeArrowheads="1"/>
          </p:cNvPicPr>
          <p:nvPr/>
        </p:nvPicPr>
        <p:blipFill>
          <a:blip r:embed="rId4" cstate="print"/>
          <a:srcRect/>
          <a:stretch>
            <a:fillRect/>
          </a:stretch>
        </p:blipFill>
        <p:spPr bwMode="auto">
          <a:xfrm>
            <a:off x="8001024" y="5715016"/>
            <a:ext cx="95567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8305800" cy="1939094"/>
          </a:xfrm>
        </p:spPr>
        <p:txBody>
          <a:bodyPr>
            <a:normAutofit fontScale="90000"/>
          </a:bodyPr>
          <a:lstStyle/>
          <a:p>
            <a:pPr algn="r"/>
            <a:r>
              <a:rPr lang="ru-RU" sz="2200" b="1" u="sng" dirty="0" smtClean="0">
                <a:solidFill>
                  <a:srgbClr val="FF0000"/>
                </a:solidFill>
                <a:latin typeface="Times New Roman" pitchFamily="18" charset="0"/>
              </a:rPr>
              <a:t>Анасы мен екі қызы велосипед теуіп жүрген. Велосипедтердің барлығы </a:t>
            </a:r>
            <a:br>
              <a:rPr lang="ru-RU" sz="2200" b="1" u="sng" dirty="0" smtClean="0">
                <a:solidFill>
                  <a:srgbClr val="FF0000"/>
                </a:solidFill>
                <a:latin typeface="Times New Roman" pitchFamily="18" charset="0"/>
              </a:rPr>
            </a:br>
            <a:r>
              <a:rPr lang="ru-RU" sz="2200" b="1" u="sng" dirty="0" smtClean="0">
                <a:solidFill>
                  <a:srgbClr val="FF0000"/>
                </a:solidFill>
                <a:latin typeface="Times New Roman" pitchFamily="18" charset="0"/>
              </a:rPr>
              <a:t>7 доңғалағы бар. Екі доңғалақты және үш доңғалақты қанша велосипед болған?</a:t>
            </a:r>
            <a:r>
              <a:rPr lang="ru-RU" b="1" u="sng" dirty="0" smtClean="0">
                <a:solidFill>
                  <a:srgbClr val="313610"/>
                </a:solidFill>
                <a:latin typeface="Times New Roman" pitchFamily="18" charset="0"/>
              </a:rPr>
              <a:t/>
            </a:r>
            <a:br>
              <a:rPr lang="ru-RU" b="1" u="sng" dirty="0" smtClean="0">
                <a:solidFill>
                  <a:srgbClr val="313610"/>
                </a:solidFill>
                <a:latin typeface="Times New Roman" pitchFamily="18" charset="0"/>
              </a:rPr>
            </a:br>
            <a:endParaRPr lang="ru-RU" u="sng" dirty="0"/>
          </a:p>
        </p:txBody>
      </p:sp>
      <p:pic>
        <p:nvPicPr>
          <p:cNvPr id="3" name="Picture 4" descr="95fa1b9483de3c16d46d6a4727a5b088[1]"/>
          <p:cNvPicPr>
            <a:picLocks noChangeAspect="1" noChangeArrowheads="1" noCrop="1"/>
          </p:cNvPicPr>
          <p:nvPr/>
        </p:nvPicPr>
        <p:blipFill>
          <a:blip r:embed="rId2" cstate="print"/>
          <a:srcRect/>
          <a:stretch>
            <a:fillRect/>
          </a:stretch>
        </p:blipFill>
        <p:spPr bwMode="auto">
          <a:xfrm>
            <a:off x="928662" y="2500306"/>
            <a:ext cx="2640038" cy="2643205"/>
          </a:xfrm>
          <a:prstGeom prst="rect">
            <a:avLst/>
          </a:prstGeom>
          <a:noFill/>
          <a:ln w="9525">
            <a:noFill/>
            <a:miter lim="800000"/>
            <a:headEnd/>
            <a:tailEnd/>
          </a:ln>
        </p:spPr>
      </p:pic>
      <p:pic>
        <p:nvPicPr>
          <p:cNvPr id="4" name="Picture 3" descr="2cbe0b835a4d4a4316da12dd97a4a53d[1]"/>
          <p:cNvPicPr>
            <a:picLocks noChangeAspect="1" noChangeArrowheads="1" noCrop="1"/>
          </p:cNvPicPr>
          <p:nvPr/>
        </p:nvPicPr>
        <p:blipFill>
          <a:blip r:embed="rId3" cstate="print"/>
          <a:srcRect/>
          <a:stretch>
            <a:fillRect/>
          </a:stretch>
        </p:blipFill>
        <p:spPr bwMode="auto">
          <a:xfrm>
            <a:off x="4191000" y="2571744"/>
            <a:ext cx="3167082" cy="2357453"/>
          </a:xfrm>
          <a:prstGeom prst="rect">
            <a:avLst/>
          </a:prstGeom>
          <a:noFill/>
          <a:ln w="9525">
            <a:noFill/>
            <a:miter lim="800000"/>
            <a:headEnd/>
            <a:tailEnd/>
          </a:ln>
        </p:spPr>
      </p:pic>
      <p:pic>
        <p:nvPicPr>
          <p:cNvPr id="5" name="Picture 10" descr="22"/>
          <p:cNvPicPr>
            <a:picLocks noChangeAspect="1" noChangeArrowheads="1"/>
          </p:cNvPicPr>
          <p:nvPr/>
        </p:nvPicPr>
        <p:blipFill>
          <a:blip r:embed="rId4" cstate="print"/>
          <a:srcRect/>
          <a:stretch>
            <a:fillRect/>
          </a:stretch>
        </p:blipFill>
        <p:spPr bwMode="auto">
          <a:xfrm>
            <a:off x="285720" y="1357298"/>
            <a:ext cx="1236643" cy="1844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305800" cy="1428760"/>
          </a:xfrm>
        </p:spPr>
        <p:txBody>
          <a:bodyPr>
            <a:normAutofit fontScale="90000"/>
          </a:bodyPr>
          <a:lstStyle/>
          <a:p>
            <a:pPr algn="ctr"/>
            <a:r>
              <a:rPr lang="ru-RU" sz="3100" b="1" dirty="0" smtClean="0">
                <a:solidFill>
                  <a:srgbClr val="FF0000"/>
                </a:solidFill>
                <a:latin typeface="Times New Roman" pitchFamily="18" charset="0"/>
              </a:rPr>
              <a:t>Тауықтың 7 балапан- әтештері жүр. Әр әтештің бір қарындасы бар. Тауықтың қанша балапаны бар?</a:t>
            </a:r>
            <a:r>
              <a:rPr lang="ru-RU" sz="5400" b="1" dirty="0" smtClean="0">
                <a:solidFill>
                  <a:srgbClr val="0000FF"/>
                </a:solidFill>
                <a:latin typeface="Times New Roman" pitchFamily="18" charset="0"/>
              </a:rPr>
              <a:t/>
            </a:r>
            <a:br>
              <a:rPr lang="ru-RU" sz="5400" b="1" dirty="0" smtClean="0">
                <a:solidFill>
                  <a:srgbClr val="0000FF"/>
                </a:solidFill>
                <a:latin typeface="Times New Roman" pitchFamily="18" charset="0"/>
              </a:rPr>
            </a:br>
            <a:endParaRPr lang="ru-RU" dirty="0"/>
          </a:p>
        </p:txBody>
      </p:sp>
      <p:pic>
        <p:nvPicPr>
          <p:cNvPr id="3" name="Picture 6" descr="цыплёнок"/>
          <p:cNvPicPr>
            <a:picLocks noChangeAspect="1" noChangeArrowheads="1" noCrop="1"/>
          </p:cNvPicPr>
          <p:nvPr/>
        </p:nvPicPr>
        <p:blipFill>
          <a:blip r:embed="rId2" cstate="print"/>
          <a:srcRect/>
          <a:stretch>
            <a:fillRect/>
          </a:stretch>
        </p:blipFill>
        <p:spPr bwMode="auto">
          <a:xfrm>
            <a:off x="428596" y="2643182"/>
            <a:ext cx="1168400" cy="1135063"/>
          </a:xfrm>
          <a:prstGeom prst="rect">
            <a:avLst/>
          </a:prstGeom>
          <a:noFill/>
          <a:ln w="9525">
            <a:noFill/>
            <a:miter lim="800000"/>
            <a:headEnd/>
            <a:tailEnd/>
          </a:ln>
        </p:spPr>
      </p:pic>
      <p:pic>
        <p:nvPicPr>
          <p:cNvPr id="4" name="Picture 6" descr="цыплёнок"/>
          <p:cNvPicPr>
            <a:picLocks noChangeAspect="1" noChangeArrowheads="1" noCrop="1"/>
          </p:cNvPicPr>
          <p:nvPr/>
        </p:nvPicPr>
        <p:blipFill>
          <a:blip r:embed="rId2" cstate="print"/>
          <a:srcRect/>
          <a:stretch>
            <a:fillRect/>
          </a:stretch>
        </p:blipFill>
        <p:spPr bwMode="auto">
          <a:xfrm>
            <a:off x="1142976" y="3857628"/>
            <a:ext cx="1168400" cy="1135063"/>
          </a:xfrm>
          <a:prstGeom prst="rect">
            <a:avLst/>
          </a:prstGeom>
          <a:noFill/>
          <a:ln w="9525">
            <a:noFill/>
            <a:miter lim="800000"/>
            <a:headEnd/>
            <a:tailEnd/>
          </a:ln>
        </p:spPr>
      </p:pic>
      <p:pic>
        <p:nvPicPr>
          <p:cNvPr id="5" name="Picture 6" descr="цыплёнок"/>
          <p:cNvPicPr>
            <a:picLocks noChangeAspect="1" noChangeArrowheads="1" noCrop="1"/>
          </p:cNvPicPr>
          <p:nvPr/>
        </p:nvPicPr>
        <p:blipFill>
          <a:blip r:embed="rId2" cstate="print"/>
          <a:srcRect/>
          <a:stretch>
            <a:fillRect/>
          </a:stretch>
        </p:blipFill>
        <p:spPr bwMode="auto">
          <a:xfrm>
            <a:off x="2357422" y="4929198"/>
            <a:ext cx="1168400" cy="1135063"/>
          </a:xfrm>
          <a:prstGeom prst="rect">
            <a:avLst/>
          </a:prstGeom>
          <a:noFill/>
          <a:ln w="9525">
            <a:noFill/>
            <a:miter lim="800000"/>
            <a:headEnd/>
            <a:tailEnd/>
          </a:ln>
        </p:spPr>
      </p:pic>
      <p:pic>
        <p:nvPicPr>
          <p:cNvPr id="6" name="Picture 6" descr="цыплёнок"/>
          <p:cNvPicPr>
            <a:picLocks noChangeAspect="1" noChangeArrowheads="1" noCrop="1"/>
          </p:cNvPicPr>
          <p:nvPr/>
        </p:nvPicPr>
        <p:blipFill>
          <a:blip r:embed="rId2" cstate="print"/>
          <a:srcRect/>
          <a:stretch>
            <a:fillRect/>
          </a:stretch>
        </p:blipFill>
        <p:spPr bwMode="auto">
          <a:xfrm>
            <a:off x="4000496" y="5500702"/>
            <a:ext cx="1168400" cy="1135063"/>
          </a:xfrm>
          <a:prstGeom prst="rect">
            <a:avLst/>
          </a:prstGeom>
          <a:noFill/>
          <a:ln w="9525">
            <a:noFill/>
            <a:miter lim="800000"/>
            <a:headEnd/>
            <a:tailEnd/>
          </a:ln>
        </p:spPr>
      </p:pic>
      <p:pic>
        <p:nvPicPr>
          <p:cNvPr id="7" name="Picture 6" descr="цыплёнок"/>
          <p:cNvPicPr>
            <a:picLocks noChangeAspect="1" noChangeArrowheads="1" noCrop="1"/>
          </p:cNvPicPr>
          <p:nvPr/>
        </p:nvPicPr>
        <p:blipFill>
          <a:blip r:embed="rId2" cstate="print"/>
          <a:srcRect/>
          <a:stretch>
            <a:fillRect/>
          </a:stretch>
        </p:blipFill>
        <p:spPr bwMode="auto">
          <a:xfrm>
            <a:off x="5286380" y="5143512"/>
            <a:ext cx="1168400" cy="1135063"/>
          </a:xfrm>
          <a:prstGeom prst="rect">
            <a:avLst/>
          </a:prstGeom>
          <a:noFill/>
          <a:ln w="9525">
            <a:noFill/>
            <a:miter lim="800000"/>
            <a:headEnd/>
            <a:tailEnd/>
          </a:ln>
        </p:spPr>
      </p:pic>
      <p:pic>
        <p:nvPicPr>
          <p:cNvPr id="8" name="Picture 6" descr="цыплёнок"/>
          <p:cNvPicPr>
            <a:picLocks noChangeAspect="1" noChangeArrowheads="1" noCrop="1"/>
          </p:cNvPicPr>
          <p:nvPr/>
        </p:nvPicPr>
        <p:blipFill>
          <a:blip r:embed="rId2" cstate="print"/>
          <a:srcRect/>
          <a:stretch>
            <a:fillRect/>
          </a:stretch>
        </p:blipFill>
        <p:spPr bwMode="auto">
          <a:xfrm>
            <a:off x="6357950" y="4000504"/>
            <a:ext cx="1168400" cy="1135063"/>
          </a:xfrm>
          <a:prstGeom prst="rect">
            <a:avLst/>
          </a:prstGeom>
          <a:noFill/>
          <a:ln w="9525">
            <a:noFill/>
            <a:miter lim="800000"/>
            <a:headEnd/>
            <a:tailEnd/>
          </a:ln>
        </p:spPr>
      </p:pic>
      <p:pic>
        <p:nvPicPr>
          <p:cNvPr id="9" name="Picture 6" descr="цыплёнок"/>
          <p:cNvPicPr>
            <a:picLocks noChangeAspect="1" noChangeArrowheads="1" noCrop="1"/>
          </p:cNvPicPr>
          <p:nvPr/>
        </p:nvPicPr>
        <p:blipFill>
          <a:blip r:embed="rId2" cstate="print"/>
          <a:srcRect/>
          <a:stretch>
            <a:fillRect/>
          </a:stretch>
        </p:blipFill>
        <p:spPr bwMode="auto">
          <a:xfrm>
            <a:off x="7000892" y="2500306"/>
            <a:ext cx="1168400" cy="1135063"/>
          </a:xfrm>
          <a:prstGeom prst="rect">
            <a:avLst/>
          </a:prstGeom>
          <a:noFill/>
          <a:ln w="9525">
            <a:noFill/>
            <a:miter lim="800000"/>
            <a:headEnd/>
            <a:tailEnd/>
          </a:ln>
        </p:spPr>
      </p:pic>
      <p:pic>
        <p:nvPicPr>
          <p:cNvPr id="10" name="Picture 6" descr="j0437990"/>
          <p:cNvPicPr>
            <a:picLocks noChangeAspect="1" noChangeArrowheads="1"/>
          </p:cNvPicPr>
          <p:nvPr/>
        </p:nvPicPr>
        <p:blipFill>
          <a:blip r:embed="rId3" cstate="print"/>
          <a:srcRect/>
          <a:stretch>
            <a:fillRect/>
          </a:stretch>
        </p:blipFill>
        <p:spPr bwMode="auto">
          <a:xfrm>
            <a:off x="3357554" y="2000240"/>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71546"/>
            <a:ext cx="8305800" cy="2357454"/>
          </a:xfrm>
        </p:spPr>
        <p:txBody>
          <a:bodyPr>
            <a:normAutofit fontScale="90000"/>
          </a:bodyPr>
          <a:lstStyle/>
          <a:p>
            <a:pPr algn="ctr"/>
            <a:r>
              <a:rPr lang="ru-RU" sz="2700" b="1" dirty="0" smtClean="0">
                <a:solidFill>
                  <a:srgbClr val="FF0000"/>
                </a:solidFill>
                <a:latin typeface="Times New Roman" pitchFamily="18" charset="0"/>
              </a:rPr>
              <a:t>Сары және көк үйлердің пәтерлер саны бірдей. </a:t>
            </a:r>
            <a:br>
              <a:rPr lang="ru-RU" sz="2700" b="1" dirty="0" smtClean="0">
                <a:solidFill>
                  <a:srgbClr val="FF0000"/>
                </a:solidFill>
                <a:latin typeface="Times New Roman" pitchFamily="18" charset="0"/>
              </a:rPr>
            </a:br>
            <a:r>
              <a:rPr lang="ru-RU" sz="2700" b="1" dirty="0" smtClean="0">
                <a:solidFill>
                  <a:srgbClr val="FF0000"/>
                </a:solidFill>
                <a:latin typeface="Times New Roman" pitchFamily="18" charset="0"/>
              </a:rPr>
              <a:t>Сары үйдегі пәтерлер саны сұр үйдегіден артық. </a:t>
            </a:r>
            <a:br>
              <a:rPr lang="ru-RU" sz="2700" b="1" dirty="0" smtClean="0">
                <a:solidFill>
                  <a:srgbClr val="FF0000"/>
                </a:solidFill>
                <a:latin typeface="Times New Roman" pitchFamily="18" charset="0"/>
              </a:rPr>
            </a:br>
            <a:r>
              <a:rPr lang="ru-RU" sz="2700" b="1" dirty="0" smtClean="0">
                <a:solidFill>
                  <a:srgbClr val="FF0000"/>
                </a:solidFill>
                <a:latin typeface="Times New Roman" pitchFamily="18" charset="0"/>
              </a:rPr>
              <a:t>Ал қызыл үйдегі пәтерлер саны көк үйдегіден артық. </a:t>
            </a:r>
            <a:br>
              <a:rPr lang="ru-RU" sz="2700" b="1" dirty="0" smtClean="0">
                <a:solidFill>
                  <a:srgbClr val="FF0000"/>
                </a:solidFill>
                <a:latin typeface="Times New Roman" pitchFamily="18" charset="0"/>
              </a:rPr>
            </a:br>
            <a:r>
              <a:rPr lang="ru-RU" sz="2700" b="1" dirty="0" smtClean="0">
                <a:solidFill>
                  <a:srgbClr val="FF0000"/>
                </a:solidFill>
                <a:latin typeface="Times New Roman" pitchFamily="18" charset="0"/>
              </a:rPr>
              <a:t>Қай үйде пәтерлер саны артық, қызыл үйде ме әлде сұр үйде ме?</a:t>
            </a:r>
            <a:r>
              <a:rPr lang="ru-RU" sz="5400" b="1" dirty="0" smtClean="0">
                <a:solidFill>
                  <a:srgbClr val="6600CC"/>
                </a:solidFill>
                <a:latin typeface="Times New Roman" pitchFamily="18" charset="0"/>
              </a:rPr>
              <a:t/>
            </a:r>
            <a:br>
              <a:rPr lang="ru-RU" sz="5400" b="1" dirty="0" smtClean="0">
                <a:solidFill>
                  <a:srgbClr val="6600CC"/>
                </a:solidFill>
                <a:latin typeface="Times New Roman" pitchFamily="18" charset="0"/>
              </a:rPr>
            </a:br>
            <a:endParaRPr lang="ru-RU" dirty="0"/>
          </a:p>
        </p:txBody>
      </p:sp>
      <p:pic>
        <p:nvPicPr>
          <p:cNvPr id="3" name="Picture 14" descr="Haus005"/>
          <p:cNvPicPr>
            <a:picLocks noChangeAspect="1" noChangeArrowheads="1"/>
          </p:cNvPicPr>
          <p:nvPr/>
        </p:nvPicPr>
        <p:blipFill>
          <a:blip r:embed="rId2" cstate="print"/>
          <a:srcRect/>
          <a:stretch>
            <a:fillRect/>
          </a:stretch>
        </p:blipFill>
        <p:spPr bwMode="auto">
          <a:xfrm>
            <a:off x="428596" y="2786058"/>
            <a:ext cx="1466850" cy="1295400"/>
          </a:xfrm>
          <a:prstGeom prst="rect">
            <a:avLst/>
          </a:prstGeom>
          <a:noFill/>
          <a:ln w="9525">
            <a:noFill/>
            <a:miter lim="800000"/>
            <a:headEnd/>
            <a:tailEnd/>
          </a:ln>
        </p:spPr>
      </p:pic>
      <p:pic>
        <p:nvPicPr>
          <p:cNvPr id="4" name="Picture 15" descr="gebouw81"/>
          <p:cNvPicPr>
            <a:picLocks noChangeAspect="1" noChangeArrowheads="1" noCrop="1"/>
          </p:cNvPicPr>
          <p:nvPr/>
        </p:nvPicPr>
        <p:blipFill>
          <a:blip r:embed="rId3" cstate="print"/>
          <a:srcRect/>
          <a:stretch>
            <a:fillRect/>
          </a:stretch>
        </p:blipFill>
        <p:spPr bwMode="auto">
          <a:xfrm>
            <a:off x="2143108" y="4071942"/>
            <a:ext cx="1873250" cy="1292225"/>
          </a:xfrm>
          <a:prstGeom prst="rect">
            <a:avLst/>
          </a:prstGeom>
          <a:noFill/>
          <a:ln w="9525">
            <a:noFill/>
            <a:miter lim="800000"/>
            <a:headEnd/>
            <a:tailEnd/>
          </a:ln>
        </p:spPr>
      </p:pic>
      <p:pic>
        <p:nvPicPr>
          <p:cNvPr id="5" name="Picture 13" descr="ani051"/>
          <p:cNvPicPr>
            <a:picLocks noChangeAspect="1" noChangeArrowheads="1" noCrop="1"/>
          </p:cNvPicPr>
          <p:nvPr/>
        </p:nvPicPr>
        <p:blipFill>
          <a:blip r:embed="rId4" cstate="print"/>
          <a:srcRect/>
          <a:stretch>
            <a:fillRect/>
          </a:stretch>
        </p:blipFill>
        <p:spPr bwMode="auto">
          <a:xfrm>
            <a:off x="4857752" y="2928934"/>
            <a:ext cx="1428750" cy="1276350"/>
          </a:xfrm>
          <a:prstGeom prst="rect">
            <a:avLst/>
          </a:prstGeom>
          <a:noFill/>
          <a:ln w="9525">
            <a:noFill/>
            <a:miter lim="800000"/>
            <a:headEnd/>
            <a:tailEnd/>
          </a:ln>
        </p:spPr>
      </p:pic>
      <p:pic>
        <p:nvPicPr>
          <p:cNvPr id="6" name="Picture 12" descr="Haus0035"/>
          <p:cNvPicPr>
            <a:picLocks noChangeAspect="1" noChangeArrowheads="1"/>
          </p:cNvPicPr>
          <p:nvPr/>
        </p:nvPicPr>
        <p:blipFill>
          <a:blip r:embed="rId5" cstate="print"/>
          <a:srcRect/>
          <a:stretch>
            <a:fillRect/>
          </a:stretch>
        </p:blipFill>
        <p:spPr bwMode="auto">
          <a:xfrm>
            <a:off x="7358082" y="3143248"/>
            <a:ext cx="1219200" cy="1524000"/>
          </a:xfrm>
          <a:prstGeom prst="rect">
            <a:avLst/>
          </a:prstGeom>
          <a:noFill/>
          <a:ln w="9525">
            <a:noFill/>
            <a:miter lim="800000"/>
            <a:headEnd/>
            <a:tailEnd/>
          </a:ln>
        </p:spPr>
      </p:pic>
      <p:pic>
        <p:nvPicPr>
          <p:cNvPr id="7" name="Picture 11" descr="j0088510"/>
          <p:cNvPicPr>
            <a:picLocks noChangeAspect="1" noChangeArrowheads="1"/>
          </p:cNvPicPr>
          <p:nvPr/>
        </p:nvPicPr>
        <p:blipFill>
          <a:blip r:embed="rId6" cstate="print"/>
          <a:srcRect/>
          <a:stretch>
            <a:fillRect/>
          </a:stretch>
        </p:blipFill>
        <p:spPr>
          <a:xfrm>
            <a:off x="7072330" y="4714884"/>
            <a:ext cx="1676400" cy="18272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57298"/>
            <a:ext cx="8305800" cy="1500198"/>
          </a:xfrm>
        </p:spPr>
        <p:txBody>
          <a:bodyPr>
            <a:normAutofit fontScale="90000"/>
          </a:bodyPr>
          <a:lstStyle/>
          <a:p>
            <a:pPr algn="ctr"/>
            <a:r>
              <a:rPr lang="ru-RU" sz="3600" b="1" dirty="0" smtClean="0">
                <a:solidFill>
                  <a:srgbClr val="FF0000"/>
                </a:solidFill>
                <a:latin typeface="Times New Roman" pitchFamily="18" charset="0"/>
              </a:rPr>
              <a:t>9 майшам жанып тұр еді. 4 майшам сөніп қалды. Қанша майшам қалды?</a:t>
            </a:r>
            <a:r>
              <a:rPr lang="ru-RU" sz="5400" b="1" dirty="0" smtClean="0">
                <a:solidFill>
                  <a:srgbClr val="FF0000"/>
                </a:solidFill>
                <a:latin typeface="Times New Roman" pitchFamily="18" charset="0"/>
              </a:rPr>
              <a:t/>
            </a:r>
            <a:br>
              <a:rPr lang="ru-RU" sz="5400" b="1" dirty="0" smtClean="0">
                <a:solidFill>
                  <a:srgbClr val="FF0000"/>
                </a:solidFill>
                <a:latin typeface="Times New Roman" pitchFamily="18" charset="0"/>
              </a:rPr>
            </a:br>
            <a:endParaRPr lang="ru-RU" dirty="0">
              <a:solidFill>
                <a:srgbClr val="FF0000"/>
              </a:solidFill>
            </a:endParaRPr>
          </a:p>
        </p:txBody>
      </p:sp>
      <p:pic>
        <p:nvPicPr>
          <p:cNvPr id="3" name="Picture 8" descr="19"/>
          <p:cNvPicPr>
            <a:picLocks noChangeAspect="1" noChangeArrowheads="1" noCrop="1"/>
          </p:cNvPicPr>
          <p:nvPr/>
        </p:nvPicPr>
        <p:blipFill>
          <a:blip r:embed="rId2" cstate="print"/>
          <a:srcRect/>
          <a:stretch>
            <a:fillRect/>
          </a:stretch>
        </p:blipFill>
        <p:spPr bwMode="auto">
          <a:xfrm>
            <a:off x="428596" y="3143248"/>
            <a:ext cx="1219200" cy="1630363"/>
          </a:xfrm>
          <a:prstGeom prst="rect">
            <a:avLst/>
          </a:prstGeom>
          <a:noFill/>
          <a:ln w="9525">
            <a:noFill/>
            <a:miter lim="800000"/>
            <a:headEnd/>
            <a:tailEnd/>
          </a:ln>
        </p:spPr>
      </p:pic>
      <p:pic>
        <p:nvPicPr>
          <p:cNvPr id="4" name="Picture 4" descr="kaars1"/>
          <p:cNvPicPr>
            <a:picLocks noChangeAspect="1" noChangeArrowheads="1" noCrop="1"/>
          </p:cNvPicPr>
          <p:nvPr/>
        </p:nvPicPr>
        <p:blipFill>
          <a:blip r:embed="rId3" cstate="print"/>
          <a:srcRect/>
          <a:stretch>
            <a:fillRect/>
          </a:stretch>
        </p:blipFill>
        <p:spPr bwMode="auto">
          <a:xfrm>
            <a:off x="3357554" y="2357430"/>
            <a:ext cx="1895475" cy="1154113"/>
          </a:xfrm>
          <a:prstGeom prst="rect">
            <a:avLst/>
          </a:prstGeom>
          <a:noFill/>
          <a:ln w="9525">
            <a:noFill/>
            <a:miter lim="800000"/>
            <a:headEnd/>
            <a:tailEnd/>
          </a:ln>
        </p:spPr>
      </p:pic>
      <p:pic>
        <p:nvPicPr>
          <p:cNvPr id="6" name="Picture 8" descr="19"/>
          <p:cNvPicPr>
            <a:picLocks noChangeAspect="1" noChangeArrowheads="1" noCrop="1"/>
          </p:cNvPicPr>
          <p:nvPr/>
        </p:nvPicPr>
        <p:blipFill>
          <a:blip r:embed="rId2" cstate="print"/>
          <a:srcRect/>
          <a:stretch>
            <a:fillRect/>
          </a:stretch>
        </p:blipFill>
        <p:spPr bwMode="auto">
          <a:xfrm>
            <a:off x="2500298" y="4357694"/>
            <a:ext cx="1219200" cy="1630363"/>
          </a:xfrm>
          <a:prstGeom prst="rect">
            <a:avLst/>
          </a:prstGeom>
          <a:noFill/>
          <a:ln w="9525">
            <a:noFill/>
            <a:miter lim="800000"/>
            <a:headEnd/>
            <a:tailEnd/>
          </a:ln>
        </p:spPr>
      </p:pic>
      <p:pic>
        <p:nvPicPr>
          <p:cNvPr id="7" name="Picture 8" descr="19"/>
          <p:cNvPicPr>
            <a:picLocks noChangeAspect="1" noChangeArrowheads="1" noCrop="1"/>
          </p:cNvPicPr>
          <p:nvPr/>
        </p:nvPicPr>
        <p:blipFill>
          <a:blip r:embed="rId2" cstate="print"/>
          <a:srcRect/>
          <a:stretch>
            <a:fillRect/>
          </a:stretch>
        </p:blipFill>
        <p:spPr bwMode="auto">
          <a:xfrm>
            <a:off x="5000628" y="4214818"/>
            <a:ext cx="1219200" cy="1630363"/>
          </a:xfrm>
          <a:prstGeom prst="rect">
            <a:avLst/>
          </a:prstGeom>
          <a:noFill/>
          <a:ln w="9525">
            <a:noFill/>
            <a:miter lim="800000"/>
            <a:headEnd/>
            <a:tailEnd/>
          </a:ln>
        </p:spPr>
      </p:pic>
      <p:pic>
        <p:nvPicPr>
          <p:cNvPr id="8" name="Picture 8" descr="19"/>
          <p:cNvPicPr>
            <a:picLocks noChangeAspect="1" noChangeArrowheads="1" noCrop="1"/>
          </p:cNvPicPr>
          <p:nvPr/>
        </p:nvPicPr>
        <p:blipFill>
          <a:blip r:embed="rId2" cstate="print"/>
          <a:srcRect/>
          <a:stretch>
            <a:fillRect/>
          </a:stretch>
        </p:blipFill>
        <p:spPr bwMode="auto">
          <a:xfrm>
            <a:off x="7000892" y="2857496"/>
            <a:ext cx="1219200" cy="163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867524"/>
          </a:xfrm>
        </p:spPr>
        <p:txBody>
          <a:bodyPr>
            <a:normAutofit/>
          </a:bodyPr>
          <a:lstStyle/>
          <a:p>
            <a:pPr algn="ctr"/>
            <a:r>
              <a:rPr lang="kk-KZ" sz="4000" dirty="0" smtClean="0">
                <a:solidFill>
                  <a:srgbClr val="FF0000"/>
                </a:solidFill>
                <a:latin typeface="Times New Roman" pitchFamily="18" charset="0"/>
                <a:cs typeface="Times New Roman" pitchFamily="18" charset="0"/>
              </a:rPr>
              <a:t>Жылдам есепте</a:t>
            </a:r>
            <a:endParaRPr lang="ru-RU" sz="4000" dirty="0">
              <a:solidFill>
                <a:srgbClr val="FF0000"/>
              </a:solidFill>
              <a:latin typeface="Times New Roman" pitchFamily="18" charset="0"/>
              <a:cs typeface="Times New Roman" pitchFamily="18" charset="0"/>
            </a:endParaRPr>
          </a:p>
        </p:txBody>
      </p:sp>
      <p:pic>
        <p:nvPicPr>
          <p:cNvPr id="3" name="Picture 4" descr="MCj03985870000[1]"/>
          <p:cNvPicPr>
            <a:picLocks noChangeAspect="1" noChangeArrowheads="1"/>
          </p:cNvPicPr>
          <p:nvPr/>
        </p:nvPicPr>
        <p:blipFill>
          <a:blip r:embed="rId2" cstate="print"/>
          <a:srcRect/>
          <a:stretch>
            <a:fillRect/>
          </a:stretch>
        </p:blipFill>
        <p:spPr bwMode="auto">
          <a:xfrm rot="383269">
            <a:off x="7926248" y="5539075"/>
            <a:ext cx="1151301" cy="1258787"/>
          </a:xfrm>
          <a:prstGeom prst="rect">
            <a:avLst/>
          </a:prstGeom>
          <a:noFill/>
          <a:ln w="9525">
            <a:noFill/>
            <a:miter lim="800000"/>
            <a:headEnd/>
            <a:tailEnd/>
          </a:ln>
        </p:spPr>
      </p:pic>
      <p:pic>
        <p:nvPicPr>
          <p:cNvPr id="4" name="Picture 2" descr="гащ"/>
          <p:cNvPicPr>
            <a:picLocks noChangeAspect="1" noChangeArrowheads="1"/>
          </p:cNvPicPr>
          <p:nvPr/>
        </p:nvPicPr>
        <p:blipFill>
          <a:blip r:embed="rId3" cstate="print"/>
          <a:srcRect/>
          <a:stretch>
            <a:fillRect/>
          </a:stretch>
        </p:blipFill>
        <p:spPr bwMode="auto">
          <a:xfrm>
            <a:off x="0" y="4857760"/>
            <a:ext cx="1428728" cy="2000240"/>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4000500" y="2376487"/>
          <a:ext cx="1143000" cy="2105025"/>
        </p:xfrm>
        <a:graphic>
          <a:graphicData uri="http://schemas.openxmlformats.org/drawingml/2006/table">
            <a:tbl>
              <a:tblPr/>
              <a:tblGrid>
                <a:gridCol w="1143000"/>
              </a:tblGrid>
              <a:tr h="2105025">
                <a:tc>
                  <a:txBody>
                    <a:bodyPr/>
                    <a:lstStyle/>
                    <a:p>
                      <a:pPr algn="l">
                        <a:spcAft>
                          <a:spcPts val="0"/>
                        </a:spcAft>
                      </a:pPr>
                      <a:endParaRPr lang="ru-RU" sz="3050" dirty="0">
                        <a:latin typeface="Times New Roman"/>
                        <a:ea typeface="Times New Roman"/>
                      </a:endParaRPr>
                    </a:p>
                  </a:txBody>
                  <a:tcPr marL="0" marR="0" marT="0" marB="0">
                    <a:lnL>
                      <a:noFill/>
                    </a:lnL>
                    <a:lnR>
                      <a:noFill/>
                    </a:lnR>
                    <a:lnT>
                      <a:noFill/>
                    </a:lnT>
                    <a:lnB>
                      <a:noFill/>
                    </a:lnB>
                  </a:tcPr>
                </a:tc>
              </a:tr>
            </a:tbl>
          </a:graphicData>
        </a:graphic>
      </p:graphicFrame>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graphicFrame>
        <p:nvGraphicFramePr>
          <p:cNvPr id="8" name="Таблица 7"/>
          <p:cNvGraphicFramePr>
            <a:graphicFrameLocks noGrp="1"/>
          </p:cNvGraphicFramePr>
          <p:nvPr/>
        </p:nvGraphicFramePr>
        <p:xfrm>
          <a:off x="1524000" y="1928800"/>
          <a:ext cx="6334150" cy="3929090"/>
        </p:xfrm>
        <a:graphic>
          <a:graphicData uri="http://schemas.openxmlformats.org/drawingml/2006/table">
            <a:tbl>
              <a:tblPr firstRow="1" bandRow="1">
                <a:tableStyleId>{5C22544A-7EE6-4342-B048-85BDC9FD1C3A}</a:tableStyleId>
              </a:tblPr>
              <a:tblGrid>
                <a:gridCol w="1266830"/>
                <a:gridCol w="1266830"/>
                <a:gridCol w="1266830"/>
                <a:gridCol w="1266830"/>
                <a:gridCol w="1266830"/>
              </a:tblGrid>
              <a:tr h="785818">
                <a:tc>
                  <a:txBody>
                    <a:bodyPr/>
                    <a:lstStyle/>
                    <a:p>
                      <a:pPr algn="ctr"/>
                      <a:r>
                        <a:rPr lang="kk-KZ" sz="4000" b="1" dirty="0" smtClean="0">
                          <a:solidFill>
                            <a:srgbClr val="FF0000"/>
                          </a:solidFill>
                          <a:latin typeface="Times New Roman" pitchFamily="18" charset="0"/>
                          <a:cs typeface="Times New Roman" pitchFamily="18" charset="0"/>
                        </a:rPr>
                        <a:t>9</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kk-KZ" sz="4000" b="1" dirty="0" smtClean="0">
                          <a:solidFill>
                            <a:srgbClr val="FF0000"/>
                          </a:solidFill>
                          <a:latin typeface="Times New Roman" pitchFamily="18" charset="0"/>
                          <a:cs typeface="Times New Roman" pitchFamily="18" charset="0"/>
                        </a:rPr>
                        <a:t>1</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rgbClr val="FFFF00"/>
                    </a:solidFill>
                  </a:tcPr>
                </a:tc>
              </a:tr>
              <a:tr h="785818">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r>
              <a:tr h="785818">
                <a:tc>
                  <a:txBody>
                    <a:bodyPr/>
                    <a:lstStyle/>
                    <a:p>
                      <a:pPr algn="ctr"/>
                      <a:r>
                        <a:rPr lang="ru-RU" sz="4000" b="1" dirty="0" smtClean="0">
                          <a:solidFill>
                            <a:srgbClr val="FF0000"/>
                          </a:solidFill>
                          <a:latin typeface="Times New Roman" pitchFamily="18" charset="0"/>
                          <a:cs typeface="Times New Roman" pitchFamily="18" charset="0"/>
                        </a:rPr>
                        <a:t>5</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3</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rgbClr val="FFFF00"/>
                    </a:solidFill>
                  </a:tcPr>
                </a:tc>
              </a:tr>
              <a:tr h="785818">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chemeClr val="bg2">
                        <a:lumMod val="75000"/>
                      </a:schemeClr>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r>
              <a:tr h="785818">
                <a:tc>
                  <a:txBody>
                    <a:bodyPr/>
                    <a:lstStyle/>
                    <a:p>
                      <a:pPr algn="ct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r>
                        <a:rPr lang="ru-RU" sz="4000" b="1" dirty="0" smtClean="0">
                          <a:solidFill>
                            <a:srgbClr val="FF0000"/>
                          </a:solidFill>
                          <a:latin typeface="Times New Roman" pitchFamily="18" charset="0"/>
                          <a:cs typeface="Times New Roman" pitchFamily="18" charset="0"/>
                        </a:rPr>
                        <a:t>=</a:t>
                      </a:r>
                      <a:endParaRPr lang="ru-RU" sz="4000" b="1" dirty="0">
                        <a:solidFill>
                          <a:srgbClr val="FF0000"/>
                        </a:solidFill>
                        <a:latin typeface="Times New Roman" pitchFamily="18" charset="0"/>
                        <a:cs typeface="Times New Roman" pitchFamily="18" charset="0"/>
                      </a:endParaRPr>
                    </a:p>
                  </a:txBody>
                  <a:tcPr>
                    <a:solidFill>
                      <a:srgbClr val="FFFF00"/>
                    </a:solidFill>
                  </a:tcPr>
                </a:tc>
                <a:tc>
                  <a:txBody>
                    <a:bodyPr/>
                    <a:lstStyle/>
                    <a:p>
                      <a:pPr algn="ctr"/>
                      <a:endParaRPr lang="ru-RU" sz="4000" b="1" dirty="0">
                        <a:solidFill>
                          <a:srgbClr val="FF0000"/>
                        </a:solidFill>
                        <a:latin typeface="Times New Roman" pitchFamily="18" charset="0"/>
                        <a:cs typeface="Times New Roman" pitchFamily="18" charset="0"/>
                      </a:endParaRPr>
                    </a:p>
                  </a:txBody>
                  <a:tcPr>
                    <a:solidFill>
                      <a:srgbClr val="FFFF00"/>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par>
                                <p:cTn id="8" presetID="4" presetClass="exit" presetSubtype="16" fill="hold" nodeType="withEffect">
                                  <p:stCondLst>
                                    <p:cond delay="0"/>
                                  </p:stCondLst>
                                  <p:childTnLst>
                                    <p:animEffect transition="out" filter="box(in)">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9" name="Text Box 17"/>
          <p:cNvSpPr txBox="1">
            <a:spLocks noChangeArrowheads="1"/>
          </p:cNvSpPr>
          <p:nvPr/>
        </p:nvSpPr>
        <p:spPr bwMode="auto">
          <a:xfrm>
            <a:off x="1403350" y="692150"/>
            <a:ext cx="7207250" cy="708025"/>
          </a:xfrm>
          <a:prstGeom prst="rect">
            <a:avLst/>
          </a:prstGeom>
          <a:noFill/>
          <a:ln w="9525">
            <a:noFill/>
            <a:miter lim="800000"/>
            <a:headEnd/>
            <a:tailEnd/>
          </a:ln>
          <a:effectLst/>
        </p:spPr>
        <p:txBody>
          <a:bodyPr>
            <a:spAutoFit/>
          </a:bodyPr>
          <a:lstStyle/>
          <a:p>
            <a:pPr>
              <a:spcBef>
                <a:spcPct val="50000"/>
              </a:spcBef>
              <a:defRPr/>
            </a:pPr>
            <a:r>
              <a:rPr lang="ru-RU" sz="4000" dirty="0">
                <a:solidFill>
                  <a:srgbClr val="FF3300"/>
                </a:solidFill>
                <a:effectLst>
                  <a:outerShdw blurRad="38100" dist="38100" dir="2700000" algn="tl">
                    <a:srgbClr val="C0C0C0"/>
                  </a:outerShdw>
                </a:effectLst>
              </a:rPr>
              <a:t>  </a:t>
            </a:r>
            <a:r>
              <a:rPr lang="ru-RU" sz="4000" b="1" dirty="0">
                <a:solidFill>
                  <a:srgbClr val="FF3300"/>
                </a:solidFill>
                <a:effectLst>
                  <a:outerShdw blurRad="38100" dist="38100" dir="2700000" algn="tl">
                    <a:srgbClr val="C0C0C0"/>
                  </a:outerShdw>
                </a:effectLst>
              </a:rPr>
              <a:t>Суретте    неше               бар?</a:t>
            </a:r>
          </a:p>
        </p:txBody>
      </p:sp>
      <p:sp>
        <p:nvSpPr>
          <p:cNvPr id="33795" name="AutoShape 18"/>
          <p:cNvSpPr>
            <a:spLocks noChangeArrowheads="1"/>
          </p:cNvSpPr>
          <p:nvPr/>
        </p:nvSpPr>
        <p:spPr bwMode="auto">
          <a:xfrm>
            <a:off x="5640388" y="874713"/>
            <a:ext cx="457200" cy="368300"/>
          </a:xfrm>
          <a:prstGeom prst="flowChartProcess">
            <a:avLst/>
          </a:prstGeom>
          <a:solidFill>
            <a:srgbClr val="008000"/>
          </a:solidFill>
          <a:ln w="9525">
            <a:solidFill>
              <a:schemeClr val="tx1"/>
            </a:solidFill>
            <a:miter lim="800000"/>
            <a:headEnd/>
            <a:tailEnd/>
          </a:ln>
        </p:spPr>
        <p:txBody>
          <a:bodyPr wrap="none" anchor="ctr"/>
          <a:lstStyle/>
          <a:p>
            <a:endParaRPr lang="ru-RU" dirty="0"/>
          </a:p>
        </p:txBody>
      </p:sp>
      <p:sp>
        <p:nvSpPr>
          <p:cNvPr id="33796" name="AutoShape 19"/>
          <p:cNvSpPr>
            <a:spLocks noChangeArrowheads="1"/>
          </p:cNvSpPr>
          <p:nvPr/>
        </p:nvSpPr>
        <p:spPr bwMode="auto">
          <a:xfrm>
            <a:off x="6515100" y="855663"/>
            <a:ext cx="533400" cy="381000"/>
          </a:xfrm>
          <a:prstGeom prst="triangle">
            <a:avLst>
              <a:gd name="adj" fmla="val 50000"/>
            </a:avLst>
          </a:prstGeom>
          <a:solidFill>
            <a:srgbClr val="008000"/>
          </a:solidFill>
          <a:ln w="9525">
            <a:solidFill>
              <a:schemeClr val="tx1"/>
            </a:solidFill>
            <a:miter lim="800000"/>
            <a:headEnd/>
            <a:tailEnd/>
          </a:ln>
        </p:spPr>
        <p:txBody>
          <a:bodyPr wrap="none" anchor="ctr"/>
          <a:lstStyle/>
          <a:p>
            <a:endParaRPr lang="ru-RU" dirty="0"/>
          </a:p>
        </p:txBody>
      </p:sp>
      <p:pic>
        <p:nvPicPr>
          <p:cNvPr id="33797" name="Picture 24" descr="an1_zajkapljas"/>
          <p:cNvPicPr>
            <a:picLocks noChangeAspect="1" noChangeArrowheads="1" noCrop="1"/>
          </p:cNvPicPr>
          <p:nvPr/>
        </p:nvPicPr>
        <p:blipFill>
          <a:blip r:embed="rId2" cstate="print"/>
          <a:srcRect/>
          <a:stretch>
            <a:fillRect/>
          </a:stretch>
        </p:blipFill>
        <p:spPr bwMode="auto">
          <a:xfrm>
            <a:off x="3048000" y="3733800"/>
            <a:ext cx="2438400" cy="2470150"/>
          </a:xfrm>
          <a:prstGeom prst="rect">
            <a:avLst/>
          </a:prstGeom>
          <a:noFill/>
          <a:ln w="9525">
            <a:noFill/>
            <a:miter lim="800000"/>
            <a:headEnd/>
            <a:tailEnd/>
          </a:ln>
        </p:spPr>
      </p:pic>
      <p:sp>
        <p:nvSpPr>
          <p:cNvPr id="33798" name="Line 4"/>
          <p:cNvSpPr>
            <a:spLocks noChangeShapeType="1"/>
          </p:cNvSpPr>
          <p:nvPr/>
        </p:nvSpPr>
        <p:spPr bwMode="auto">
          <a:xfrm>
            <a:off x="5341938" y="2895600"/>
            <a:ext cx="0" cy="1223963"/>
          </a:xfrm>
          <a:prstGeom prst="line">
            <a:avLst/>
          </a:prstGeom>
          <a:noFill/>
          <a:ln w="38100">
            <a:solidFill>
              <a:srgbClr val="0000FF"/>
            </a:solidFill>
            <a:round/>
            <a:headEnd/>
            <a:tailEnd/>
          </a:ln>
        </p:spPr>
        <p:txBody>
          <a:bodyPr/>
          <a:lstStyle/>
          <a:p>
            <a:endParaRPr lang="ru-RU" dirty="0"/>
          </a:p>
        </p:txBody>
      </p:sp>
      <p:sp>
        <p:nvSpPr>
          <p:cNvPr id="33799" name="Line 5"/>
          <p:cNvSpPr>
            <a:spLocks noChangeShapeType="1"/>
          </p:cNvSpPr>
          <p:nvPr/>
        </p:nvSpPr>
        <p:spPr bwMode="auto">
          <a:xfrm>
            <a:off x="5341938" y="4119563"/>
            <a:ext cx="1439862" cy="0"/>
          </a:xfrm>
          <a:prstGeom prst="line">
            <a:avLst/>
          </a:prstGeom>
          <a:noFill/>
          <a:ln w="38100">
            <a:solidFill>
              <a:srgbClr val="0000FF"/>
            </a:solidFill>
            <a:round/>
            <a:headEnd/>
            <a:tailEnd/>
          </a:ln>
        </p:spPr>
        <p:txBody>
          <a:bodyPr/>
          <a:lstStyle/>
          <a:p>
            <a:endParaRPr lang="ru-RU" dirty="0"/>
          </a:p>
        </p:txBody>
      </p:sp>
      <p:sp>
        <p:nvSpPr>
          <p:cNvPr id="33800" name="Line 6"/>
          <p:cNvSpPr>
            <a:spLocks noChangeShapeType="1"/>
          </p:cNvSpPr>
          <p:nvPr/>
        </p:nvSpPr>
        <p:spPr bwMode="auto">
          <a:xfrm flipV="1">
            <a:off x="6781800" y="2895600"/>
            <a:ext cx="0" cy="1223963"/>
          </a:xfrm>
          <a:prstGeom prst="line">
            <a:avLst/>
          </a:prstGeom>
          <a:noFill/>
          <a:ln w="38100">
            <a:solidFill>
              <a:srgbClr val="0000FF"/>
            </a:solidFill>
            <a:round/>
            <a:headEnd/>
            <a:tailEnd/>
          </a:ln>
        </p:spPr>
        <p:txBody>
          <a:bodyPr/>
          <a:lstStyle/>
          <a:p>
            <a:endParaRPr lang="ru-RU" dirty="0"/>
          </a:p>
        </p:txBody>
      </p:sp>
      <p:sp>
        <p:nvSpPr>
          <p:cNvPr id="33801" name="Line 7"/>
          <p:cNvSpPr>
            <a:spLocks noChangeShapeType="1"/>
          </p:cNvSpPr>
          <p:nvPr/>
        </p:nvSpPr>
        <p:spPr bwMode="auto">
          <a:xfrm>
            <a:off x="5341938" y="2895600"/>
            <a:ext cx="2879725" cy="0"/>
          </a:xfrm>
          <a:prstGeom prst="line">
            <a:avLst/>
          </a:prstGeom>
          <a:noFill/>
          <a:ln w="38100">
            <a:solidFill>
              <a:srgbClr val="0000FF"/>
            </a:solidFill>
            <a:round/>
            <a:headEnd/>
            <a:tailEnd/>
          </a:ln>
        </p:spPr>
        <p:txBody>
          <a:bodyPr/>
          <a:lstStyle/>
          <a:p>
            <a:endParaRPr lang="ru-RU" dirty="0"/>
          </a:p>
        </p:txBody>
      </p:sp>
      <p:sp>
        <p:nvSpPr>
          <p:cNvPr id="33802" name="Line 8"/>
          <p:cNvSpPr>
            <a:spLocks noChangeShapeType="1"/>
          </p:cNvSpPr>
          <p:nvPr/>
        </p:nvSpPr>
        <p:spPr bwMode="auto">
          <a:xfrm>
            <a:off x="6781800" y="4119563"/>
            <a:ext cx="1439863" cy="0"/>
          </a:xfrm>
          <a:prstGeom prst="line">
            <a:avLst/>
          </a:prstGeom>
          <a:noFill/>
          <a:ln w="38100">
            <a:solidFill>
              <a:srgbClr val="0000FF"/>
            </a:solidFill>
            <a:round/>
            <a:headEnd/>
            <a:tailEnd/>
          </a:ln>
        </p:spPr>
        <p:txBody>
          <a:bodyPr/>
          <a:lstStyle/>
          <a:p>
            <a:endParaRPr lang="ru-RU" dirty="0"/>
          </a:p>
        </p:txBody>
      </p:sp>
      <p:sp>
        <p:nvSpPr>
          <p:cNvPr id="33803" name="Line 9"/>
          <p:cNvSpPr>
            <a:spLocks noChangeShapeType="1"/>
          </p:cNvSpPr>
          <p:nvPr/>
        </p:nvSpPr>
        <p:spPr bwMode="auto">
          <a:xfrm>
            <a:off x="8221663" y="2895600"/>
            <a:ext cx="0" cy="1223963"/>
          </a:xfrm>
          <a:prstGeom prst="line">
            <a:avLst/>
          </a:prstGeom>
          <a:noFill/>
          <a:ln w="38100">
            <a:solidFill>
              <a:srgbClr val="0000FF"/>
            </a:solidFill>
            <a:round/>
            <a:headEnd/>
            <a:tailEnd/>
          </a:ln>
        </p:spPr>
        <p:txBody>
          <a:bodyPr/>
          <a:lstStyle/>
          <a:p>
            <a:endParaRPr lang="ru-RU" dirty="0"/>
          </a:p>
        </p:txBody>
      </p:sp>
      <p:sp>
        <p:nvSpPr>
          <p:cNvPr id="33804" name="Line 10"/>
          <p:cNvSpPr>
            <a:spLocks noChangeShapeType="1"/>
          </p:cNvSpPr>
          <p:nvPr/>
        </p:nvSpPr>
        <p:spPr bwMode="auto">
          <a:xfrm flipV="1">
            <a:off x="5341938" y="2895600"/>
            <a:ext cx="1512887" cy="1223963"/>
          </a:xfrm>
          <a:prstGeom prst="line">
            <a:avLst/>
          </a:prstGeom>
          <a:noFill/>
          <a:ln w="38100">
            <a:solidFill>
              <a:srgbClr val="0000FF"/>
            </a:solidFill>
            <a:round/>
            <a:headEnd/>
            <a:tailEnd/>
          </a:ln>
        </p:spPr>
        <p:txBody>
          <a:bodyPr/>
          <a:lstStyle/>
          <a:p>
            <a:endParaRPr lang="ru-RU" dirty="0"/>
          </a:p>
        </p:txBody>
      </p:sp>
      <p:sp>
        <p:nvSpPr>
          <p:cNvPr id="33805" name="Line 11"/>
          <p:cNvSpPr>
            <a:spLocks noChangeShapeType="1"/>
          </p:cNvSpPr>
          <p:nvPr/>
        </p:nvSpPr>
        <p:spPr bwMode="auto">
          <a:xfrm>
            <a:off x="6781800" y="2895600"/>
            <a:ext cx="1439863" cy="1150938"/>
          </a:xfrm>
          <a:prstGeom prst="line">
            <a:avLst/>
          </a:prstGeom>
          <a:noFill/>
          <a:ln w="38100">
            <a:solidFill>
              <a:srgbClr val="0000FF"/>
            </a:solidFill>
            <a:round/>
            <a:headEnd/>
            <a:tailEnd/>
          </a:ln>
        </p:spPr>
        <p:txBody>
          <a:bodyPr/>
          <a:lstStyle/>
          <a:p>
            <a:endParaRPr lang="ru-RU" dirty="0"/>
          </a:p>
        </p:txBody>
      </p:sp>
      <p:sp>
        <p:nvSpPr>
          <p:cNvPr id="33806" name="Line 12"/>
          <p:cNvSpPr>
            <a:spLocks noChangeShapeType="1"/>
          </p:cNvSpPr>
          <p:nvPr/>
        </p:nvSpPr>
        <p:spPr bwMode="auto">
          <a:xfrm flipV="1">
            <a:off x="5341938" y="1743075"/>
            <a:ext cx="0" cy="1152525"/>
          </a:xfrm>
          <a:prstGeom prst="line">
            <a:avLst/>
          </a:prstGeom>
          <a:noFill/>
          <a:ln w="38100">
            <a:solidFill>
              <a:srgbClr val="0000FF"/>
            </a:solidFill>
            <a:round/>
            <a:headEnd/>
            <a:tailEnd/>
          </a:ln>
        </p:spPr>
        <p:txBody>
          <a:bodyPr/>
          <a:lstStyle/>
          <a:p>
            <a:endParaRPr lang="ru-RU" dirty="0"/>
          </a:p>
        </p:txBody>
      </p:sp>
      <p:sp>
        <p:nvSpPr>
          <p:cNvPr id="33807" name="Line 13"/>
          <p:cNvSpPr>
            <a:spLocks noChangeShapeType="1"/>
          </p:cNvSpPr>
          <p:nvPr/>
        </p:nvSpPr>
        <p:spPr bwMode="auto">
          <a:xfrm>
            <a:off x="5341938" y="1743075"/>
            <a:ext cx="1439862" cy="1152525"/>
          </a:xfrm>
          <a:prstGeom prst="line">
            <a:avLst/>
          </a:prstGeom>
          <a:noFill/>
          <a:ln w="38100">
            <a:solidFill>
              <a:srgbClr val="0000FF"/>
            </a:solidFill>
            <a:round/>
            <a:headEnd/>
            <a:tailEnd/>
          </a:ln>
        </p:spPr>
        <p:txBody>
          <a:bodyPr/>
          <a:lstStyle/>
          <a:p>
            <a:endParaRPr lang="ru-RU" dirty="0"/>
          </a:p>
        </p:txBody>
      </p:sp>
      <p:sp>
        <p:nvSpPr>
          <p:cNvPr id="33808" name="Line 14"/>
          <p:cNvSpPr>
            <a:spLocks noChangeShapeType="1"/>
          </p:cNvSpPr>
          <p:nvPr/>
        </p:nvSpPr>
        <p:spPr bwMode="auto">
          <a:xfrm flipV="1">
            <a:off x="8221663" y="1743075"/>
            <a:ext cx="0" cy="1152525"/>
          </a:xfrm>
          <a:prstGeom prst="line">
            <a:avLst/>
          </a:prstGeom>
          <a:noFill/>
          <a:ln w="38100">
            <a:solidFill>
              <a:srgbClr val="0000FF"/>
            </a:solidFill>
            <a:round/>
            <a:headEnd/>
            <a:tailEnd/>
          </a:ln>
        </p:spPr>
        <p:txBody>
          <a:bodyPr/>
          <a:lstStyle/>
          <a:p>
            <a:endParaRPr lang="ru-RU" dirty="0"/>
          </a:p>
        </p:txBody>
      </p:sp>
      <p:sp>
        <p:nvSpPr>
          <p:cNvPr id="33809" name="Line 15"/>
          <p:cNvSpPr>
            <a:spLocks noChangeShapeType="1"/>
          </p:cNvSpPr>
          <p:nvPr/>
        </p:nvSpPr>
        <p:spPr bwMode="auto">
          <a:xfrm flipV="1">
            <a:off x="6781800" y="1752600"/>
            <a:ext cx="1439863" cy="1152525"/>
          </a:xfrm>
          <a:prstGeom prst="line">
            <a:avLst/>
          </a:prstGeom>
          <a:noFill/>
          <a:ln w="38100">
            <a:solidFill>
              <a:srgbClr val="0000FF"/>
            </a:solidFill>
            <a:round/>
            <a:headEnd/>
            <a:tailEnd/>
          </a:ln>
        </p:spPr>
        <p:txBody>
          <a:bodyPr/>
          <a:lstStyle/>
          <a:p>
            <a:endParaRPr lang="ru-RU" dirty="0"/>
          </a:p>
        </p:txBody>
      </p:sp>
      <p:sp>
        <p:nvSpPr>
          <p:cNvPr id="33810" name="Line 4"/>
          <p:cNvSpPr>
            <a:spLocks noChangeShapeType="1"/>
          </p:cNvSpPr>
          <p:nvPr/>
        </p:nvSpPr>
        <p:spPr bwMode="auto">
          <a:xfrm>
            <a:off x="1400175" y="1752600"/>
            <a:ext cx="3527425" cy="0"/>
          </a:xfrm>
          <a:prstGeom prst="line">
            <a:avLst/>
          </a:prstGeom>
          <a:noFill/>
          <a:ln w="38100">
            <a:solidFill>
              <a:srgbClr val="FF3300"/>
            </a:solidFill>
            <a:round/>
            <a:headEnd/>
            <a:tailEnd/>
          </a:ln>
        </p:spPr>
        <p:txBody>
          <a:bodyPr/>
          <a:lstStyle/>
          <a:p>
            <a:endParaRPr lang="ru-RU" dirty="0"/>
          </a:p>
        </p:txBody>
      </p:sp>
      <p:sp>
        <p:nvSpPr>
          <p:cNvPr id="33811" name="Line 5"/>
          <p:cNvSpPr>
            <a:spLocks noChangeShapeType="1"/>
          </p:cNvSpPr>
          <p:nvPr/>
        </p:nvSpPr>
        <p:spPr bwMode="auto">
          <a:xfrm>
            <a:off x="1427163" y="1711325"/>
            <a:ext cx="0" cy="1655763"/>
          </a:xfrm>
          <a:prstGeom prst="line">
            <a:avLst/>
          </a:prstGeom>
          <a:noFill/>
          <a:ln w="38100">
            <a:solidFill>
              <a:srgbClr val="FF3300"/>
            </a:solidFill>
            <a:round/>
            <a:headEnd/>
            <a:tailEnd/>
          </a:ln>
        </p:spPr>
        <p:txBody>
          <a:bodyPr/>
          <a:lstStyle/>
          <a:p>
            <a:endParaRPr lang="ru-RU" dirty="0"/>
          </a:p>
        </p:txBody>
      </p:sp>
      <p:sp>
        <p:nvSpPr>
          <p:cNvPr id="33812" name="Line 6"/>
          <p:cNvSpPr>
            <a:spLocks noChangeShapeType="1"/>
          </p:cNvSpPr>
          <p:nvPr/>
        </p:nvSpPr>
        <p:spPr bwMode="auto">
          <a:xfrm>
            <a:off x="1400175" y="3408363"/>
            <a:ext cx="3527425" cy="0"/>
          </a:xfrm>
          <a:prstGeom prst="line">
            <a:avLst/>
          </a:prstGeom>
          <a:noFill/>
          <a:ln w="38100">
            <a:solidFill>
              <a:srgbClr val="FF0000"/>
            </a:solidFill>
            <a:round/>
            <a:headEnd/>
            <a:tailEnd/>
          </a:ln>
        </p:spPr>
        <p:txBody>
          <a:bodyPr/>
          <a:lstStyle/>
          <a:p>
            <a:endParaRPr lang="ru-RU" dirty="0"/>
          </a:p>
        </p:txBody>
      </p:sp>
      <p:sp>
        <p:nvSpPr>
          <p:cNvPr id="33813" name="Line 7"/>
          <p:cNvSpPr>
            <a:spLocks noChangeShapeType="1"/>
          </p:cNvSpPr>
          <p:nvPr/>
        </p:nvSpPr>
        <p:spPr bwMode="auto">
          <a:xfrm>
            <a:off x="4927600" y="1752600"/>
            <a:ext cx="0" cy="1655763"/>
          </a:xfrm>
          <a:prstGeom prst="line">
            <a:avLst/>
          </a:prstGeom>
          <a:noFill/>
          <a:ln w="38100">
            <a:solidFill>
              <a:srgbClr val="FF3300"/>
            </a:solidFill>
            <a:round/>
            <a:headEnd/>
            <a:tailEnd/>
          </a:ln>
        </p:spPr>
        <p:txBody>
          <a:bodyPr/>
          <a:lstStyle/>
          <a:p>
            <a:endParaRPr lang="ru-RU" dirty="0"/>
          </a:p>
        </p:txBody>
      </p:sp>
      <p:sp>
        <p:nvSpPr>
          <p:cNvPr id="33814" name="Line 8"/>
          <p:cNvSpPr>
            <a:spLocks noChangeShapeType="1"/>
          </p:cNvSpPr>
          <p:nvPr/>
        </p:nvSpPr>
        <p:spPr bwMode="auto">
          <a:xfrm>
            <a:off x="3200400" y="1752600"/>
            <a:ext cx="0" cy="1655763"/>
          </a:xfrm>
          <a:prstGeom prst="line">
            <a:avLst/>
          </a:prstGeom>
          <a:noFill/>
          <a:ln w="38100">
            <a:solidFill>
              <a:srgbClr val="FF3300"/>
            </a:solidFill>
            <a:round/>
            <a:headEnd/>
            <a:tailEnd/>
          </a:ln>
        </p:spPr>
        <p:txBody>
          <a:bodyPr/>
          <a:lstStyle/>
          <a:p>
            <a:endParaRPr lang="ru-RU" dirty="0"/>
          </a:p>
        </p:txBody>
      </p:sp>
      <p:sp>
        <p:nvSpPr>
          <p:cNvPr id="33815" name="Line 9"/>
          <p:cNvSpPr>
            <a:spLocks noChangeShapeType="1"/>
          </p:cNvSpPr>
          <p:nvPr/>
        </p:nvSpPr>
        <p:spPr bwMode="auto">
          <a:xfrm flipV="1">
            <a:off x="1400175" y="1752600"/>
            <a:ext cx="1800225" cy="1655763"/>
          </a:xfrm>
          <a:prstGeom prst="line">
            <a:avLst/>
          </a:prstGeom>
          <a:noFill/>
          <a:ln w="38100">
            <a:solidFill>
              <a:srgbClr val="FF3300"/>
            </a:solidFill>
            <a:round/>
            <a:headEnd/>
            <a:tailEnd/>
          </a:ln>
        </p:spPr>
        <p:txBody>
          <a:bodyPr/>
          <a:lstStyle/>
          <a:p>
            <a:endParaRPr lang="ru-RU" dirty="0"/>
          </a:p>
        </p:txBody>
      </p:sp>
      <p:sp>
        <p:nvSpPr>
          <p:cNvPr id="33816" name="Line 10"/>
          <p:cNvSpPr>
            <a:spLocks noChangeShapeType="1"/>
          </p:cNvSpPr>
          <p:nvPr/>
        </p:nvSpPr>
        <p:spPr bwMode="auto">
          <a:xfrm flipV="1">
            <a:off x="3200400" y="1752600"/>
            <a:ext cx="1727200" cy="1655763"/>
          </a:xfrm>
          <a:prstGeom prst="line">
            <a:avLst/>
          </a:prstGeom>
          <a:noFill/>
          <a:ln w="38100">
            <a:solidFill>
              <a:srgbClr val="FF3300"/>
            </a:solidFill>
            <a:round/>
            <a:headEnd/>
            <a:tailEnd/>
          </a:ln>
        </p:spPr>
        <p:txBody>
          <a:bodyPr/>
          <a:lstStyle/>
          <a:p>
            <a:endParaRPr lang="ru-RU" dirty="0"/>
          </a:p>
        </p:txBody>
      </p:sp>
      <p:sp>
        <p:nvSpPr>
          <p:cNvPr id="33817" name="Line 11"/>
          <p:cNvSpPr>
            <a:spLocks noChangeShapeType="1"/>
          </p:cNvSpPr>
          <p:nvPr/>
        </p:nvSpPr>
        <p:spPr bwMode="auto">
          <a:xfrm>
            <a:off x="1400175" y="3336925"/>
            <a:ext cx="0" cy="1584325"/>
          </a:xfrm>
          <a:prstGeom prst="line">
            <a:avLst/>
          </a:prstGeom>
          <a:noFill/>
          <a:ln w="38100">
            <a:solidFill>
              <a:srgbClr val="FF3300"/>
            </a:solidFill>
            <a:round/>
            <a:headEnd/>
            <a:tailEnd/>
          </a:ln>
        </p:spPr>
        <p:txBody>
          <a:bodyPr/>
          <a:lstStyle/>
          <a:p>
            <a:endParaRPr lang="ru-RU" dirty="0"/>
          </a:p>
        </p:txBody>
      </p:sp>
      <p:sp>
        <p:nvSpPr>
          <p:cNvPr id="33818" name="Line 12"/>
          <p:cNvSpPr>
            <a:spLocks noChangeShapeType="1"/>
          </p:cNvSpPr>
          <p:nvPr/>
        </p:nvSpPr>
        <p:spPr bwMode="auto">
          <a:xfrm flipV="1">
            <a:off x="1327150" y="3408363"/>
            <a:ext cx="1873250" cy="1512887"/>
          </a:xfrm>
          <a:prstGeom prst="line">
            <a:avLst/>
          </a:prstGeom>
          <a:noFill/>
          <a:ln w="38100">
            <a:solidFill>
              <a:srgbClr val="FF3300"/>
            </a:solidFill>
            <a:round/>
            <a:headEnd/>
            <a:tailEnd/>
          </a:ln>
        </p:spPr>
        <p:txBody>
          <a:bodyPr/>
          <a:lstStyle/>
          <a:p>
            <a:endParaRPr lang="ru-RU" dirty="0"/>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310" name="Group 254"/>
          <p:cNvGraphicFramePr>
            <a:graphicFrameLocks noGrp="1"/>
          </p:cNvGraphicFramePr>
          <p:nvPr/>
        </p:nvGraphicFramePr>
        <p:xfrm>
          <a:off x="1763713" y="765175"/>
          <a:ext cx="5649912" cy="2590800"/>
        </p:xfrm>
        <a:graphic>
          <a:graphicData uri="http://schemas.openxmlformats.org/drawingml/2006/table">
            <a:tbl>
              <a:tblPr/>
              <a:tblGrid>
                <a:gridCol w="584200"/>
                <a:gridCol w="611187"/>
                <a:gridCol w="600075"/>
                <a:gridCol w="579438"/>
                <a:gridCol w="514350"/>
                <a:gridCol w="508000"/>
                <a:gridCol w="490537"/>
                <a:gridCol w="587375"/>
                <a:gridCol w="587375"/>
                <a:gridCol w="587375"/>
              </a:tblGrid>
              <a:tr h="288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cap="flat">
                      <a:noFill/>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Б</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tc rowSpan="2" hMerge="1">
                  <a:txBody>
                    <a:bodyPr/>
                    <a:lstStyle/>
                    <a:p>
                      <a:endParaRPr lang="ru-RU"/>
                    </a:p>
                  </a:txBody>
                  <a:tcPr/>
                </a:tc>
                <a:tc rowSpan="2" hMerge="1">
                  <a:txBody>
                    <a:bodyPr/>
                    <a:lstStyle/>
                    <a:p>
                      <a:endParaRPr lang="ru-RU"/>
                    </a:p>
                  </a:txBody>
                  <a:tcPr/>
                </a:tc>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 Ұ</a:t>
                      </a:r>
                      <a:endParaRPr kumimoji="0" lang="kk-KZ"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 Р</a:t>
                      </a:r>
                      <a:endParaRPr kumimoji="0" lang="kk-KZ"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 Ы</a:t>
                      </a:r>
                      <a:endParaRPr kumimoji="0" lang="kk-KZ"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anchor="ctr" horzOverflow="overflow">
                    <a:lnL cap="flat">
                      <a:noFill/>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 Ш</a:t>
                      </a:r>
                      <a:endParaRPr kumimoji="0" lang="kk-KZ"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17538" algn="l"/>
                        </a:tabLst>
                      </a:pPr>
                      <a:r>
                        <a:rPr kumimoji="0" lang="kk-KZ"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70" name="Rectangle 239"/>
          <p:cNvSpPr>
            <a:spLocks noChangeArrowheads="1"/>
          </p:cNvSpPr>
          <p:nvPr/>
        </p:nvSpPr>
        <p:spPr bwMode="auto">
          <a:xfrm>
            <a:off x="0" y="4722813"/>
            <a:ext cx="9144000" cy="0"/>
          </a:xfrm>
          <a:prstGeom prst="rect">
            <a:avLst/>
          </a:prstGeom>
          <a:noFill/>
          <a:ln w="9525">
            <a:noFill/>
            <a:miter lim="800000"/>
            <a:headEnd/>
            <a:tailEnd/>
          </a:ln>
        </p:spPr>
        <p:txBody>
          <a:bodyPr wrap="none" anchor="ctr">
            <a:spAutoFit/>
          </a:bodyPr>
          <a:lstStyle/>
          <a:p>
            <a:endParaRPr lang="ru-RU" dirty="0">
              <a:effectLst/>
            </a:endParaRPr>
          </a:p>
        </p:txBody>
      </p:sp>
      <p:sp>
        <p:nvSpPr>
          <p:cNvPr id="13371" name="Rectangle 256"/>
          <p:cNvSpPr>
            <a:spLocks noChangeArrowheads="1"/>
          </p:cNvSpPr>
          <p:nvPr/>
        </p:nvSpPr>
        <p:spPr bwMode="auto">
          <a:xfrm>
            <a:off x="468313" y="4089400"/>
            <a:ext cx="5759450" cy="1920875"/>
          </a:xfrm>
          <a:prstGeom prst="rect">
            <a:avLst/>
          </a:prstGeom>
          <a:noFill/>
          <a:ln w="9525">
            <a:noFill/>
            <a:miter lim="800000"/>
            <a:headEnd/>
            <a:tailEnd/>
          </a:ln>
        </p:spPr>
        <p:txBody>
          <a:bodyPr anchor="ctr">
            <a:spAutoFit/>
          </a:bodyPr>
          <a:lstStyle/>
          <a:p>
            <a:pPr algn="ctr"/>
            <a:r>
              <a:rPr lang="kk-KZ">
                <a:effectLst/>
              </a:rPr>
              <a:t>  </a:t>
            </a:r>
            <a:r>
              <a:rPr lang="kk-KZ" sz="2000" b="1">
                <a:effectLst/>
              </a:rPr>
              <a:t>1.Бір таңбалы сан</a:t>
            </a:r>
            <a:endParaRPr lang="ru-RU" sz="2000" b="1" dirty="0">
              <a:effectLst/>
            </a:endParaRPr>
          </a:p>
          <a:p>
            <a:pPr algn="ctr"/>
            <a:r>
              <a:rPr lang="kk-KZ" sz="2000" b="1">
                <a:effectLst/>
              </a:rPr>
              <a:t>  2.Геометриялық фигура    </a:t>
            </a:r>
            <a:endParaRPr lang="ru-RU" sz="2000" b="1" dirty="0">
              <a:effectLst/>
            </a:endParaRPr>
          </a:p>
          <a:p>
            <a:pPr algn="ctr"/>
            <a:r>
              <a:rPr lang="kk-KZ" sz="2000" b="1">
                <a:effectLst/>
              </a:rPr>
              <a:t>  3.Бұрыш түрі</a:t>
            </a:r>
            <a:endParaRPr lang="ru-RU" sz="2000" b="1" dirty="0">
              <a:effectLst/>
            </a:endParaRPr>
          </a:p>
          <a:p>
            <a:pPr algn="ctr"/>
            <a:r>
              <a:rPr lang="kk-KZ" sz="2000" b="1">
                <a:effectLst/>
              </a:rPr>
              <a:t>  4. Уақыт өлшем бірлігі</a:t>
            </a:r>
            <a:endParaRPr lang="ru-RU" sz="2000" b="1" dirty="0">
              <a:effectLst/>
            </a:endParaRPr>
          </a:p>
          <a:p>
            <a:pPr algn="ctr"/>
            <a:r>
              <a:rPr lang="kk-KZ" sz="2000" b="1">
                <a:effectLst/>
              </a:rPr>
              <a:t>  5.Дөңгелекті басқаша қалай атаймыз.</a:t>
            </a:r>
          </a:p>
          <a:p>
            <a:pPr algn="ctr"/>
            <a:endParaRPr lang="kk-KZ" sz="2000" b="1">
              <a:effectLst/>
            </a:endParaRPr>
          </a:p>
        </p:txBody>
      </p:sp>
      <p:pic>
        <p:nvPicPr>
          <p:cNvPr id="5" name="Picture 23" descr="an1_bambibabochka"/>
          <p:cNvPicPr>
            <a:picLocks noChangeAspect="1" noChangeArrowheads="1" noCrop="1"/>
          </p:cNvPicPr>
          <p:nvPr/>
        </p:nvPicPr>
        <p:blipFill>
          <a:blip r:embed="rId2" cstate="print"/>
          <a:srcRect/>
          <a:stretch>
            <a:fillRect/>
          </a:stretch>
        </p:blipFill>
        <p:spPr bwMode="auto">
          <a:xfrm>
            <a:off x="6000760" y="4000505"/>
            <a:ext cx="2318628" cy="2473320"/>
          </a:xfrm>
          <a:prstGeom prst="rect">
            <a:avLst/>
          </a:prstGeom>
          <a:noFill/>
          <a:ln w="9525">
            <a:noFill/>
            <a:miter lim="800000"/>
            <a:headEnd/>
            <a:tailEnd/>
          </a:ln>
        </p:spPr>
      </p:pic>
      <p:pic>
        <p:nvPicPr>
          <p:cNvPr id="6" name="Picture 25" descr="3e5c94cc8ef0602aec69a43eee16e03e"/>
          <p:cNvPicPr>
            <a:picLocks noChangeAspect="1" noChangeArrowheads="1" noCrop="1"/>
          </p:cNvPicPr>
          <p:nvPr/>
        </p:nvPicPr>
        <p:blipFill>
          <a:blip r:embed="rId3" cstate="print"/>
          <a:srcRect/>
          <a:stretch>
            <a:fillRect/>
          </a:stretch>
        </p:blipFill>
        <p:spPr bwMode="auto">
          <a:xfrm>
            <a:off x="3857620" y="0"/>
            <a:ext cx="1031864" cy="967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04088"/>
            <a:ext cx="5286412" cy="796086"/>
          </a:xfrm>
        </p:spPr>
        <p:txBody>
          <a:bodyPr>
            <a:prstTxWarp prst="textDoubleWave1">
              <a:avLst>
                <a:gd name="adj1" fmla="val 6250"/>
                <a:gd name="adj2" fmla="val -239"/>
              </a:avLst>
            </a:prstTxWarp>
            <a:normAutofit/>
          </a:bodyPr>
          <a:lstStyle/>
          <a:p>
            <a:r>
              <a:rPr lang="kk-KZ" sz="3600" dirty="0" smtClean="0">
                <a:solidFill>
                  <a:srgbClr val="FF0000"/>
                </a:solidFill>
                <a:latin typeface="Times New Roman" pitchFamily="18" charset="0"/>
                <a:cs typeface="Times New Roman" pitchFamily="18" charset="0"/>
              </a:rPr>
              <a:t>Қызықты ертегілер</a:t>
            </a:r>
            <a:endParaRPr lang="ru-RU" sz="3600" dirty="0">
              <a:solidFill>
                <a:srgbClr val="FF0000"/>
              </a:solidFill>
              <a:latin typeface="Times New Roman" pitchFamily="18" charset="0"/>
              <a:cs typeface="Times New Roman" pitchFamily="18" charset="0"/>
            </a:endParaRPr>
          </a:p>
        </p:txBody>
      </p:sp>
      <p:pic>
        <p:nvPicPr>
          <p:cNvPr id="3" name="Рисунок 2" descr="Цифры 6">
            <a:hlinkClick r:id="rId2"/>
          </p:cNvPr>
          <p:cNvPicPr/>
          <p:nvPr/>
        </p:nvPicPr>
        <p:blipFill>
          <a:blip r:embed="rId3" cstate="print"/>
          <a:srcRect/>
          <a:stretch>
            <a:fillRect/>
          </a:stretch>
        </p:blipFill>
        <p:spPr bwMode="auto">
          <a:xfrm>
            <a:off x="714348" y="2071678"/>
            <a:ext cx="2786081" cy="3929090"/>
          </a:xfrm>
          <a:prstGeom prst="rect">
            <a:avLst/>
          </a:prstGeom>
          <a:noFill/>
          <a:ln w="9525">
            <a:noFill/>
            <a:miter lim="800000"/>
            <a:headEnd/>
            <a:tailEnd/>
          </a:ln>
        </p:spPr>
      </p:pic>
      <p:pic>
        <p:nvPicPr>
          <p:cNvPr id="4" name="Рисунок 3" descr="Математические игры, сказки и раскраски">
            <a:hlinkClick r:id="rId4"/>
          </p:cNvPr>
          <p:cNvPicPr/>
          <p:nvPr/>
        </p:nvPicPr>
        <p:blipFill>
          <a:blip r:embed="rId5" cstate="print"/>
          <a:srcRect/>
          <a:stretch>
            <a:fillRect/>
          </a:stretch>
        </p:blipFill>
        <p:spPr bwMode="auto">
          <a:xfrm>
            <a:off x="4643438" y="2143116"/>
            <a:ext cx="2349267" cy="3571900"/>
          </a:xfrm>
          <a:prstGeom prst="rect">
            <a:avLst/>
          </a:prstGeom>
          <a:noFill/>
          <a:ln w="9525">
            <a:noFill/>
            <a:miter lim="800000"/>
            <a:headEnd/>
            <a:tailEnd/>
          </a:ln>
        </p:spPr>
      </p:pic>
      <p:pic>
        <p:nvPicPr>
          <p:cNvPr id="5" name="Picture 11" descr="pe01821_"/>
          <p:cNvPicPr>
            <a:picLocks noChangeAspect="1" noChangeArrowheads="1"/>
          </p:cNvPicPr>
          <p:nvPr/>
        </p:nvPicPr>
        <p:blipFill>
          <a:blip r:embed="rId6" cstate="print"/>
          <a:srcRect/>
          <a:stretch>
            <a:fillRect/>
          </a:stretch>
        </p:blipFill>
        <p:spPr bwMode="auto">
          <a:xfrm>
            <a:off x="7000892" y="571480"/>
            <a:ext cx="1865331"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частливая цифра девять">
            <a:hlinkClick r:id="rId2"/>
          </p:cNvPr>
          <p:cNvPicPr/>
          <p:nvPr/>
        </p:nvPicPr>
        <p:blipFill>
          <a:blip r:embed="rId3" cstate="print"/>
          <a:srcRect/>
          <a:stretch>
            <a:fillRect/>
          </a:stretch>
        </p:blipFill>
        <p:spPr bwMode="auto">
          <a:xfrm>
            <a:off x="642910" y="1500174"/>
            <a:ext cx="2071702" cy="3571876"/>
          </a:xfrm>
          <a:prstGeom prst="rect">
            <a:avLst/>
          </a:prstGeom>
          <a:noFill/>
          <a:ln w="9525">
            <a:noFill/>
            <a:miter lim="800000"/>
            <a:headEnd/>
            <a:tailEnd/>
          </a:ln>
        </p:spPr>
      </p:pic>
      <p:pic>
        <p:nvPicPr>
          <p:cNvPr id="3" name="Рисунок 2" descr="Математическое число - число 10">
            <a:hlinkClick r:id="rId4"/>
          </p:cNvPr>
          <p:cNvPicPr/>
          <p:nvPr/>
        </p:nvPicPr>
        <p:blipFill>
          <a:blip r:embed="rId5" cstate="print"/>
          <a:srcRect/>
          <a:stretch>
            <a:fillRect/>
          </a:stretch>
        </p:blipFill>
        <p:spPr bwMode="auto">
          <a:xfrm>
            <a:off x="4643438" y="2643182"/>
            <a:ext cx="2500330" cy="3357586"/>
          </a:xfrm>
          <a:prstGeom prst="rect">
            <a:avLst/>
          </a:prstGeom>
          <a:noFill/>
          <a:ln w="9525">
            <a:noFill/>
            <a:miter lim="800000"/>
            <a:headEnd/>
            <a:tailEnd/>
          </a:ln>
        </p:spPr>
      </p:pic>
      <p:pic>
        <p:nvPicPr>
          <p:cNvPr id="4" name="Picture 8" descr="pe01758_"/>
          <p:cNvPicPr>
            <a:picLocks noChangeAspect="1" noChangeArrowheads="1"/>
          </p:cNvPicPr>
          <p:nvPr/>
        </p:nvPicPr>
        <p:blipFill>
          <a:blip r:embed="rId6" cstate="print"/>
          <a:srcRect/>
          <a:stretch>
            <a:fillRect/>
          </a:stretch>
        </p:blipFill>
        <p:spPr bwMode="auto">
          <a:xfrm>
            <a:off x="6643702" y="785794"/>
            <a:ext cx="2163421"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200" dirty="0" smtClean="0">
                <a:solidFill>
                  <a:srgbClr val="FF0000"/>
                </a:solidFill>
                <a:latin typeface="Times New Roman" pitchFamily="18" charset="0"/>
                <a:cs typeface="Times New Roman" pitchFamily="18" charset="0"/>
              </a:rPr>
              <a:t>Әріп саны және мағынасы осы сөздермен бірдей сөздерді  жаз.</a:t>
            </a:r>
            <a:endParaRPr lang="ru-RU" sz="3200" dirty="0">
              <a:solidFill>
                <a:srgbClr val="FF0000"/>
              </a:solidFill>
              <a:latin typeface="Times New Roman" pitchFamily="18" charset="0"/>
              <a:cs typeface="Times New Roman" pitchFamily="18" charset="0"/>
            </a:endParaRPr>
          </a:p>
        </p:txBody>
      </p:sp>
      <p:sp>
        <p:nvSpPr>
          <p:cNvPr id="7" name="Прямоугольник 6"/>
          <p:cNvSpPr/>
          <p:nvPr/>
        </p:nvSpPr>
        <p:spPr>
          <a:xfrm>
            <a:off x="571473" y="2000240"/>
            <a:ext cx="2286015" cy="646331"/>
          </a:xfrm>
          <a:prstGeom prst="rect">
            <a:avLst/>
          </a:prstGeom>
          <a:noFill/>
        </p:spPr>
        <p:txBody>
          <a:bodyPr wrap="square" lIns="91440" tIns="45720" rIns="91440" bIns="45720">
            <a:spAutoFit/>
          </a:bodyPr>
          <a:lstStyle/>
          <a:p>
            <a:pPr algn="ctr"/>
            <a:r>
              <a:rPr lang="kk-KZ"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д</a:t>
            </a:r>
            <a:r>
              <a:rPr lang="kk-KZ" sz="36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аңқ-....</a:t>
            </a:r>
            <a:endParaRPr lang="ru-RU" sz="36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
        <p:nvSpPr>
          <p:cNvPr id="8" name="Прямоугольник 7"/>
          <p:cNvSpPr/>
          <p:nvPr/>
        </p:nvSpPr>
        <p:spPr>
          <a:xfrm>
            <a:off x="3571868" y="2143116"/>
            <a:ext cx="2473818" cy="646331"/>
          </a:xfrm>
          <a:prstGeom prst="rect">
            <a:avLst/>
          </a:prstGeom>
          <a:noFill/>
        </p:spPr>
        <p:txBody>
          <a:bodyPr wrap="none" lIns="91440" tIns="45720" rIns="91440" bIns="45720">
            <a:spAutoFit/>
          </a:bodyPr>
          <a:lstStyle/>
          <a:p>
            <a:pPr algn="ctr"/>
            <a:r>
              <a:rPr lang="kk-K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a:t>
            </a:r>
            <a:r>
              <a:rPr lang="kk-KZ"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ашық-.....</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Прямоугольник 8"/>
          <p:cNvSpPr/>
          <p:nvPr/>
        </p:nvSpPr>
        <p:spPr>
          <a:xfrm>
            <a:off x="6500826" y="2285992"/>
            <a:ext cx="201529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3600" b="1" dirty="0" smtClean="0">
                <a:ln/>
                <a:solidFill>
                  <a:schemeClr val="accent3"/>
                </a:solidFill>
                <a:latin typeface="Times New Roman" pitchFamily="18" charset="0"/>
                <a:cs typeface="Times New Roman" pitchFamily="18" charset="0"/>
              </a:rPr>
              <a:t>д</a:t>
            </a:r>
            <a:r>
              <a:rPr lang="kk-KZ" sz="3600" b="1" cap="none" spc="0" dirty="0" smtClean="0">
                <a:ln/>
                <a:solidFill>
                  <a:schemeClr val="accent3"/>
                </a:solidFill>
                <a:effectLst/>
                <a:latin typeface="Times New Roman" pitchFamily="18" charset="0"/>
                <a:cs typeface="Times New Roman" pitchFamily="18" charset="0"/>
              </a:rPr>
              <a:t>ейін-.....</a:t>
            </a:r>
            <a:endParaRPr lang="ru-RU" sz="3600" b="1" cap="none" spc="0" dirty="0">
              <a:ln/>
              <a:solidFill>
                <a:schemeClr val="accent3"/>
              </a:solidFill>
              <a:effectLst/>
              <a:latin typeface="Times New Roman" pitchFamily="18" charset="0"/>
              <a:cs typeface="Times New Roman" pitchFamily="18" charset="0"/>
            </a:endParaRPr>
          </a:p>
        </p:txBody>
      </p:sp>
      <p:sp>
        <p:nvSpPr>
          <p:cNvPr id="10" name="Прямоугольник 9"/>
          <p:cNvSpPr/>
          <p:nvPr/>
        </p:nvSpPr>
        <p:spPr>
          <a:xfrm>
            <a:off x="1142976" y="4143380"/>
            <a:ext cx="2567561" cy="646331"/>
          </a:xfrm>
          <a:prstGeom prst="rect">
            <a:avLst/>
          </a:prstGeom>
          <a:noFill/>
        </p:spPr>
        <p:txBody>
          <a:bodyPr wrap="none" lIns="91440" tIns="45720" rIns="91440" bIns="45720">
            <a:spAutoFit/>
          </a:bodyPr>
          <a:lstStyle/>
          <a:p>
            <a:pPr algn="ctr"/>
            <a:r>
              <a:rPr lang="kk-KZ"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ж</a:t>
            </a:r>
            <a:r>
              <a:rPr lang="kk-KZ"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алған-......</a:t>
            </a:r>
            <a:endParaRPr lang="ru-RU"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1" name="Прямоугольник 10"/>
          <p:cNvSpPr/>
          <p:nvPr/>
        </p:nvSpPr>
        <p:spPr>
          <a:xfrm>
            <a:off x="5357818" y="4357694"/>
            <a:ext cx="2985433" cy="646331"/>
          </a:xfrm>
          <a:prstGeom prst="rect">
            <a:avLst/>
          </a:prstGeom>
          <a:noFill/>
        </p:spPr>
        <p:txBody>
          <a:bodyPr wrap="none" lIns="91440" tIns="45720" rIns="91440" bIns="45720">
            <a:spAutoFit/>
          </a:bodyPr>
          <a:lstStyle/>
          <a:p>
            <a:pPr algn="ctr"/>
            <a:r>
              <a:rPr lang="kk-K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a:t>
            </a:r>
            <a:r>
              <a:rPr lang="kk-KZ"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андыру-.......</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2" name="Picture 4" descr="j0356713"/>
          <p:cNvPicPr>
            <a:picLocks noChangeAspect="1" noChangeArrowheads="1" noCrop="1"/>
          </p:cNvPicPr>
          <p:nvPr/>
        </p:nvPicPr>
        <p:blipFill>
          <a:blip r:embed="rId2" cstate="print"/>
          <a:srcRect/>
          <a:stretch>
            <a:fillRect/>
          </a:stretch>
        </p:blipFill>
        <p:spPr bwMode="auto">
          <a:xfrm>
            <a:off x="0" y="5708637"/>
            <a:ext cx="1351923" cy="1149363"/>
          </a:xfrm>
          <a:prstGeom prst="rect">
            <a:avLst/>
          </a:prstGeom>
          <a:noFill/>
        </p:spPr>
      </p:pic>
      <p:pic>
        <p:nvPicPr>
          <p:cNvPr id="14" name="Picture 4" descr="J0232133"/>
          <p:cNvPicPr>
            <a:picLocks noChangeAspect="1" noChangeArrowheads="1"/>
          </p:cNvPicPr>
          <p:nvPr/>
        </p:nvPicPr>
        <p:blipFill>
          <a:blip r:embed="rId3" cstate="print"/>
          <a:srcRect/>
          <a:stretch>
            <a:fillRect/>
          </a:stretch>
        </p:blipFill>
        <p:spPr bwMode="auto">
          <a:xfrm rot="21246385">
            <a:off x="7814873" y="5416321"/>
            <a:ext cx="1116045" cy="12495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кого похожа цифра 2?"/>
          <p:cNvPicPr/>
          <p:nvPr/>
        </p:nvPicPr>
        <p:blipFill>
          <a:blip r:embed="rId2" cstate="print"/>
          <a:srcRect/>
          <a:stretch>
            <a:fillRect/>
          </a:stretch>
        </p:blipFill>
        <p:spPr bwMode="auto">
          <a:xfrm>
            <a:off x="785786" y="928670"/>
            <a:ext cx="2536254" cy="3071835"/>
          </a:xfrm>
          <a:prstGeom prst="rect">
            <a:avLst/>
          </a:prstGeom>
          <a:noFill/>
          <a:ln w="9525">
            <a:noFill/>
            <a:miter lim="800000"/>
            <a:headEnd/>
            <a:tailEnd/>
          </a:ln>
        </p:spPr>
      </p:pic>
      <p:pic>
        <p:nvPicPr>
          <p:cNvPr id="3" name="Рисунок 2" descr="Математика и светофор">
            <a:hlinkClick r:id="rId3"/>
          </p:cNvPr>
          <p:cNvPicPr/>
          <p:nvPr/>
        </p:nvPicPr>
        <p:blipFill>
          <a:blip r:embed="rId4" cstate="print">
            <a:duotone>
              <a:schemeClr val="bg2">
                <a:shade val="45000"/>
                <a:satMod val="135000"/>
              </a:schemeClr>
              <a:prstClr val="white"/>
            </a:duotone>
          </a:blip>
          <a:srcRect/>
          <a:stretch>
            <a:fillRect/>
          </a:stretch>
        </p:blipFill>
        <p:spPr bwMode="auto">
          <a:xfrm>
            <a:off x="5572132" y="2357430"/>
            <a:ext cx="2226801" cy="2928959"/>
          </a:xfrm>
          <a:prstGeom prst="rect">
            <a:avLst/>
          </a:prstGeom>
          <a:noFill/>
          <a:ln w="9525">
            <a:noFill/>
            <a:miter lim="800000"/>
            <a:headEnd/>
            <a:tailEnd/>
          </a:ln>
        </p:spPr>
      </p:pic>
      <p:pic>
        <p:nvPicPr>
          <p:cNvPr id="4" name="Picture 3" descr="AG00319_"/>
          <p:cNvPicPr>
            <a:picLocks noChangeAspect="1" noChangeArrowheads="1" noCrop="1"/>
          </p:cNvPicPr>
          <p:nvPr/>
        </p:nvPicPr>
        <p:blipFill>
          <a:blip r:embed="rId5" cstate="print"/>
          <a:srcRect/>
          <a:stretch>
            <a:fillRect/>
          </a:stretch>
        </p:blipFill>
        <p:spPr bwMode="auto">
          <a:xfrm>
            <a:off x="6929454" y="642918"/>
            <a:ext cx="1714522" cy="1357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704088"/>
            <a:ext cx="8229600" cy="724648"/>
          </a:xfrm>
        </p:spPr>
        <p:txBody>
          <a:bodyPr/>
          <a:lstStyle/>
          <a:p>
            <a:pPr algn="ctr" eaLnBrk="1" hangingPunct="1">
              <a:defRPr/>
            </a:pPr>
            <a:r>
              <a:rPr lang="kk-KZ" sz="4000" dirty="0" smtClean="0">
                <a:solidFill>
                  <a:srgbClr val="FF0000"/>
                </a:solidFill>
                <a:effectLst>
                  <a:outerShdw blurRad="38100" dist="38100" dir="2700000" algn="tl">
                    <a:srgbClr val="FFFFFF"/>
                  </a:outerShdw>
                </a:effectLst>
                <a:latin typeface="Times New Roman" pitchFamily="18" charset="0"/>
                <a:cs typeface="Times New Roman" pitchFamily="18" charset="0"/>
              </a:rPr>
              <a:t>Экологиялық есептер</a:t>
            </a:r>
            <a:endParaRPr lang="ru-RU" sz="4000" dirty="0" smtClean="0">
              <a:solidFill>
                <a:srgbClr val="FF0000"/>
              </a:solidFill>
              <a:effectLst>
                <a:outerShdw blurRad="38100" dist="38100" dir="2700000" algn="tl">
                  <a:srgbClr val="FFFFFF"/>
                </a:outerShdw>
              </a:effectLst>
              <a:latin typeface="Times New Roman" pitchFamily="18" charset="0"/>
              <a:cs typeface="Times New Roman" pitchFamily="18" charset="0"/>
            </a:endParaRPr>
          </a:p>
        </p:txBody>
      </p:sp>
      <p:sp>
        <p:nvSpPr>
          <p:cNvPr id="3" name="Содержимое 2"/>
          <p:cNvSpPr>
            <a:spLocks noGrp="1"/>
          </p:cNvSpPr>
          <p:nvPr>
            <p:ph idx="4294967295"/>
          </p:nvPr>
        </p:nvSpPr>
        <p:spPr>
          <a:xfrm>
            <a:off x="428596" y="1928802"/>
            <a:ext cx="8229600" cy="2136462"/>
          </a:xfrm>
        </p:spPr>
        <p:txBody>
          <a:bodyPr>
            <a:normAutofit fontScale="40000" lnSpcReduction="20000"/>
          </a:bodyPr>
          <a:lstStyle/>
          <a:p>
            <a:pPr marL="457200" indent="-457200" algn="ctr" eaLnBrk="1" hangingPunct="1">
              <a:buFontTx/>
              <a:buNone/>
              <a:defRPr/>
            </a:pPr>
            <a:r>
              <a:rPr lang="kk-KZ" sz="2400" dirty="0" smtClean="0">
                <a:effectLst>
                  <a:outerShdw blurRad="38100" dist="38100" dir="2700000" algn="tl">
                    <a:srgbClr val="FFFFFF"/>
                  </a:outerShdw>
                </a:effectLst>
              </a:rPr>
              <a:t>	</a:t>
            </a:r>
            <a:r>
              <a:rPr lang="kk-KZ" sz="5900" dirty="0" smtClean="0">
                <a:solidFill>
                  <a:srgbClr val="00B050"/>
                </a:solidFill>
                <a:effectLst>
                  <a:outerShdw blurRad="38100" dist="38100" dir="2700000" algn="tl">
                    <a:srgbClr val="FFFFFF"/>
                  </a:outerShdw>
                </a:effectLst>
                <a:latin typeface="Times New Roman" pitchFamily="18" charset="0"/>
                <a:cs typeface="Times New Roman" pitchFamily="18" charset="0"/>
              </a:rPr>
              <a:t>Борсықтар орманда мекен етеді. Бұл пайдалы жануарлар. Олардың қорегі – орман зиянкестері. Егер бір борсық  бір күнде 1кг жәндіктер мен тышқандарды жейтін болса, 1аптада қанша зиянкестерді жей алады? </a:t>
            </a:r>
          </a:p>
          <a:p>
            <a:pPr marL="457200" indent="-457200" algn="ctr" eaLnBrk="1" hangingPunct="1">
              <a:buFontTx/>
              <a:buNone/>
              <a:defRPr/>
            </a:pPr>
            <a:endParaRPr lang="kk-KZ" sz="5900" dirty="0" smtClean="0">
              <a:solidFill>
                <a:srgbClr val="00B050"/>
              </a:solidFill>
              <a:effectLst>
                <a:outerShdw blurRad="38100" dist="38100" dir="2700000" algn="tl">
                  <a:srgbClr val="FFFFFF"/>
                </a:outerShdw>
              </a:effectLst>
              <a:latin typeface="Times New Roman" pitchFamily="18" charset="0"/>
              <a:cs typeface="Times New Roman" pitchFamily="18" charset="0"/>
            </a:endParaRPr>
          </a:p>
          <a:p>
            <a:pPr marL="457200" indent="-457200" algn="ctr" eaLnBrk="1" hangingPunct="1">
              <a:buFontTx/>
              <a:buNone/>
              <a:defRPr/>
            </a:pPr>
            <a:endParaRPr lang="kk-KZ" sz="2400" dirty="0" smtClean="0">
              <a:solidFill>
                <a:srgbClr val="00B050"/>
              </a:solidFill>
              <a:effectLst>
                <a:outerShdw blurRad="38100" dist="38100" dir="2700000" algn="tl">
                  <a:srgbClr val="FFFFFF"/>
                </a:outerShdw>
              </a:effectLst>
            </a:endParaRPr>
          </a:p>
          <a:p>
            <a:pPr marL="457200" indent="-457200" algn="ctr" eaLnBrk="1" hangingPunct="1">
              <a:buFontTx/>
              <a:buNone/>
              <a:defRPr/>
            </a:pPr>
            <a:r>
              <a:rPr lang="kk-KZ" sz="2400" dirty="0" smtClean="0">
                <a:solidFill>
                  <a:srgbClr val="00B050"/>
                </a:solidFill>
                <a:effectLst>
                  <a:outerShdw blurRad="38100" dist="38100" dir="2700000" algn="tl">
                    <a:srgbClr val="FFFFFF"/>
                  </a:outerShdw>
                </a:effectLst>
              </a:rPr>
              <a:t>	</a:t>
            </a:r>
            <a:endParaRPr lang="ru-RU" dirty="0" smtClean="0">
              <a:solidFill>
                <a:srgbClr val="00B050"/>
              </a:solidFill>
              <a:effectLst>
                <a:outerShdw blurRad="38100" dist="38100" dir="2700000" algn="tl">
                  <a:srgbClr val="FFFFFF"/>
                </a:outerShdw>
              </a:effectLst>
            </a:endParaRPr>
          </a:p>
        </p:txBody>
      </p:sp>
      <p:pic>
        <p:nvPicPr>
          <p:cNvPr id="1026" name="Picture 2" descr="d0b1d0b5d180d0b5d0b7d18b12[1]"/>
          <p:cNvPicPr>
            <a:picLocks noChangeAspect="1" noChangeArrowheads="1"/>
          </p:cNvPicPr>
          <p:nvPr/>
        </p:nvPicPr>
        <p:blipFill>
          <a:blip r:embed="rId2" cstate="print"/>
          <a:srcRect/>
          <a:stretch>
            <a:fillRect/>
          </a:stretch>
        </p:blipFill>
        <p:spPr bwMode="auto">
          <a:xfrm>
            <a:off x="428596" y="3357562"/>
            <a:ext cx="4000528" cy="3286148"/>
          </a:xfrm>
          <a:prstGeom prst="rect">
            <a:avLst/>
          </a:prstGeom>
          <a:noFill/>
          <a:ln w="9525">
            <a:noFill/>
            <a:miter lim="800000"/>
            <a:headEnd/>
            <a:tailEnd/>
          </a:ln>
        </p:spPr>
      </p:pic>
      <p:pic>
        <p:nvPicPr>
          <p:cNvPr id="1027" name="Рисунок 1"/>
          <p:cNvPicPr>
            <a:picLocks noChangeAspect="1" noChangeArrowheads="1"/>
          </p:cNvPicPr>
          <p:nvPr/>
        </p:nvPicPr>
        <p:blipFill>
          <a:blip r:embed="rId3" cstate="print"/>
          <a:srcRect/>
          <a:stretch>
            <a:fillRect/>
          </a:stretch>
        </p:blipFill>
        <p:spPr bwMode="auto">
          <a:xfrm>
            <a:off x="4714876" y="3357562"/>
            <a:ext cx="4071966" cy="32861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305800" cy="2000264"/>
          </a:xfrm>
        </p:spPr>
        <p:txBody>
          <a:bodyPr>
            <a:normAutofit fontScale="90000"/>
          </a:bodyPr>
          <a:lstStyle/>
          <a:p>
            <a:pPr algn="ctr"/>
            <a:r>
              <a:rPr lang="kk-KZ" sz="3600" dirty="0" smtClean="0">
                <a:solidFill>
                  <a:srgbClr val="FF0000"/>
                </a:solidFill>
                <a:effectLst>
                  <a:outerShdw blurRad="38100" dist="38100" dir="2700000" algn="tl">
                    <a:srgbClr val="FFFFFF"/>
                  </a:outerShdw>
                </a:effectLst>
                <a:latin typeface="Times New Roman" pitchFamily="18" charset="0"/>
                <a:cs typeface="Times New Roman" pitchFamily="18" charset="0"/>
              </a:rPr>
              <a:t>Қорықтағы маралдарға шөп берілді. Егер бір марал 12кг шөп жесе, үш маралға неше кг шөп керек?</a:t>
            </a:r>
            <a:r>
              <a:rPr lang="ru-RU" sz="5400" dirty="0" smtClean="0">
                <a:effectLst>
                  <a:outerShdw blurRad="38100" dist="38100" dir="2700000" algn="tl">
                    <a:srgbClr val="FFFFFF"/>
                  </a:outerShdw>
                </a:effectLst>
              </a:rPr>
              <a:t/>
            </a:r>
            <a:br>
              <a:rPr lang="ru-RU" sz="5400" dirty="0" smtClean="0">
                <a:effectLst>
                  <a:outerShdw blurRad="38100" dist="38100" dir="2700000" algn="tl">
                    <a:srgbClr val="FFFFFF"/>
                  </a:outerShdw>
                </a:effectLst>
              </a:rPr>
            </a:br>
            <a:endParaRPr lang="ru-RU" dirty="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571472" y="2571744"/>
            <a:ext cx="5143536" cy="1928826"/>
          </a:xfrm>
          <a:prstGeom prst="rect">
            <a:avLst/>
          </a:prstGeom>
          <a:noFill/>
        </p:spPr>
      </p:pic>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54" name="Picture 6"/>
          <p:cNvPicPr>
            <a:picLocks noChangeAspect="1" noChangeArrowheads="1"/>
          </p:cNvPicPr>
          <p:nvPr/>
        </p:nvPicPr>
        <p:blipFill>
          <a:blip r:embed="rId3" cstate="print"/>
          <a:srcRect/>
          <a:stretch>
            <a:fillRect/>
          </a:stretch>
        </p:blipFill>
        <p:spPr bwMode="auto">
          <a:xfrm>
            <a:off x="3428992" y="4643446"/>
            <a:ext cx="5072098" cy="1666880"/>
          </a:xfrm>
          <a:prstGeom prst="rect">
            <a:avLst/>
          </a:prstGeom>
          <a:noFill/>
        </p:spPr>
      </p:pic>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56" name="Picture 8"/>
          <p:cNvPicPr>
            <a:picLocks noChangeAspect="1" noChangeArrowheads="1"/>
          </p:cNvPicPr>
          <p:nvPr/>
        </p:nvPicPr>
        <p:blipFill>
          <a:blip r:embed="rId4" cstate="print"/>
          <a:srcRect/>
          <a:stretch>
            <a:fillRect/>
          </a:stretch>
        </p:blipFill>
        <p:spPr bwMode="auto">
          <a:xfrm>
            <a:off x="5572132" y="2285992"/>
            <a:ext cx="3400428" cy="164307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010532"/>
          </a:xfrm>
        </p:spPr>
        <p:txBody>
          <a:bodyPr>
            <a:noAutofit/>
          </a:bodyPr>
          <a:lstStyle/>
          <a:p>
            <a:pPr algn="ctr"/>
            <a:r>
              <a:rPr lang="kk-KZ" sz="2400" dirty="0" smtClean="0">
                <a:solidFill>
                  <a:srgbClr val="FF0000"/>
                </a:solidFill>
                <a:latin typeface="Times New Roman" pitchFamily="18" charset="0"/>
                <a:cs typeface="Times New Roman" pitchFamily="18" charset="0"/>
              </a:rPr>
              <a:t>Оқушы үй жұмысын орындау үшін 2 сағат отырды. Ол 20 минут сурет салып ойнады. 40 мин оны өшірумен әлек болды. Қалған уақытта үй тапсырмасын орындады. Егер әр пәнге 20 минут уақыт жіберсе, ол неше пәннен үй тапсырмасын орындайды?</a:t>
            </a:r>
            <a:r>
              <a:rPr lang="ru-RU" sz="2400" dirty="0" smtClean="0"/>
              <a:t/>
            </a:r>
            <a:br>
              <a:rPr lang="ru-RU" sz="2400" dirty="0" smtClean="0"/>
            </a:br>
            <a:endParaRPr lang="ru-RU" sz="2400" dirty="0"/>
          </a:p>
        </p:txBody>
      </p:sp>
      <p:pic>
        <p:nvPicPr>
          <p:cNvPr id="3" name="Picture 16" descr="88832f5a522f2da5f29aa572aa1a3250"/>
          <p:cNvPicPr>
            <a:picLocks noChangeAspect="1" noChangeArrowheads="1" noCrop="1"/>
          </p:cNvPicPr>
          <p:nvPr/>
        </p:nvPicPr>
        <p:blipFill>
          <a:blip r:embed="rId2" cstate="print"/>
          <a:srcRect/>
          <a:stretch>
            <a:fillRect/>
          </a:stretch>
        </p:blipFill>
        <p:spPr bwMode="auto">
          <a:xfrm>
            <a:off x="428596" y="2428868"/>
            <a:ext cx="2286016" cy="2343166"/>
          </a:xfrm>
          <a:prstGeom prst="rect">
            <a:avLst/>
          </a:prstGeom>
          <a:noFill/>
          <a:ln w="9525">
            <a:noFill/>
            <a:miter lim="800000"/>
            <a:headEnd/>
            <a:tailEnd/>
          </a:ln>
        </p:spPr>
      </p:pic>
      <p:pic>
        <p:nvPicPr>
          <p:cNvPr id="4" name="Picture 12" descr="pe02654_"/>
          <p:cNvPicPr>
            <a:picLocks noChangeAspect="1" noChangeArrowheads="1"/>
          </p:cNvPicPr>
          <p:nvPr/>
        </p:nvPicPr>
        <p:blipFill>
          <a:blip r:embed="rId3" cstate="print"/>
          <a:srcRect/>
          <a:stretch>
            <a:fillRect/>
          </a:stretch>
        </p:blipFill>
        <p:spPr bwMode="auto">
          <a:xfrm>
            <a:off x="4429124" y="2928934"/>
            <a:ext cx="3109922" cy="3000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idx="4294967295"/>
          </p:nvPr>
        </p:nvSpPr>
        <p:spPr/>
        <p:txBody>
          <a:bodyPr>
            <a:normAutofit fontScale="90000"/>
          </a:bodyPr>
          <a:lstStyle/>
          <a:p>
            <a:pPr algn="ctr" eaLnBrk="1" hangingPunct="1"/>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t>
            </a:r>
            <a:r>
              <a:rPr lang="kk-KZ" sz="4900" dirty="0" smtClean="0">
                <a:solidFill>
                  <a:srgbClr val="FF0000"/>
                </a:solidFill>
                <a:latin typeface="Times New Roman" pitchFamily="18" charset="0"/>
                <a:cs typeface="Times New Roman" pitchFamily="18" charset="0"/>
              </a:rPr>
              <a:t>“Көңілді шумақ”</a:t>
            </a:r>
            <a:endParaRPr lang="ru-RU" sz="4900" dirty="0" smtClean="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eaLnBrk="1" hangingPunct="1"/>
            <a:r>
              <a:rPr lang="kk-KZ" dirty="0" smtClean="0">
                <a:solidFill>
                  <a:srgbClr val="0000FF"/>
                </a:solidFill>
              </a:rPr>
              <a:t>                         </a:t>
            </a:r>
            <a:r>
              <a:rPr lang="kk-KZ" dirty="0" smtClean="0">
                <a:solidFill>
                  <a:srgbClr val="0000FF"/>
                </a:solidFill>
                <a:latin typeface="Times New Roman" pitchFamily="18" charset="0"/>
                <a:cs typeface="Times New Roman" pitchFamily="18" charset="0"/>
              </a:rPr>
              <a:t>1 </a:t>
            </a:r>
            <a:r>
              <a:rPr lang="kk-KZ" dirty="0" smtClean="0">
                <a:solidFill>
                  <a:srgbClr val="CC00FF"/>
                </a:solidFill>
                <a:latin typeface="Times New Roman" pitchFamily="18" charset="0"/>
                <a:cs typeface="Times New Roman" pitchFamily="18" charset="0"/>
              </a:rPr>
              <a:t>– бір</a:t>
            </a:r>
          </a:p>
          <a:p>
            <a:pPr eaLnBrk="1" hangingPunct="1"/>
            <a:r>
              <a:rPr lang="kk-KZ" dirty="0" smtClean="0">
                <a:solidFill>
                  <a:srgbClr val="CC00FF"/>
                </a:solidFill>
                <a:latin typeface="Times New Roman" pitchFamily="18" charset="0"/>
                <a:cs typeface="Times New Roman" pitchFamily="18" charset="0"/>
              </a:rPr>
              <a:t> Же</a:t>
            </a:r>
            <a:r>
              <a:rPr lang="kk-KZ" dirty="0" smtClean="0">
                <a:solidFill>
                  <a:srgbClr val="0000FF"/>
                </a:solidFill>
                <a:latin typeface="Times New Roman" pitchFamily="18" charset="0"/>
                <a:cs typeface="Times New Roman" pitchFamily="18" charset="0"/>
              </a:rPr>
              <a:t>1 </a:t>
            </a:r>
            <a:r>
              <a:rPr lang="kk-KZ" dirty="0" smtClean="0">
                <a:solidFill>
                  <a:srgbClr val="CC00FF"/>
                </a:solidFill>
                <a:latin typeface="Times New Roman" pitchFamily="18" charset="0"/>
                <a:cs typeface="Times New Roman" pitchFamily="18" charset="0"/>
              </a:rPr>
              <a:t> екен  </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қазан:</a:t>
            </a:r>
          </a:p>
          <a:p>
            <a:pPr eaLnBrk="1" hangingPunct="1"/>
            <a:r>
              <a:rPr lang="kk-KZ" dirty="0" smtClean="0">
                <a:solidFill>
                  <a:srgbClr val="CC00FF"/>
                </a:solidFill>
                <a:latin typeface="Times New Roman" pitchFamily="18" charset="0"/>
                <a:cs typeface="Times New Roman" pitchFamily="18" charset="0"/>
              </a:rPr>
              <a:t> Ке</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 жемді  </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қазан</a:t>
            </a:r>
          </a:p>
          <a:p>
            <a:pPr eaLnBrk="1" hangingPunct="1"/>
            <a:r>
              <a:rPr lang="kk-KZ" dirty="0" smtClean="0">
                <a:solidFill>
                  <a:srgbClr val="CC00FF"/>
                </a:solidFill>
                <a:latin typeface="Times New Roman" pitchFamily="18" charset="0"/>
                <a:cs typeface="Times New Roman" pitchFamily="18" charset="0"/>
              </a:rPr>
              <a:t> </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 – ақ сәтте қойды жеп.</a:t>
            </a:r>
          </a:p>
          <a:p>
            <a:pPr eaLnBrk="1" hangingPunct="1"/>
            <a:r>
              <a:rPr lang="kk-KZ" dirty="0" smtClean="0">
                <a:solidFill>
                  <a:srgbClr val="CC00FF"/>
                </a:solidFill>
                <a:latin typeface="Times New Roman" pitchFamily="18" charset="0"/>
                <a:cs typeface="Times New Roman" pitchFamily="18" charset="0"/>
              </a:rPr>
              <a:t> Кү</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  етті,</a:t>
            </a:r>
          </a:p>
          <a:p>
            <a:pPr eaLnBrk="1" hangingPunct="1"/>
            <a:r>
              <a:rPr lang="kk-KZ" dirty="0" smtClean="0">
                <a:solidFill>
                  <a:srgbClr val="CC00FF"/>
                </a:solidFill>
                <a:latin typeface="Times New Roman" pitchFamily="18" charset="0"/>
                <a:cs typeface="Times New Roman" pitchFamily="18" charset="0"/>
              </a:rPr>
              <a:t> </a:t>
            </a:r>
            <a:r>
              <a:rPr lang="ru-RU" dirty="0" smtClean="0">
                <a:solidFill>
                  <a:srgbClr val="CC00FF"/>
                </a:solidFill>
                <a:latin typeface="Times New Roman" pitchFamily="18" charset="0"/>
                <a:cs typeface="Times New Roman" pitchFamily="18" charset="0"/>
              </a:rPr>
              <a:t>«</a:t>
            </a:r>
            <a:r>
              <a:rPr lang="kk-KZ" dirty="0" smtClean="0">
                <a:solidFill>
                  <a:srgbClr val="CC00FF"/>
                </a:solidFill>
                <a:latin typeface="Times New Roman" pitchFamily="18" charset="0"/>
                <a:cs typeface="Times New Roman" pitchFamily="18" charset="0"/>
              </a:rPr>
              <a:t>Тойдым</a:t>
            </a:r>
            <a:r>
              <a:rPr lang="ru-RU" dirty="0" smtClean="0">
                <a:solidFill>
                  <a:srgbClr val="CC00FF"/>
                </a:solidFill>
                <a:latin typeface="Times New Roman" pitchFamily="18" charset="0"/>
                <a:cs typeface="Times New Roman" pitchFamily="18" charset="0"/>
              </a:rPr>
              <a:t>», - деп.</a:t>
            </a:r>
          </a:p>
          <a:p>
            <a:pPr eaLnBrk="1" hangingPunct="1"/>
            <a:r>
              <a:rPr lang="kk-KZ" dirty="0" smtClean="0">
                <a:solidFill>
                  <a:srgbClr val="CC00FF"/>
                </a:solidFill>
                <a:latin typeface="Times New Roman" pitchFamily="18" charset="0"/>
                <a:cs typeface="Times New Roman" pitchFamily="18" charset="0"/>
              </a:rPr>
              <a:t> Естіп  </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  кез  дү</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ді,</a:t>
            </a:r>
          </a:p>
          <a:p>
            <a:pPr eaLnBrk="1" hangingPunct="1"/>
            <a:r>
              <a:rPr lang="kk-KZ" dirty="0" smtClean="0">
                <a:solidFill>
                  <a:srgbClr val="CC00FF"/>
                </a:solidFill>
                <a:latin typeface="Times New Roman" pitchFamily="18" charset="0"/>
                <a:cs typeface="Times New Roman" pitchFamily="18" charset="0"/>
              </a:rPr>
              <a:t> Жағадағы тү</a:t>
            </a:r>
            <a:r>
              <a:rPr lang="kk-KZ" dirty="0" smtClean="0">
                <a:solidFill>
                  <a:srgbClr val="0000FF"/>
                </a:solidFill>
                <a:latin typeface="Times New Roman" pitchFamily="18" charset="0"/>
                <a:cs typeface="Times New Roman" pitchFamily="18" charset="0"/>
              </a:rPr>
              <a:t>1</a:t>
            </a:r>
            <a:r>
              <a:rPr lang="kk-KZ" dirty="0" smtClean="0">
                <a:solidFill>
                  <a:srgbClr val="CC00FF"/>
                </a:solidFill>
                <a:latin typeface="Times New Roman" pitchFamily="18" charset="0"/>
                <a:cs typeface="Times New Roman" pitchFamily="18" charset="0"/>
              </a:rPr>
              <a:t>ді</a:t>
            </a:r>
          </a:p>
          <a:p>
            <a:pPr eaLnBrk="1" hangingPunct="1"/>
            <a:r>
              <a:rPr lang="kk-KZ" dirty="0" smtClean="0">
                <a:solidFill>
                  <a:srgbClr val="CC00FF"/>
                </a:solidFill>
                <a:latin typeface="Times New Roman" pitchFamily="18" charset="0"/>
                <a:cs typeface="Times New Roman" pitchFamily="18" charset="0"/>
              </a:rPr>
              <a:t> Паналауға жүгірді.</a:t>
            </a:r>
          </a:p>
        </p:txBody>
      </p:sp>
      <p:pic>
        <p:nvPicPr>
          <p:cNvPr id="4" name="Рисунок 3" descr="http://www.caspianseabiodiversity.org/BirdImages/White-Pelican.jpg"/>
          <p:cNvPicPr>
            <a:picLocks noChangeAspect="1" noChangeArrowheads="1"/>
          </p:cNvPicPr>
          <p:nvPr/>
        </p:nvPicPr>
        <p:blipFill>
          <a:blip r:embed="rId2" cstate="screen"/>
          <a:srcRect/>
          <a:stretch>
            <a:fillRect/>
          </a:stretch>
        </p:blipFill>
        <p:spPr bwMode="auto">
          <a:xfrm>
            <a:off x="5072066" y="2500306"/>
            <a:ext cx="3024188" cy="30241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010532"/>
          </a:xfrm>
        </p:spPr>
        <p:txBody>
          <a:bodyPr>
            <a:noAutofit/>
          </a:bodyPr>
          <a:lstStyle/>
          <a:p>
            <a:pPr algn="ctr"/>
            <a:r>
              <a:rPr lang="kk-KZ" sz="2400" dirty="0" smtClean="0">
                <a:solidFill>
                  <a:srgbClr val="FF0000"/>
                </a:solidFill>
                <a:latin typeface="Times New Roman" pitchFamily="18" charset="0"/>
                <a:cs typeface="Times New Roman" pitchFamily="18" charset="0"/>
              </a:rPr>
              <a:t>Ағайынды бақалар орындарында  бір минут отыра алмайды.Олар “Кім жалаушыларды түсірмей, алысқа секіреді” деген ойын ойнады.Ойынның соңында үлкенінде  көп жалаушалар қалып қойды.Ал ортаншысында бір жалауша қалды.Ең кішісінде бірде-бір жалауша қалған жоқ.Сен қалай ойлайсың кім ұтты?</a:t>
            </a:r>
            <a:endParaRPr lang="ru-RU" sz="2400"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rot="5400000">
            <a:off x="3036083" y="1678770"/>
            <a:ext cx="3143270" cy="607222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81904"/>
          </a:xfrm>
        </p:spPr>
        <p:txBody>
          <a:bodyPr>
            <a:normAutofit/>
          </a:bodyPr>
          <a:lstStyle/>
          <a:p>
            <a:pPr algn="ctr"/>
            <a:r>
              <a:rPr lang="kk-KZ" sz="2400" dirty="0" smtClean="0">
                <a:solidFill>
                  <a:srgbClr val="FF0000"/>
                </a:solidFill>
                <a:latin typeface="Times New Roman" pitchFamily="18" charset="0"/>
                <a:cs typeface="Times New Roman" pitchFamily="18" charset="0"/>
              </a:rPr>
              <a:t>Аңдардың балалары жасырынбақ ойнап жүр.Бұл олардың жақсы көретін ойыны.Олар аулада жүгіріп, жасырынуға жаңадан әртүрлі орындар іздейді.Күшік барлығын тауып алды.Енді сен де олардың қай жерге жасырынғанын көрсет.</a:t>
            </a:r>
            <a:endParaRPr lang="ru-RU" sz="24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rot="16200000">
            <a:off x="3290875" y="923911"/>
            <a:ext cx="3786214" cy="6653252"/>
          </a:xfrm>
          <a:prstGeom prst="rect">
            <a:avLst/>
          </a:prstGeom>
          <a:noFill/>
          <a:ln w="9525">
            <a:noFill/>
            <a:miter lim="800000"/>
            <a:headEnd/>
            <a:tailEnd/>
          </a:ln>
        </p:spPr>
      </p:pic>
      <p:pic>
        <p:nvPicPr>
          <p:cNvPr id="4" name="Picture 2" descr="гащ"/>
          <p:cNvPicPr>
            <a:picLocks noChangeAspect="1" noChangeArrowheads="1"/>
          </p:cNvPicPr>
          <p:nvPr/>
        </p:nvPicPr>
        <p:blipFill>
          <a:blip r:embed="rId3" cstate="print"/>
          <a:srcRect/>
          <a:stretch>
            <a:fillRect/>
          </a:stretch>
        </p:blipFill>
        <p:spPr bwMode="auto">
          <a:xfrm>
            <a:off x="114618" y="3786190"/>
            <a:ext cx="1528423" cy="285752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510466"/>
          </a:xfrm>
        </p:spPr>
        <p:txBody>
          <a:bodyPr>
            <a:normAutofit/>
          </a:bodyPr>
          <a:lstStyle/>
          <a:p>
            <a:pPr algn="ctr"/>
            <a:r>
              <a:rPr lang="kk-KZ" sz="2400" dirty="0" smtClean="0">
                <a:solidFill>
                  <a:srgbClr val="FF0000"/>
                </a:solidFill>
                <a:latin typeface="Times New Roman" pitchFamily="18" charset="0"/>
                <a:cs typeface="Times New Roman" pitchFamily="18" charset="0"/>
              </a:rPr>
              <a:t>Қарғаның балапандары геометриялық фигураларды үйреніп отыр.Әрқайсысының тұмсықтарында ұстап тұрған фигураларға ұқсас заттарды табуға арналған тапсырмасы бар.Оларға осы заттарды табуға көмектес.</a:t>
            </a:r>
            <a:endParaRPr lang="ru-RU" sz="2400" dirty="0">
              <a:solidFill>
                <a:srgbClr val="FF0000"/>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rot="5400000">
            <a:off x="500034" y="2357430"/>
            <a:ext cx="1571636" cy="1714512"/>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rot="5400000">
            <a:off x="485750" y="4229102"/>
            <a:ext cx="1528766" cy="178595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rot="5400000">
            <a:off x="2410679" y="2518487"/>
            <a:ext cx="1643074" cy="1463836"/>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6643702" y="4357694"/>
            <a:ext cx="1412876" cy="1357322"/>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rot="5400000">
            <a:off x="4464843" y="2393149"/>
            <a:ext cx="1571636" cy="1643074"/>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srcRect/>
          <a:stretch>
            <a:fillRect/>
          </a:stretch>
        </p:blipFill>
        <p:spPr bwMode="auto">
          <a:xfrm>
            <a:off x="2500298" y="4357694"/>
            <a:ext cx="1500198" cy="1500198"/>
          </a:xfrm>
          <a:prstGeom prst="rect">
            <a:avLst/>
          </a:prstGeom>
          <a:noFill/>
          <a:ln w="9525">
            <a:noFill/>
            <a:miter lim="800000"/>
            <a:headEnd/>
            <a:tailEnd/>
          </a:ln>
        </p:spPr>
      </p:pic>
      <p:pic>
        <p:nvPicPr>
          <p:cNvPr id="3082" name="Picture 10"/>
          <p:cNvPicPr>
            <a:picLocks noChangeAspect="1" noChangeArrowheads="1"/>
          </p:cNvPicPr>
          <p:nvPr/>
        </p:nvPicPr>
        <p:blipFill>
          <a:blip r:embed="rId8" cstate="print"/>
          <a:srcRect/>
          <a:stretch>
            <a:fillRect/>
          </a:stretch>
        </p:blipFill>
        <p:spPr bwMode="auto">
          <a:xfrm rot="5400000">
            <a:off x="6643702" y="2571744"/>
            <a:ext cx="1571636" cy="1428760"/>
          </a:xfrm>
          <a:prstGeom prst="rect">
            <a:avLst/>
          </a:prstGeom>
          <a:noFill/>
          <a:ln w="9525">
            <a:noFill/>
            <a:miter lim="800000"/>
            <a:headEnd/>
            <a:tailEnd/>
          </a:ln>
        </p:spPr>
      </p:pic>
      <p:pic>
        <p:nvPicPr>
          <p:cNvPr id="3083" name="Picture 11"/>
          <p:cNvPicPr>
            <a:picLocks noChangeAspect="1" noChangeArrowheads="1"/>
          </p:cNvPicPr>
          <p:nvPr/>
        </p:nvPicPr>
        <p:blipFill>
          <a:blip r:embed="rId9" cstate="print"/>
          <a:srcRect/>
          <a:stretch>
            <a:fillRect/>
          </a:stretch>
        </p:blipFill>
        <p:spPr bwMode="auto">
          <a:xfrm>
            <a:off x="4429124" y="4357694"/>
            <a:ext cx="1571636" cy="142876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724780"/>
          </a:xfrm>
        </p:spPr>
        <p:txBody>
          <a:bodyPr>
            <a:noAutofit/>
          </a:bodyPr>
          <a:lstStyle/>
          <a:p>
            <a:pPr algn="ctr"/>
            <a:r>
              <a:rPr lang="kk-KZ" sz="2400" dirty="0" smtClean="0">
                <a:solidFill>
                  <a:srgbClr val="FF0000"/>
                </a:solidFill>
                <a:latin typeface="Times New Roman" pitchFamily="18" charset="0"/>
                <a:cs typeface="Times New Roman" pitchFamily="18" charset="0"/>
              </a:rPr>
              <a:t>Достар саяхатқа шығуға дайындалды.Олар әлемді көргісі келеді және барлығы бірге барады.Саяхатқа шығар алдында күштерін сынау үшін олар машинамен жаттықты.Ал қоян ұшақтан оларды бақылады.Қайсысы алдында, қайсысы артында келе жатқанын қарашы.</a:t>
            </a:r>
            <a:endParaRPr lang="ru-RU" sz="2400" dirty="0">
              <a:solidFill>
                <a:srgbClr val="FF0000"/>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rot="5400000">
            <a:off x="2750328" y="964389"/>
            <a:ext cx="3857654" cy="721523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439028"/>
          </a:xfrm>
        </p:spPr>
        <p:txBody>
          <a:bodyPr>
            <a:noAutofit/>
          </a:bodyPr>
          <a:lstStyle/>
          <a:p>
            <a:pPr algn="ctr"/>
            <a:r>
              <a:rPr lang="kk-KZ" sz="2400" dirty="0" smtClean="0">
                <a:solidFill>
                  <a:srgbClr val="FF0000"/>
                </a:solidFill>
                <a:latin typeface="Times New Roman" pitchFamily="18" charset="0"/>
                <a:cs typeface="Times New Roman" pitchFamily="18" charset="0"/>
              </a:rPr>
              <a:t>Қанқоңыз үйіне ұшып келді.Ол өте асығыс.Қанқоңыз өзінің балаларына тәттілер апара жатыр.Оның үйі өте жайлы, биік те емес, аласа да емес және қызыл түсті де емес.</a:t>
            </a:r>
            <a:br>
              <a:rPr lang="kk-KZ" sz="2400" dirty="0" smtClean="0">
                <a:solidFill>
                  <a:srgbClr val="FF0000"/>
                </a:solidFill>
                <a:latin typeface="Times New Roman" pitchFamily="18" charset="0"/>
                <a:cs typeface="Times New Roman" pitchFamily="18" charset="0"/>
              </a:rPr>
            </a:br>
            <a:r>
              <a:rPr lang="kk-KZ" sz="2400" dirty="0" smtClean="0">
                <a:solidFill>
                  <a:srgbClr val="FF0000"/>
                </a:solidFill>
                <a:latin typeface="Times New Roman" pitchFamily="18" charset="0"/>
                <a:cs typeface="Times New Roman" pitchFamily="18" charset="0"/>
              </a:rPr>
              <a:t>Қанқоңыздың үйін тап.</a:t>
            </a:r>
            <a:endParaRPr lang="ru-RU" sz="24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rot="5400000">
            <a:off x="2786049" y="500046"/>
            <a:ext cx="3429025" cy="70009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solidFill>
                  <a:srgbClr val="FF0000"/>
                </a:solidFill>
                <a:latin typeface="Times New Roman" pitchFamily="18" charset="0"/>
                <a:cs typeface="Times New Roman" pitchFamily="18" charset="0"/>
              </a:rPr>
              <a:t>Екі бірдей кестені тап және қорша</a:t>
            </a:r>
            <a:endParaRPr lang="ru-RU"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71472" y="2357431"/>
          <a:ext cx="1428760" cy="2500330"/>
        </p:xfrm>
        <a:graphic>
          <a:graphicData uri="http://schemas.openxmlformats.org/drawingml/2006/table">
            <a:tbl>
              <a:tblPr/>
              <a:tblGrid>
                <a:gridCol w="730134"/>
                <a:gridCol w="698626"/>
              </a:tblGrid>
              <a:tr h="837083">
                <a:tc>
                  <a:txBody>
                    <a:bodyPr/>
                    <a:lstStyle/>
                    <a:p>
                      <a:pPr marR="12065" algn="ctr">
                        <a:lnSpc>
                          <a:spcPct val="115000"/>
                        </a:lnSpc>
                        <a:spcAft>
                          <a:spcPts val="0"/>
                        </a:spcAft>
                      </a:pPr>
                      <a:r>
                        <a:rPr lang="ru-RU" sz="2500" dirty="0">
                          <a:latin typeface="Times New Roman"/>
                          <a:ea typeface="Times New Roman"/>
                        </a:rPr>
                        <a:t>4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5570" algn="r">
                        <a:lnSpc>
                          <a:spcPct val="115000"/>
                        </a:lnSpc>
                        <a:spcAft>
                          <a:spcPts val="0"/>
                        </a:spcAft>
                      </a:pPr>
                      <a:r>
                        <a:rPr lang="ru-RU" sz="2300" dirty="0">
                          <a:latin typeface="Arial"/>
                          <a:ea typeface="Times New Roman"/>
                        </a:rPr>
                        <a:t>2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164">
                <a:tc>
                  <a:txBody>
                    <a:bodyPr/>
                    <a:lstStyle/>
                    <a:p>
                      <a:pPr marR="12065" algn="ctr">
                        <a:lnSpc>
                          <a:spcPct val="115000"/>
                        </a:lnSpc>
                        <a:spcAft>
                          <a:spcPts val="0"/>
                        </a:spcAft>
                      </a:pPr>
                      <a:r>
                        <a:rPr lang="ru-RU" sz="2300" dirty="0">
                          <a:latin typeface="Arial"/>
                          <a:ea typeface="Times New Roman"/>
                        </a:rPr>
                        <a:t>5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5570" algn="r">
                        <a:lnSpc>
                          <a:spcPct val="115000"/>
                        </a:lnSpc>
                        <a:spcAft>
                          <a:spcPts val="0"/>
                        </a:spcAft>
                      </a:pPr>
                      <a:r>
                        <a:rPr lang="ru-RU" sz="2300" dirty="0">
                          <a:latin typeface="Arial"/>
                          <a:ea typeface="Times New Roman"/>
                        </a:rPr>
                        <a:t>1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83">
                <a:tc>
                  <a:txBody>
                    <a:bodyPr/>
                    <a:lstStyle/>
                    <a:p>
                      <a:pPr marR="12065" algn="ctr">
                        <a:lnSpc>
                          <a:spcPct val="115000"/>
                        </a:lnSpc>
                        <a:spcAft>
                          <a:spcPts val="0"/>
                        </a:spcAft>
                      </a:pPr>
                      <a:r>
                        <a:rPr lang="ru-RU" sz="2500" dirty="0">
                          <a:latin typeface="Times New Roman"/>
                          <a:ea typeface="Times New Roman"/>
                        </a:rPr>
                        <a:t>6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5570" algn="r">
                        <a:lnSpc>
                          <a:spcPct val="115000"/>
                        </a:lnSpc>
                        <a:spcAft>
                          <a:spcPts val="0"/>
                        </a:spcAft>
                      </a:pPr>
                      <a:r>
                        <a:rPr lang="ru-RU" sz="2300" dirty="0">
                          <a:latin typeface="Arial"/>
                          <a:ea typeface="Times New Roman"/>
                        </a:rPr>
                        <a:t>8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2143108" y="2357430"/>
          <a:ext cx="1500198" cy="2500330"/>
        </p:xfrm>
        <a:graphic>
          <a:graphicData uri="http://schemas.openxmlformats.org/drawingml/2006/table">
            <a:tbl>
              <a:tblPr/>
              <a:tblGrid>
                <a:gridCol w="744475"/>
                <a:gridCol w="755723"/>
              </a:tblGrid>
              <a:tr h="827924">
                <a:tc>
                  <a:txBody>
                    <a:bodyPr/>
                    <a:lstStyle/>
                    <a:p>
                      <a:pPr marR="5715" algn="ctr">
                        <a:lnSpc>
                          <a:spcPct val="115000"/>
                        </a:lnSpc>
                        <a:spcAft>
                          <a:spcPts val="0"/>
                        </a:spcAft>
                      </a:pPr>
                      <a:r>
                        <a:rPr lang="ru-RU" sz="2500" dirty="0">
                          <a:latin typeface="Times New Roman"/>
                          <a:ea typeface="Times New Roman"/>
                        </a:rPr>
                        <a:t>4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635" algn="r">
                        <a:lnSpc>
                          <a:spcPct val="115000"/>
                        </a:lnSpc>
                        <a:spcAft>
                          <a:spcPts val="0"/>
                        </a:spcAft>
                      </a:pPr>
                      <a:r>
                        <a:rPr lang="ru-RU" sz="2300" dirty="0">
                          <a:latin typeface="Arial"/>
                          <a:ea typeface="Times New Roman"/>
                        </a:rPr>
                        <a:t>2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82">
                <a:tc>
                  <a:txBody>
                    <a:bodyPr/>
                    <a:lstStyle/>
                    <a:p>
                      <a:pPr marR="5715" algn="ctr">
                        <a:lnSpc>
                          <a:spcPct val="115000"/>
                        </a:lnSpc>
                        <a:spcAft>
                          <a:spcPts val="0"/>
                        </a:spcAft>
                      </a:pPr>
                      <a:r>
                        <a:rPr lang="ru-RU" sz="2550" dirty="0">
                          <a:latin typeface="Times New Roman"/>
                          <a:ea typeface="Times New Roman"/>
                        </a:rPr>
                        <a:t>5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635" algn="r">
                        <a:lnSpc>
                          <a:spcPct val="115000"/>
                        </a:lnSpc>
                        <a:spcAft>
                          <a:spcPts val="0"/>
                        </a:spcAft>
                      </a:pPr>
                      <a:r>
                        <a:rPr lang="ru-RU" sz="2300" dirty="0">
                          <a:latin typeface="Arial"/>
                          <a:ea typeface="Times New Roman"/>
                        </a:rPr>
                        <a:t>1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924">
                <a:tc>
                  <a:txBody>
                    <a:bodyPr/>
                    <a:lstStyle/>
                    <a:p>
                      <a:pPr marR="5715" algn="ctr">
                        <a:lnSpc>
                          <a:spcPct val="115000"/>
                        </a:lnSpc>
                        <a:spcAft>
                          <a:spcPts val="0"/>
                        </a:spcAft>
                      </a:pPr>
                      <a:r>
                        <a:rPr lang="ru-RU" sz="2300" dirty="0">
                          <a:latin typeface="Arial"/>
                          <a:ea typeface="Times New Roman"/>
                        </a:rPr>
                        <a:t>8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635" algn="r">
                        <a:lnSpc>
                          <a:spcPct val="115000"/>
                        </a:lnSpc>
                        <a:spcAft>
                          <a:spcPts val="0"/>
                        </a:spcAft>
                      </a:pPr>
                      <a:r>
                        <a:rPr lang="ru-RU" sz="2500" dirty="0">
                          <a:latin typeface="Times New Roman"/>
                          <a:ea typeface="Times New Roman"/>
                        </a:rPr>
                        <a:t>6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3786182" y="2357430"/>
          <a:ext cx="1500198" cy="2500330"/>
        </p:xfrm>
        <a:graphic>
          <a:graphicData uri="http://schemas.openxmlformats.org/drawingml/2006/table">
            <a:tbl>
              <a:tblPr/>
              <a:tblGrid>
                <a:gridCol w="755723"/>
                <a:gridCol w="744475"/>
              </a:tblGrid>
              <a:tr h="837083">
                <a:tc>
                  <a:txBody>
                    <a:bodyPr/>
                    <a:lstStyle/>
                    <a:p>
                      <a:pPr marL="2540" algn="ctr">
                        <a:lnSpc>
                          <a:spcPct val="115000"/>
                        </a:lnSpc>
                        <a:spcAft>
                          <a:spcPts val="0"/>
                        </a:spcAft>
                      </a:pPr>
                      <a:r>
                        <a:rPr lang="ru-RU" sz="2300" dirty="0">
                          <a:latin typeface="Arial"/>
                          <a:ea typeface="Times New Roman"/>
                        </a:rPr>
                        <a:t>2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r">
                        <a:lnSpc>
                          <a:spcPct val="115000"/>
                        </a:lnSpc>
                        <a:spcAft>
                          <a:spcPts val="0"/>
                        </a:spcAft>
                      </a:pPr>
                      <a:r>
                        <a:rPr lang="ru-RU" sz="2500" dirty="0">
                          <a:latin typeface="Times New Roman"/>
                          <a:ea typeface="Times New Roman"/>
                        </a:rPr>
                        <a:t>4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164">
                <a:tc>
                  <a:txBody>
                    <a:bodyPr/>
                    <a:lstStyle/>
                    <a:p>
                      <a:pPr marL="2540" algn="ctr">
                        <a:lnSpc>
                          <a:spcPct val="115000"/>
                        </a:lnSpc>
                        <a:spcAft>
                          <a:spcPts val="0"/>
                        </a:spcAft>
                      </a:pPr>
                      <a:r>
                        <a:rPr lang="ru-RU" sz="2300" dirty="0">
                          <a:latin typeface="Arial"/>
                          <a:ea typeface="Times New Roman"/>
                        </a:rPr>
                        <a:t>5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r">
                        <a:lnSpc>
                          <a:spcPct val="115000"/>
                        </a:lnSpc>
                        <a:spcAft>
                          <a:spcPts val="0"/>
                        </a:spcAft>
                      </a:pPr>
                      <a:r>
                        <a:rPr lang="ru-RU" sz="2300" dirty="0">
                          <a:latin typeface="Arial"/>
                          <a:ea typeface="Times New Roman"/>
                        </a:rPr>
                        <a:t>1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83">
                <a:tc>
                  <a:txBody>
                    <a:bodyPr/>
                    <a:lstStyle/>
                    <a:p>
                      <a:pPr marL="2540" algn="ctr">
                        <a:lnSpc>
                          <a:spcPct val="115000"/>
                        </a:lnSpc>
                        <a:spcAft>
                          <a:spcPts val="0"/>
                        </a:spcAft>
                      </a:pPr>
                      <a:r>
                        <a:rPr lang="ru-RU" sz="2300" dirty="0">
                          <a:latin typeface="Arial"/>
                          <a:ea typeface="Times New Roman"/>
                        </a:rPr>
                        <a:t>8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1920" algn="r">
                        <a:lnSpc>
                          <a:spcPct val="115000"/>
                        </a:lnSpc>
                        <a:spcAft>
                          <a:spcPts val="0"/>
                        </a:spcAft>
                      </a:pPr>
                      <a:r>
                        <a:rPr lang="ru-RU" sz="2500" dirty="0">
                          <a:latin typeface="Times New Roman"/>
                          <a:ea typeface="Times New Roman"/>
                        </a:rPr>
                        <a:t>6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nvGraphicFramePr>
        <p:xfrm>
          <a:off x="5429256" y="2357430"/>
          <a:ext cx="1500198" cy="2500330"/>
        </p:xfrm>
        <a:graphic>
          <a:graphicData uri="http://schemas.openxmlformats.org/drawingml/2006/table">
            <a:tbl>
              <a:tblPr/>
              <a:tblGrid>
                <a:gridCol w="743824"/>
                <a:gridCol w="756374"/>
              </a:tblGrid>
              <a:tr h="839200">
                <a:tc>
                  <a:txBody>
                    <a:bodyPr/>
                    <a:lstStyle/>
                    <a:p>
                      <a:pPr marR="133985" algn="r">
                        <a:lnSpc>
                          <a:spcPct val="115000"/>
                        </a:lnSpc>
                        <a:spcAft>
                          <a:spcPts val="0"/>
                        </a:spcAft>
                      </a:pPr>
                      <a:r>
                        <a:rPr lang="ru-RU" sz="2500" dirty="0">
                          <a:latin typeface="Times New Roman"/>
                          <a:ea typeface="Times New Roman"/>
                        </a:rPr>
                        <a:t>4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ru-RU" sz="2300" dirty="0">
                          <a:latin typeface="Arial"/>
                          <a:ea typeface="Times New Roman"/>
                        </a:rPr>
                        <a:t>2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984">
                <a:tc>
                  <a:txBody>
                    <a:bodyPr/>
                    <a:lstStyle/>
                    <a:p>
                      <a:pPr marR="133985" algn="r">
                        <a:lnSpc>
                          <a:spcPct val="115000"/>
                        </a:lnSpc>
                        <a:spcAft>
                          <a:spcPts val="0"/>
                        </a:spcAft>
                      </a:pPr>
                      <a:r>
                        <a:rPr lang="ru-RU" sz="2300" dirty="0">
                          <a:latin typeface="Arial"/>
                          <a:ea typeface="Times New Roman"/>
                        </a:rPr>
                        <a:t>1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ru-RU" sz="2550" dirty="0">
                          <a:latin typeface="Times New Roman"/>
                          <a:ea typeface="Times New Roman"/>
                        </a:rPr>
                        <a:t>5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146">
                <a:tc>
                  <a:txBody>
                    <a:bodyPr/>
                    <a:lstStyle/>
                    <a:p>
                      <a:pPr marR="133985" algn="r">
                        <a:lnSpc>
                          <a:spcPct val="115000"/>
                        </a:lnSpc>
                        <a:spcAft>
                          <a:spcPts val="0"/>
                        </a:spcAft>
                      </a:pPr>
                      <a:r>
                        <a:rPr lang="ru-RU" sz="2300" dirty="0">
                          <a:latin typeface="Arial"/>
                          <a:ea typeface="Times New Roman"/>
                        </a:rPr>
                        <a:t>8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ru-RU" sz="2300" dirty="0">
                          <a:latin typeface="Arial"/>
                          <a:ea typeface="Times New Roman"/>
                        </a:rPr>
                        <a:t>6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Таблица 7"/>
          <p:cNvGraphicFramePr>
            <a:graphicFrameLocks noGrp="1"/>
          </p:cNvGraphicFramePr>
          <p:nvPr/>
        </p:nvGraphicFramePr>
        <p:xfrm>
          <a:off x="7143768" y="2357430"/>
          <a:ext cx="1571636" cy="2428892"/>
        </p:xfrm>
        <a:graphic>
          <a:graphicData uri="http://schemas.openxmlformats.org/drawingml/2006/table">
            <a:tbl>
              <a:tblPr/>
              <a:tblGrid>
                <a:gridCol w="797688"/>
                <a:gridCol w="773948"/>
              </a:tblGrid>
              <a:tr h="819208">
                <a:tc>
                  <a:txBody>
                    <a:bodyPr/>
                    <a:lstStyle/>
                    <a:p>
                      <a:pPr marR="12065" algn="ctr">
                        <a:lnSpc>
                          <a:spcPct val="115000"/>
                        </a:lnSpc>
                        <a:spcAft>
                          <a:spcPts val="0"/>
                        </a:spcAft>
                      </a:pPr>
                      <a:r>
                        <a:rPr lang="ru-RU" sz="2500" dirty="0">
                          <a:latin typeface="Times New Roman"/>
                          <a:ea typeface="Times New Roman"/>
                        </a:rPr>
                        <a:t>4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4460" algn="r">
                        <a:lnSpc>
                          <a:spcPct val="115000"/>
                        </a:lnSpc>
                        <a:spcAft>
                          <a:spcPts val="0"/>
                        </a:spcAft>
                      </a:pPr>
                      <a:r>
                        <a:rPr lang="ru-RU" sz="2300" dirty="0">
                          <a:latin typeface="Arial"/>
                          <a:ea typeface="Times New Roman"/>
                        </a:rPr>
                        <a:t>2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592">
                <a:tc>
                  <a:txBody>
                    <a:bodyPr/>
                    <a:lstStyle/>
                    <a:p>
                      <a:pPr marR="12065" algn="ctr">
                        <a:lnSpc>
                          <a:spcPct val="115000"/>
                        </a:lnSpc>
                        <a:spcAft>
                          <a:spcPts val="0"/>
                        </a:spcAft>
                      </a:pPr>
                      <a:r>
                        <a:rPr lang="ru-RU" sz="2550" dirty="0">
                          <a:latin typeface="Times New Roman"/>
                          <a:ea typeface="Times New Roman"/>
                        </a:rPr>
                        <a:t>5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4460" algn="r">
                        <a:lnSpc>
                          <a:spcPct val="115000"/>
                        </a:lnSpc>
                        <a:spcAft>
                          <a:spcPts val="0"/>
                        </a:spcAft>
                      </a:pPr>
                      <a:r>
                        <a:rPr lang="ru-RU" sz="2300" dirty="0">
                          <a:latin typeface="Arial"/>
                          <a:ea typeface="Times New Roman"/>
                        </a:rPr>
                        <a:t>1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092">
                <a:tc>
                  <a:txBody>
                    <a:bodyPr/>
                    <a:lstStyle/>
                    <a:p>
                      <a:pPr marR="12065" algn="ctr">
                        <a:lnSpc>
                          <a:spcPct val="115000"/>
                        </a:lnSpc>
                        <a:spcAft>
                          <a:spcPts val="0"/>
                        </a:spcAft>
                      </a:pPr>
                      <a:r>
                        <a:rPr lang="ru-RU" sz="2300" dirty="0">
                          <a:latin typeface="Arial"/>
                          <a:ea typeface="Times New Roman"/>
                        </a:rPr>
                        <a:t>8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4460" algn="r">
                        <a:lnSpc>
                          <a:spcPct val="115000"/>
                        </a:lnSpc>
                        <a:spcAft>
                          <a:spcPts val="0"/>
                        </a:spcAft>
                      </a:pPr>
                      <a:r>
                        <a:rPr lang="ru-RU" sz="2300" dirty="0">
                          <a:latin typeface="Arial"/>
                          <a:ea typeface="Times New Roman"/>
                        </a:rPr>
                        <a:t>6 </a:t>
                      </a:r>
                      <a:endParaRPr lang="ru-RU" sz="12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24" descr="an1_zajkapljas"/>
          <p:cNvPicPr>
            <a:picLocks noChangeAspect="1" noChangeArrowheads="1" noCrop="1"/>
          </p:cNvPicPr>
          <p:nvPr/>
        </p:nvPicPr>
        <p:blipFill>
          <a:blip r:embed="rId2" cstate="print"/>
          <a:srcRect/>
          <a:stretch>
            <a:fillRect/>
          </a:stretch>
        </p:blipFill>
        <p:spPr bwMode="auto">
          <a:xfrm>
            <a:off x="7429520" y="5000636"/>
            <a:ext cx="1428760"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rtl="0">
              <a:spcBef>
                <a:spcPct val="0"/>
              </a:spcBef>
            </a:pPr>
            <a:r>
              <a:rPr lang="kk-KZ" sz="2800" dirty="0">
                <a:solidFill>
                  <a:srgbClr val="FF0000"/>
                </a:solidFill>
                <a:latin typeface="Times New Roman" pitchFamily="18" charset="0"/>
                <a:cs typeface="Times New Roman" pitchFamily="18" charset="0"/>
              </a:rPr>
              <a:t>Бір килограмм  темір мен  бір килограмм  мақтаның  қайсысы  ауыр?</a:t>
            </a:r>
            <a:r>
              <a:rPr lang="ru-RU" sz="1200" dirty="0"/>
              <a:t/>
            </a:r>
            <a:br>
              <a:rPr lang="ru-RU" sz="1200" dirty="0"/>
            </a:br>
            <a:endParaRPr lang="ru-RU" dirty="0"/>
          </a:p>
        </p:txBody>
      </p:sp>
      <p:pic>
        <p:nvPicPr>
          <p:cNvPr id="3" name="Picture 8"/>
          <p:cNvPicPr>
            <a:picLocks noChangeAspect="1" noChangeArrowheads="1"/>
          </p:cNvPicPr>
          <p:nvPr/>
        </p:nvPicPr>
        <p:blipFill>
          <a:blip r:embed="rId2" cstate="print"/>
          <a:srcRect/>
          <a:stretch>
            <a:fillRect/>
          </a:stretch>
        </p:blipFill>
        <p:spPr bwMode="auto">
          <a:xfrm>
            <a:off x="500034" y="2643182"/>
            <a:ext cx="5322409" cy="3214710"/>
          </a:xfrm>
          <a:prstGeom prst="rect">
            <a:avLst/>
          </a:prstGeom>
          <a:noFill/>
        </p:spPr>
      </p:pic>
      <p:pic>
        <p:nvPicPr>
          <p:cNvPr id="4" name="Picture 8" descr="pe01758_"/>
          <p:cNvPicPr>
            <a:picLocks noChangeAspect="1" noChangeArrowheads="1"/>
          </p:cNvPicPr>
          <p:nvPr/>
        </p:nvPicPr>
        <p:blipFill>
          <a:blip r:embed="rId3" cstate="print"/>
          <a:srcRect/>
          <a:stretch>
            <a:fillRect/>
          </a:stretch>
        </p:blipFill>
        <p:spPr bwMode="auto">
          <a:xfrm>
            <a:off x="6643702" y="1714488"/>
            <a:ext cx="2163421" cy="207170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4422"/>
            <a:ext cx="8305800" cy="1928826"/>
          </a:xfrm>
        </p:spPr>
        <p:txBody>
          <a:bodyPr>
            <a:normAutofit fontScale="90000"/>
          </a:bodyPr>
          <a:lstStyle/>
          <a:p>
            <a:pPr algn="ctr"/>
            <a:r>
              <a:rPr lang="kk-KZ" sz="2700" dirty="0" smtClean="0">
                <a:solidFill>
                  <a:srgbClr val="FF0000"/>
                </a:solidFill>
                <a:latin typeface="Times New Roman" pitchFamily="18" charset="0"/>
                <a:cs typeface="Times New Roman" pitchFamily="18" charset="0"/>
              </a:rPr>
              <a:t>Оқушы үй жұмысын орындау үшін 2 сағат отырды. Ол 20 минут сурет салып ойнады. 40 мин оны өшірумен әлек болды. Қалған уақытта үй тапсырмасын орындады. Егер әр пәнге 20 минут уақыт жіберсе, ол неше пәннен үй тапсырмасын орындайды?</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3" name="Picture 4" descr="J0232133"/>
          <p:cNvPicPr>
            <a:picLocks noChangeAspect="1" noChangeArrowheads="1"/>
          </p:cNvPicPr>
          <p:nvPr/>
        </p:nvPicPr>
        <p:blipFill>
          <a:blip r:embed="rId2" cstate="print"/>
          <a:srcRect/>
          <a:stretch>
            <a:fillRect/>
          </a:stretch>
        </p:blipFill>
        <p:spPr bwMode="auto">
          <a:xfrm>
            <a:off x="428597" y="3181797"/>
            <a:ext cx="1928826" cy="1961715"/>
          </a:xfrm>
          <a:prstGeom prst="rect">
            <a:avLst/>
          </a:prstGeom>
          <a:noFill/>
          <a:ln w="9525">
            <a:noFill/>
            <a:miter lim="800000"/>
            <a:headEnd/>
            <a:tailEnd/>
          </a:ln>
          <a:effectLst/>
        </p:spPr>
      </p:pic>
      <p:pic>
        <p:nvPicPr>
          <p:cNvPr id="4" name="Picture 11" descr="pe01821_"/>
          <p:cNvPicPr>
            <a:picLocks noChangeAspect="1" noChangeArrowheads="1"/>
          </p:cNvPicPr>
          <p:nvPr/>
        </p:nvPicPr>
        <p:blipFill>
          <a:blip r:embed="rId3" cstate="print"/>
          <a:srcRect/>
          <a:stretch>
            <a:fillRect/>
          </a:stretch>
        </p:blipFill>
        <p:spPr bwMode="auto">
          <a:xfrm>
            <a:off x="3500430" y="3143248"/>
            <a:ext cx="1865331" cy="1857388"/>
          </a:xfrm>
          <a:prstGeom prst="rect">
            <a:avLst/>
          </a:prstGeom>
          <a:noFill/>
          <a:ln w="9525">
            <a:noFill/>
            <a:miter lim="800000"/>
            <a:headEnd/>
            <a:tailEnd/>
          </a:ln>
        </p:spPr>
      </p:pic>
      <p:pic>
        <p:nvPicPr>
          <p:cNvPr id="5" name="Picture 8" descr="pe01758_"/>
          <p:cNvPicPr>
            <a:picLocks noChangeAspect="1" noChangeArrowheads="1"/>
          </p:cNvPicPr>
          <p:nvPr/>
        </p:nvPicPr>
        <p:blipFill>
          <a:blip r:embed="rId4" cstate="print"/>
          <a:srcRect/>
          <a:stretch>
            <a:fillRect/>
          </a:stretch>
        </p:blipFill>
        <p:spPr bwMode="auto">
          <a:xfrm>
            <a:off x="6286512" y="3071810"/>
            <a:ext cx="2163421" cy="2071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081970"/>
          </a:xfrm>
        </p:spPr>
        <p:txBody>
          <a:bodyPr>
            <a:normAutofit fontScale="90000"/>
          </a:bodyPr>
          <a:lstStyle/>
          <a:p>
            <a:pPr algn="ctr"/>
            <a:r>
              <a:rPr lang="kk-KZ" sz="2700" dirty="0" smtClean="0">
                <a:solidFill>
                  <a:srgbClr val="FF0000"/>
                </a:solidFill>
                <a:latin typeface="Times New Roman" pitchFamily="18" charset="0"/>
                <a:cs typeface="Times New Roman" pitchFamily="18" charset="0"/>
              </a:rPr>
              <a:t>Олжас пен Жандос жасырынбақ ойнады. Олжас кәрі ақ қайыңнан 12 қадам солға, 5 қадам оңға, қайтадан 4 қадам солға, 11 қадам оңға жүрді. Олжас қайда тығылды?</a:t>
            </a:r>
            <a:r>
              <a:rPr lang="ru-RU" dirty="0" smtClean="0"/>
              <a:t/>
            </a:r>
            <a:br>
              <a:rPr lang="ru-RU" dirty="0" smtClean="0"/>
            </a:br>
            <a:endParaRPr lang="ru-RU" dirty="0"/>
          </a:p>
        </p:txBody>
      </p:sp>
      <p:pic>
        <p:nvPicPr>
          <p:cNvPr id="3" name="Picture 2" descr="d0b1d0b5d180d0b5d0b7d18b12[1]"/>
          <p:cNvPicPr>
            <a:picLocks noChangeAspect="1" noChangeArrowheads="1"/>
          </p:cNvPicPr>
          <p:nvPr/>
        </p:nvPicPr>
        <p:blipFill>
          <a:blip r:embed="rId2" cstate="print"/>
          <a:srcRect/>
          <a:stretch>
            <a:fillRect/>
          </a:stretch>
        </p:blipFill>
        <p:spPr bwMode="auto">
          <a:xfrm>
            <a:off x="2857488" y="2285992"/>
            <a:ext cx="4714908" cy="4286280"/>
          </a:xfrm>
          <a:prstGeom prst="rect">
            <a:avLst/>
          </a:prstGeom>
          <a:noFill/>
          <a:ln w="9525">
            <a:noFill/>
            <a:miter lim="800000"/>
            <a:headEnd/>
            <a:tailEnd/>
          </a:ln>
        </p:spPr>
      </p:pic>
      <p:pic>
        <p:nvPicPr>
          <p:cNvPr id="4" name="Picture 10" descr="22"/>
          <p:cNvPicPr>
            <a:picLocks noChangeAspect="1" noChangeArrowheads="1"/>
          </p:cNvPicPr>
          <p:nvPr/>
        </p:nvPicPr>
        <p:blipFill>
          <a:blip r:embed="rId3" cstate="print"/>
          <a:srcRect/>
          <a:stretch>
            <a:fillRect/>
          </a:stretch>
        </p:blipFill>
        <p:spPr bwMode="auto">
          <a:xfrm>
            <a:off x="214282" y="2214554"/>
            <a:ext cx="1643074" cy="184469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04088"/>
            <a:ext cx="7834338" cy="1367590"/>
          </a:xfrm>
        </p:spPr>
        <p:txBody>
          <a:bodyPr>
            <a:normAutofit fontScale="90000"/>
          </a:bodyPr>
          <a:lstStyle/>
          <a:p>
            <a:pPr algn="ctr"/>
            <a:r>
              <a:rPr lang="kk-KZ" sz="3100" dirty="0" smtClean="0">
                <a:solidFill>
                  <a:srgbClr val="FF0000"/>
                </a:solidFill>
                <a:latin typeface="Times New Roman" pitchFamily="18" charset="0"/>
                <a:cs typeface="Times New Roman" pitchFamily="18" charset="0"/>
              </a:rPr>
              <a:t>Үш тауық үш күнде үш жұмыртқа салады. 12 тауық 12 күнде қанша жұмыртқа салады?</a:t>
            </a:r>
            <a:r>
              <a:rPr lang="ru-RU" dirty="0" smtClean="0"/>
              <a:t/>
            </a:r>
            <a:br>
              <a:rPr lang="ru-RU" dirty="0" smtClean="0"/>
            </a:br>
            <a:endParaRPr lang="ru-RU" dirty="0"/>
          </a:p>
        </p:txBody>
      </p:sp>
      <p:pic>
        <p:nvPicPr>
          <p:cNvPr id="8" name="Picture 5" descr="F:\Рисунки\FIREWRK6.WMF"/>
          <p:cNvPicPr>
            <a:picLocks noChangeAspect="1" noChangeArrowheads="1"/>
          </p:cNvPicPr>
          <p:nvPr/>
        </p:nvPicPr>
        <p:blipFill>
          <a:blip r:embed="rId2" cstate="print"/>
          <a:srcRect/>
          <a:stretch>
            <a:fillRect/>
          </a:stretch>
        </p:blipFill>
        <p:spPr bwMode="auto">
          <a:xfrm>
            <a:off x="7478713" y="4786322"/>
            <a:ext cx="1665287" cy="1657350"/>
          </a:xfrm>
          <a:prstGeom prst="rect">
            <a:avLst/>
          </a:prstGeom>
          <a:noFill/>
          <a:ln w="9525">
            <a:noFill/>
            <a:miter lim="800000"/>
            <a:headEnd/>
            <a:tailEnd/>
          </a:ln>
        </p:spPr>
      </p:pic>
      <p:pic>
        <p:nvPicPr>
          <p:cNvPr id="11" name="Picture 13"/>
          <p:cNvPicPr>
            <a:picLocks noChangeAspect="1" noChangeArrowheads="1"/>
          </p:cNvPicPr>
          <p:nvPr/>
        </p:nvPicPr>
        <p:blipFill>
          <a:blip r:embed="rId3" cstate="email"/>
          <a:srcRect/>
          <a:stretch>
            <a:fillRect/>
          </a:stretch>
        </p:blipFill>
        <p:spPr bwMode="auto">
          <a:xfrm>
            <a:off x="4000496" y="2071678"/>
            <a:ext cx="904861" cy="2000250"/>
          </a:xfrm>
          <a:prstGeom prst="rect">
            <a:avLst/>
          </a:prstGeom>
          <a:noFill/>
          <a:ln w="9525">
            <a:noFill/>
            <a:miter lim="800000"/>
            <a:headEnd/>
            <a:tailEnd/>
          </a:ln>
        </p:spPr>
      </p:pic>
      <p:pic>
        <p:nvPicPr>
          <p:cNvPr id="12" name="Picture 12"/>
          <p:cNvPicPr>
            <a:picLocks noChangeAspect="1" noChangeArrowheads="1"/>
          </p:cNvPicPr>
          <p:nvPr/>
        </p:nvPicPr>
        <p:blipFill>
          <a:blip r:embed="rId4" cstate="email"/>
          <a:srcRect/>
          <a:stretch>
            <a:fillRect/>
          </a:stretch>
        </p:blipFill>
        <p:spPr bwMode="auto">
          <a:xfrm>
            <a:off x="2857488" y="2000240"/>
            <a:ext cx="1143000" cy="2214562"/>
          </a:xfrm>
          <a:prstGeom prst="rect">
            <a:avLst/>
          </a:prstGeom>
          <a:noFill/>
          <a:ln w="9525">
            <a:noFill/>
            <a:miter lim="800000"/>
            <a:headEnd/>
            <a:tailEnd/>
          </a:ln>
        </p:spPr>
      </p:pic>
      <p:pic>
        <p:nvPicPr>
          <p:cNvPr id="13" name="Picture 12"/>
          <p:cNvPicPr>
            <a:picLocks noChangeAspect="1" noChangeArrowheads="1"/>
          </p:cNvPicPr>
          <p:nvPr/>
        </p:nvPicPr>
        <p:blipFill>
          <a:blip r:embed="rId4" cstate="email"/>
          <a:srcRect/>
          <a:stretch>
            <a:fillRect/>
          </a:stretch>
        </p:blipFill>
        <p:spPr bwMode="auto">
          <a:xfrm>
            <a:off x="714348" y="3786190"/>
            <a:ext cx="1143000" cy="2214562"/>
          </a:xfrm>
          <a:prstGeom prst="rect">
            <a:avLst/>
          </a:prstGeom>
          <a:noFill/>
          <a:ln w="9525">
            <a:noFill/>
            <a:miter lim="800000"/>
            <a:headEnd/>
            <a:tailEnd/>
          </a:ln>
        </p:spPr>
      </p:pic>
      <p:pic>
        <p:nvPicPr>
          <p:cNvPr id="14" name="Picture 13"/>
          <p:cNvPicPr>
            <a:picLocks noChangeAspect="1" noChangeArrowheads="1"/>
          </p:cNvPicPr>
          <p:nvPr/>
        </p:nvPicPr>
        <p:blipFill>
          <a:blip r:embed="rId3" cstate="email"/>
          <a:srcRect/>
          <a:stretch>
            <a:fillRect/>
          </a:stretch>
        </p:blipFill>
        <p:spPr bwMode="auto">
          <a:xfrm>
            <a:off x="1857356" y="3857628"/>
            <a:ext cx="904861" cy="2000250"/>
          </a:xfrm>
          <a:prstGeom prst="rect">
            <a:avLst/>
          </a:prstGeom>
          <a:noFill/>
          <a:ln w="9525">
            <a:noFill/>
            <a:miter lim="800000"/>
            <a:headEnd/>
            <a:tailEnd/>
          </a:ln>
        </p:spPr>
      </p:pic>
      <p:pic>
        <p:nvPicPr>
          <p:cNvPr id="15" name="Picture 13"/>
          <p:cNvPicPr>
            <a:picLocks noChangeAspect="1" noChangeArrowheads="1"/>
          </p:cNvPicPr>
          <p:nvPr/>
        </p:nvPicPr>
        <p:blipFill>
          <a:blip r:embed="rId3" cstate="email"/>
          <a:srcRect/>
          <a:stretch>
            <a:fillRect/>
          </a:stretch>
        </p:blipFill>
        <p:spPr bwMode="auto">
          <a:xfrm>
            <a:off x="7000892" y="2214554"/>
            <a:ext cx="904861" cy="2000250"/>
          </a:xfrm>
          <a:prstGeom prst="rect">
            <a:avLst/>
          </a:prstGeom>
          <a:noFill/>
          <a:ln w="9525">
            <a:noFill/>
            <a:miter lim="800000"/>
            <a:headEnd/>
            <a:tailEnd/>
          </a:ln>
        </p:spPr>
      </p:pic>
      <p:pic>
        <p:nvPicPr>
          <p:cNvPr id="16" name="Picture 12"/>
          <p:cNvPicPr>
            <a:picLocks noChangeAspect="1" noChangeArrowheads="1"/>
          </p:cNvPicPr>
          <p:nvPr/>
        </p:nvPicPr>
        <p:blipFill>
          <a:blip r:embed="rId4" cstate="email"/>
          <a:srcRect/>
          <a:stretch>
            <a:fillRect/>
          </a:stretch>
        </p:blipFill>
        <p:spPr bwMode="auto">
          <a:xfrm>
            <a:off x="5857884" y="2143116"/>
            <a:ext cx="1143000" cy="2214562"/>
          </a:xfrm>
          <a:prstGeom prst="rect">
            <a:avLst/>
          </a:prstGeom>
          <a:noFill/>
          <a:ln w="9525">
            <a:noFill/>
            <a:miter lim="800000"/>
            <a:headEnd/>
            <a:tailEnd/>
          </a:ln>
        </p:spPr>
      </p:pic>
      <p:pic>
        <p:nvPicPr>
          <p:cNvPr id="17" name="Picture 5" descr="F:\Рисунки\FIREWRK6.WMF"/>
          <p:cNvPicPr>
            <a:picLocks noChangeAspect="1" noChangeArrowheads="1"/>
          </p:cNvPicPr>
          <p:nvPr/>
        </p:nvPicPr>
        <p:blipFill>
          <a:blip r:embed="rId2" cstate="print"/>
          <a:srcRect/>
          <a:stretch>
            <a:fillRect/>
          </a:stretch>
        </p:blipFill>
        <p:spPr bwMode="auto">
          <a:xfrm>
            <a:off x="0" y="714356"/>
            <a:ext cx="1665287" cy="1657350"/>
          </a:xfrm>
          <a:prstGeom prst="rect">
            <a:avLst/>
          </a:prstGeom>
          <a:noFill/>
          <a:ln w="9525">
            <a:noFill/>
            <a:miter lim="800000"/>
            <a:headEnd/>
            <a:tailEnd/>
          </a:ln>
        </p:spPr>
      </p:pic>
      <p:pic>
        <p:nvPicPr>
          <p:cNvPr id="18" name="Picture 4" descr="J0232133"/>
          <p:cNvPicPr>
            <a:picLocks noChangeAspect="1" noChangeArrowheads="1"/>
          </p:cNvPicPr>
          <p:nvPr/>
        </p:nvPicPr>
        <p:blipFill>
          <a:blip r:embed="rId5" cstate="print"/>
          <a:srcRect/>
          <a:stretch>
            <a:fillRect/>
          </a:stretch>
        </p:blipFill>
        <p:spPr bwMode="auto">
          <a:xfrm>
            <a:off x="4286248" y="3929066"/>
            <a:ext cx="1928826" cy="239034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800" decel="100000"/>
                                        <p:tgtEl>
                                          <p:spTgt spid="12"/>
                                        </p:tgtEl>
                                      </p:cBhvr>
                                    </p:animEffect>
                                    <p:anim calcmode="lin" valueType="num">
                                      <p:cBhvr>
                                        <p:cTn id="15" dur="800" decel="100000" fill="hold"/>
                                        <p:tgtEl>
                                          <p:spTgt spid="12"/>
                                        </p:tgtEl>
                                        <p:attrNameLst>
                                          <p:attrName>style.rotation</p:attrName>
                                        </p:attrNameLst>
                                      </p:cBhvr>
                                      <p:tavLst>
                                        <p:tav tm="0">
                                          <p:val>
                                            <p:fltVal val="-90"/>
                                          </p:val>
                                        </p:tav>
                                        <p:tav tm="100000">
                                          <p:val>
                                            <p:fltVal val="0"/>
                                          </p:val>
                                        </p:tav>
                                      </p:tavLst>
                                    </p:anim>
                                    <p:anim calcmode="lin" valueType="num">
                                      <p:cBhvr>
                                        <p:cTn id="16" dur="800" decel="100000" fill="hold"/>
                                        <p:tgtEl>
                                          <p:spTgt spid="12"/>
                                        </p:tgtEl>
                                        <p:attrNameLst>
                                          <p:attrName>ppt_x</p:attrName>
                                        </p:attrNameLst>
                                      </p:cBhvr>
                                      <p:tavLst>
                                        <p:tav tm="0">
                                          <p:val>
                                            <p:strVal val="#ppt_x+0.4"/>
                                          </p:val>
                                        </p:tav>
                                        <p:tav tm="100000">
                                          <p:val>
                                            <p:strVal val="#ppt_x-0.05"/>
                                          </p:val>
                                        </p:tav>
                                      </p:tavLst>
                                    </p:anim>
                                    <p:anim calcmode="lin" valueType="num">
                                      <p:cBhvr>
                                        <p:cTn id="17" dur="800" decel="100000" fill="hold"/>
                                        <p:tgtEl>
                                          <p:spTgt spid="1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decel="100000"/>
                                        <p:tgtEl>
                                          <p:spTgt spid="13"/>
                                        </p:tgtEl>
                                      </p:cBhvr>
                                    </p:animEffect>
                                    <p:anim calcmode="lin" valueType="num">
                                      <p:cBhvr>
                                        <p:cTn id="25" dur="800" decel="100000" fill="hold"/>
                                        <p:tgtEl>
                                          <p:spTgt spid="13"/>
                                        </p:tgtEl>
                                        <p:attrNameLst>
                                          <p:attrName>style.rotation</p:attrName>
                                        </p:attrNameLst>
                                      </p:cBhvr>
                                      <p:tavLst>
                                        <p:tav tm="0">
                                          <p:val>
                                            <p:fltVal val="-90"/>
                                          </p:val>
                                        </p:tav>
                                        <p:tav tm="100000">
                                          <p:val>
                                            <p:fltVal val="0"/>
                                          </p:val>
                                        </p:tav>
                                      </p:tavLst>
                                    </p:anim>
                                    <p:anim calcmode="lin" valueType="num">
                                      <p:cBhvr>
                                        <p:cTn id="26" dur="800" decel="100000" fill="hold"/>
                                        <p:tgtEl>
                                          <p:spTgt spid="13"/>
                                        </p:tgtEl>
                                        <p:attrNameLst>
                                          <p:attrName>ppt_x</p:attrName>
                                        </p:attrNameLst>
                                      </p:cBhvr>
                                      <p:tavLst>
                                        <p:tav tm="0">
                                          <p:val>
                                            <p:strVal val="#ppt_x+0.4"/>
                                          </p:val>
                                        </p:tav>
                                        <p:tav tm="100000">
                                          <p:val>
                                            <p:strVal val="#ppt_x-0.05"/>
                                          </p:val>
                                        </p:tav>
                                      </p:tavLst>
                                    </p:anim>
                                    <p:anim calcmode="lin" valueType="num">
                                      <p:cBhvr>
                                        <p:cTn id="27" dur="800" decel="100000" fill="hold"/>
                                        <p:tgtEl>
                                          <p:spTgt spid="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ppt_x</p:attrName>
                                        </p:attrNameLst>
                                      </p:cBhvr>
                                      <p:tavLst>
                                        <p:tav tm="0">
                                          <p:val>
                                            <p:strVal val="#ppt_x-.2"/>
                                          </p:val>
                                        </p:tav>
                                        <p:tav tm="100000">
                                          <p:val>
                                            <p:strVal val="#ppt_x"/>
                                          </p:val>
                                        </p:tav>
                                      </p:tavLst>
                                    </p:anim>
                                    <p:anim calcmode="lin" valueType="num">
                                      <p:cBhvr>
                                        <p:cTn id="3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ppt_x</p:attrName>
                                        </p:attrNameLst>
                                      </p:cBhvr>
                                      <p:tavLst>
                                        <p:tav tm="0">
                                          <p:val>
                                            <p:strVal val="#ppt_x-.2"/>
                                          </p:val>
                                        </p:tav>
                                        <p:tav tm="100000">
                                          <p:val>
                                            <p:strVal val="#ppt_x"/>
                                          </p:val>
                                        </p:tav>
                                      </p:tavLst>
                                    </p:anim>
                                    <p:anim calcmode="lin" valueType="num">
                                      <p:cBhvr>
                                        <p:cTn id="4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800" decel="100000"/>
                                        <p:tgtEl>
                                          <p:spTgt spid="16"/>
                                        </p:tgtEl>
                                      </p:cBhvr>
                                    </p:animEffect>
                                    <p:anim calcmode="lin" valueType="num">
                                      <p:cBhvr>
                                        <p:cTn id="49" dur="800" decel="100000" fill="hold"/>
                                        <p:tgtEl>
                                          <p:spTgt spid="16"/>
                                        </p:tgtEl>
                                        <p:attrNameLst>
                                          <p:attrName>style.rotation</p:attrName>
                                        </p:attrNameLst>
                                      </p:cBhvr>
                                      <p:tavLst>
                                        <p:tav tm="0">
                                          <p:val>
                                            <p:fltVal val="-90"/>
                                          </p:val>
                                        </p:tav>
                                        <p:tav tm="100000">
                                          <p:val>
                                            <p:fltVal val="0"/>
                                          </p:val>
                                        </p:tav>
                                      </p:tavLst>
                                    </p:anim>
                                    <p:anim calcmode="lin" valueType="num">
                                      <p:cBhvr>
                                        <p:cTn id="50" dur="800" decel="100000" fill="hold"/>
                                        <p:tgtEl>
                                          <p:spTgt spid="16"/>
                                        </p:tgtEl>
                                        <p:attrNameLst>
                                          <p:attrName>ppt_x</p:attrName>
                                        </p:attrNameLst>
                                      </p:cBhvr>
                                      <p:tavLst>
                                        <p:tav tm="0">
                                          <p:val>
                                            <p:strVal val="#ppt_x+0.4"/>
                                          </p:val>
                                        </p:tav>
                                        <p:tav tm="100000">
                                          <p:val>
                                            <p:strVal val="#ppt_x-0.05"/>
                                          </p:val>
                                        </p:tav>
                                      </p:tavLst>
                                    </p:anim>
                                    <p:anim calcmode="lin" valueType="num">
                                      <p:cBhvr>
                                        <p:cTn id="51" dur="800" decel="100000" fill="hold"/>
                                        <p:tgtEl>
                                          <p:spTgt spid="1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54" presetID="2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42919"/>
            <a:ext cx="2212848" cy="1571636"/>
          </a:xfrm>
        </p:spPr>
        <p:txBody>
          <a:bodyPr>
            <a:normAutofit/>
          </a:bodyPr>
          <a:lstStyle/>
          <a:p>
            <a:r>
              <a:rPr lang="ru-RU" sz="2800" i="1" dirty="0" smtClean="0">
                <a:solidFill>
                  <a:srgbClr val="FF0000"/>
                </a:solidFill>
                <a:latin typeface="Times New Roman" pitchFamily="18" charset="0"/>
                <a:cs typeface="Times New Roman" pitchFamily="18" charset="0"/>
              </a:rPr>
              <a:t>Текенова Базаргуль Анатольевна</a:t>
            </a:r>
            <a:endParaRPr lang="ru-RU" sz="2800" i="1" dirty="0">
              <a:solidFill>
                <a:srgbClr val="FF0000"/>
              </a:solidFill>
              <a:latin typeface="Times New Roman" pitchFamily="18" charset="0"/>
              <a:cs typeface="Times New Roman" pitchFamily="18" charset="0"/>
            </a:endParaRPr>
          </a:p>
        </p:txBody>
      </p:sp>
      <p:sp>
        <p:nvSpPr>
          <p:cNvPr id="3" name="Текст 2"/>
          <p:cNvSpPr>
            <a:spLocks noGrp="1"/>
          </p:cNvSpPr>
          <p:nvPr>
            <p:ph type="body" sz="half" idx="2"/>
          </p:nvPr>
        </p:nvSpPr>
        <p:spPr>
          <a:xfrm>
            <a:off x="609600" y="2357430"/>
            <a:ext cx="2319326" cy="2650675"/>
          </a:xfrm>
        </p:spPr>
        <p:txBody>
          <a:bodyPr/>
          <a:lstStyle/>
          <a:p>
            <a:r>
              <a:rPr lang="kk-KZ" sz="2000" b="1" dirty="0" smtClean="0">
                <a:solidFill>
                  <a:schemeClr val="accent1">
                    <a:lumMod val="75000"/>
                  </a:schemeClr>
                </a:solidFill>
                <a:latin typeface="Times New Roman" pitchFamily="18" charset="0"/>
                <a:cs typeface="Times New Roman" pitchFamily="18" charset="0"/>
              </a:rPr>
              <a:t>“Үйде оқытуға арналған қосымша тапсырмалар”</a:t>
            </a:r>
            <a:endParaRPr lang="ru-RU" sz="2000" dirty="0" smtClean="0">
              <a:solidFill>
                <a:schemeClr val="accent1">
                  <a:lumMod val="75000"/>
                </a:schemeClr>
              </a:solidFill>
              <a:latin typeface="Times New Roman" pitchFamily="18" charset="0"/>
              <a:cs typeface="Times New Roman" pitchFamily="18" charset="0"/>
            </a:endParaRPr>
          </a:p>
          <a:p>
            <a:endParaRPr lang="ru-RU" dirty="0"/>
          </a:p>
        </p:txBody>
      </p:sp>
      <p:pic>
        <p:nvPicPr>
          <p:cNvPr id="5" name="Рисунок 4" descr="Изображение1 082.jpg"/>
          <p:cNvPicPr>
            <a:picLocks noGrp="1" noChangeAspect="1"/>
          </p:cNvPicPr>
          <p:nvPr>
            <p:ph type="pic" idx="1"/>
          </p:nvPr>
        </p:nvPicPr>
        <p:blipFill>
          <a:blip r:embed="rId2" cstate="print"/>
          <a:srcRect t="18082" b="18082"/>
          <a:stretch>
            <a:fillRect/>
          </a:stretch>
        </p:blipFill>
        <p:spPr>
          <a:xfrm rot="420000">
            <a:off x="3490380" y="1124516"/>
            <a:ext cx="4617720" cy="400720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800" dirty="0" smtClean="0">
                <a:solidFill>
                  <a:srgbClr val="FF0000"/>
                </a:solidFill>
                <a:latin typeface="Times New Roman" pitchFamily="18" charset="0"/>
                <a:cs typeface="Times New Roman" pitchFamily="18" charset="0"/>
              </a:rPr>
              <a:t>Бақаға әр топтағы заттарды салыстыруға көмектес.Заттары көп топты қорша.</a:t>
            </a:r>
            <a:endParaRPr lang="ru-RU" sz="28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285984" y="2357430"/>
            <a:ext cx="6424612" cy="3643338"/>
          </a:xfrm>
          <a:prstGeom prst="rect">
            <a:avLst/>
          </a:prstGeom>
          <a:noFill/>
        </p:spPr>
      </p:pic>
      <p:pic>
        <p:nvPicPr>
          <p:cNvPr id="4" name="Picture 2" descr="C:\Documents and Settings\Admin\Рабочий стол\nirmin.jpg"/>
          <p:cNvPicPr>
            <a:picLocks noChangeAspect="1" noChangeArrowheads="1"/>
          </p:cNvPicPr>
          <p:nvPr/>
        </p:nvPicPr>
        <p:blipFill>
          <a:blip r:embed="rId3" cstate="print"/>
          <a:srcRect/>
          <a:stretch>
            <a:fillRect/>
          </a:stretch>
        </p:blipFill>
        <p:spPr bwMode="auto">
          <a:xfrm>
            <a:off x="357158" y="3500438"/>
            <a:ext cx="1857388"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305800" cy="1500198"/>
          </a:xfrm>
        </p:spPr>
        <p:txBody>
          <a:bodyPr>
            <a:normAutofit/>
          </a:bodyPr>
          <a:lstStyle/>
          <a:p>
            <a:pPr algn="ctr"/>
            <a:r>
              <a:rPr lang="kk-KZ" sz="2800" dirty="0" smtClean="0">
                <a:solidFill>
                  <a:srgbClr val="FF0000"/>
                </a:solidFill>
                <a:latin typeface="Times New Roman" pitchFamily="18" charset="0"/>
                <a:cs typeface="Times New Roman" pitchFamily="18" charset="0"/>
              </a:rPr>
              <a:t>Әр заттың тұсында олардың бағасы жазылған.Пингвинге заттарды сатып алуға көмектес.</a:t>
            </a:r>
            <a:endParaRPr lang="ru-RU" sz="2800"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rot="10800000">
            <a:off x="357158" y="2285992"/>
            <a:ext cx="1895475" cy="1236663"/>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rot="10800000">
            <a:off x="2500298" y="2357430"/>
            <a:ext cx="2025650" cy="1047753"/>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rot="10800000">
            <a:off x="4857752" y="2357430"/>
            <a:ext cx="1882775" cy="1236663"/>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rot="10800000">
            <a:off x="357158" y="4071942"/>
            <a:ext cx="2000265" cy="900114"/>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rot="10800000">
            <a:off x="2571736" y="4000504"/>
            <a:ext cx="2000264" cy="971552"/>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rot="10800000">
            <a:off x="4929190" y="4000504"/>
            <a:ext cx="1928826" cy="971552"/>
          </a:xfrm>
          <a:prstGeom prst="rect">
            <a:avLst/>
          </a:prstGeom>
          <a:noFill/>
          <a:ln w="9525">
            <a:noFill/>
            <a:miter lim="800000"/>
            <a:headEnd/>
            <a:tailEnd/>
          </a:ln>
        </p:spPr>
      </p:pic>
      <p:pic>
        <p:nvPicPr>
          <p:cNvPr id="10" name="Рисунок 41" descr="bird8-8"/>
          <p:cNvPicPr>
            <a:picLocks noChangeAspect="1" noChangeArrowheads="1"/>
          </p:cNvPicPr>
          <p:nvPr/>
        </p:nvPicPr>
        <p:blipFill>
          <a:blip r:embed="rId8" cstate="print"/>
          <a:srcRect/>
          <a:stretch>
            <a:fillRect/>
          </a:stretch>
        </p:blipFill>
        <p:spPr bwMode="auto">
          <a:xfrm>
            <a:off x="6786578" y="2786058"/>
            <a:ext cx="2357422" cy="3781441"/>
          </a:xfrm>
          <a:prstGeom prst="rect">
            <a:avLst/>
          </a:prstGeom>
          <a:noFill/>
          <a:ln w="9525">
            <a:noFill/>
            <a:miter lim="800000"/>
            <a:headEnd/>
            <a:tailEnd/>
          </a:ln>
        </p:spPr>
      </p:pic>
      <p:sp>
        <p:nvSpPr>
          <p:cNvPr id="11" name="Овал 10"/>
          <p:cNvSpPr/>
          <p:nvPr/>
        </p:nvSpPr>
        <p:spPr>
          <a:xfrm>
            <a:off x="4286248" y="3071810"/>
            <a:ext cx="42862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9</a:t>
            </a:r>
            <a:endParaRPr lang="ru-RU" sz="2800" b="1" dirty="0">
              <a:solidFill>
                <a:schemeClr val="tx1"/>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dirty="0" smtClean="0">
                <a:solidFill>
                  <a:srgbClr val="FF0000"/>
                </a:solidFill>
                <a:latin typeface="Times New Roman" pitchFamily="18" charset="0"/>
                <a:cs typeface="Times New Roman" pitchFamily="18" charset="0"/>
              </a:rPr>
              <a:t>Дымбілмеске ойыншықтарды жинауға көмектес.Ол үшін әр ойыншықты сөремен сызықша арқылы байланыстыр.Барлық ойыншық жиналып бітті ме? Неге?</a:t>
            </a:r>
            <a:endParaRPr lang="ru-RU" sz="24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rot="10800000">
            <a:off x="1285852" y="2071678"/>
            <a:ext cx="6429420" cy="4500594"/>
          </a:xfrm>
          <a:prstGeom prst="rect">
            <a:avLst/>
          </a:prstGeom>
          <a:noFill/>
          <a:ln w="9525">
            <a:noFill/>
            <a:miter lim="800000"/>
            <a:headEnd/>
            <a:tailEnd/>
          </a:ln>
        </p:spPr>
      </p:pic>
      <p:pic>
        <p:nvPicPr>
          <p:cNvPr id="4" name="Picture 25" descr="0016"/>
          <p:cNvPicPr>
            <a:picLocks noChangeAspect="1" noChangeArrowheads="1" noCrop="1"/>
          </p:cNvPicPr>
          <p:nvPr/>
        </p:nvPicPr>
        <p:blipFill>
          <a:blip r:embed="rId3" cstate="print"/>
          <a:srcRect/>
          <a:stretch>
            <a:fillRect/>
          </a:stretch>
        </p:blipFill>
        <p:spPr bwMode="auto">
          <a:xfrm>
            <a:off x="-142908" y="571480"/>
            <a:ext cx="1233487" cy="936625"/>
          </a:xfrm>
          <a:prstGeom prst="rect">
            <a:avLst/>
          </a:prstGeom>
          <a:noFill/>
          <a:ln w="9525">
            <a:noFill/>
            <a:miter lim="800000"/>
            <a:headEnd/>
            <a:tailEnd/>
          </a:ln>
        </p:spPr>
      </p:pic>
      <p:pic>
        <p:nvPicPr>
          <p:cNvPr id="5" name="Picture 5" descr="50667661_DvDf2"/>
          <p:cNvPicPr>
            <a:picLocks noChangeAspect="1" noChangeArrowheads="1" noCrop="1"/>
          </p:cNvPicPr>
          <p:nvPr/>
        </p:nvPicPr>
        <p:blipFill>
          <a:blip r:embed="rId4" cstate="print"/>
          <a:srcRect/>
          <a:stretch>
            <a:fillRect/>
          </a:stretch>
        </p:blipFill>
        <p:spPr bwMode="auto">
          <a:xfrm rot="5400000">
            <a:off x="5745975" y="3612347"/>
            <a:ext cx="6072206" cy="4191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2"/>
          <p:cNvSpPr>
            <a:spLocks noChangeArrowheads="1" noChangeShapeType="1" noTextEdit="1"/>
          </p:cNvSpPr>
          <p:nvPr/>
        </p:nvSpPr>
        <p:spPr bwMode="auto">
          <a:xfrm>
            <a:off x="1643063" y="1772816"/>
            <a:ext cx="6215062" cy="727497"/>
          </a:xfrm>
          <a:prstGeom prst="rect">
            <a:avLst/>
          </a:prstGeom>
        </p:spPr>
        <p:txBody>
          <a:bodyPr wrap="none" fromWordArt="1">
            <a:prstTxWarp prst="textPlain">
              <a:avLst>
                <a:gd name="adj" fmla="val 50000"/>
              </a:avLst>
            </a:prstTxWarp>
          </a:bodyPr>
          <a:lstStyle/>
          <a:p>
            <a:pPr algn="ctr"/>
            <a:endParaRPr lang="ru-RU"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6148" name="WordArt 3"/>
          <p:cNvSpPr>
            <a:spLocks noChangeArrowheads="1" noChangeShapeType="1" noTextEdit="1"/>
          </p:cNvSpPr>
          <p:nvPr/>
        </p:nvSpPr>
        <p:spPr bwMode="auto">
          <a:xfrm>
            <a:off x="571500" y="3000375"/>
            <a:ext cx="2435225" cy="20891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kern="10" dirty="0">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21" name="Прямоугольник 20"/>
          <p:cNvSpPr/>
          <p:nvPr/>
        </p:nvSpPr>
        <p:spPr>
          <a:xfrm>
            <a:off x="2968169" y="1268760"/>
            <a:ext cx="3207673" cy="400110"/>
          </a:xfrm>
          <a:prstGeom prst="rect">
            <a:avLst/>
          </a:prstGeom>
          <a:noFill/>
        </p:spPr>
        <p:txBody>
          <a:bodyPr wrap="square" lIns="91440" tIns="45720" rIns="91440" bIns="45720">
            <a:spAutoFit/>
          </a:bodyPr>
          <a:lstStyle/>
          <a:p>
            <a:pPr algn="ctr"/>
            <a:r>
              <a:rPr lang="kk-KZ"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(фишбоун сызбасы)</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2" name="Прямоугольник 21"/>
          <p:cNvSpPr/>
          <p:nvPr/>
        </p:nvSpPr>
        <p:spPr>
          <a:xfrm>
            <a:off x="1875594" y="1844825"/>
            <a:ext cx="5392823" cy="584775"/>
          </a:xfrm>
          <a:prstGeom prst="rect">
            <a:avLst/>
          </a:prstGeom>
          <a:noFill/>
        </p:spPr>
        <p:txBody>
          <a:bodyPr wrap="square" lIns="91440" tIns="45720" rIns="91440" bIns="45720">
            <a:spAutoFit/>
          </a:bodyPr>
          <a:lstStyle/>
          <a:p>
            <a:pPr algn="ctr"/>
            <a:r>
              <a:rPr lang="kk-KZ"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Сызбаны толтыр:</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23" name="Равнобедренный треугольник 22"/>
          <p:cNvSpPr/>
          <p:nvPr/>
        </p:nvSpPr>
        <p:spPr>
          <a:xfrm rot="16200000">
            <a:off x="647564" y="3537012"/>
            <a:ext cx="2016224" cy="1368152"/>
          </a:xfrm>
          <a:prstGeom prst="triangle">
            <a:avLst/>
          </a:prstGeom>
          <a:solidFill>
            <a:srgbClr val="FF0000"/>
          </a:solidFill>
        </p:spPr>
        <p:style>
          <a:lnRef idx="1">
            <a:schemeClr val="accent4"/>
          </a:lnRef>
          <a:fillRef idx="3">
            <a:schemeClr val="accent4"/>
          </a:fillRef>
          <a:effectRef idx="2">
            <a:schemeClr val="accent4"/>
          </a:effectRef>
          <a:fontRef idx="minor">
            <a:schemeClr val="lt1"/>
          </a:fontRef>
        </p:style>
        <p:txBody>
          <a:bodyPr vert="vert" wrap="none" lIns="108000" rtlCol="0" anchor="ctr"/>
          <a:lstStyle/>
          <a:p>
            <a:pPr algn="ctr"/>
            <a:r>
              <a:rPr lang="kk-KZ" sz="3600" dirty="0" smtClean="0">
                <a:solidFill>
                  <a:srgbClr val="00B0F0"/>
                </a:solidFill>
                <a:latin typeface="Times New Roman" pitchFamily="18" charset="0"/>
                <a:cs typeface="Times New Roman" pitchFamily="18" charset="0"/>
              </a:rPr>
              <a:t>в</a:t>
            </a:r>
            <a:endParaRPr lang="ru-RU" sz="3600" dirty="0">
              <a:solidFill>
                <a:srgbClr val="00B0F0"/>
              </a:solidFill>
              <a:latin typeface="Times New Roman" pitchFamily="18" charset="0"/>
              <a:cs typeface="Times New Roman" pitchFamily="18" charset="0"/>
            </a:endParaRPr>
          </a:p>
        </p:txBody>
      </p:sp>
      <p:cxnSp>
        <p:nvCxnSpPr>
          <p:cNvPr id="26" name="Прямая соединительная линия 25"/>
          <p:cNvCxnSpPr>
            <a:stCxn id="23" idx="3"/>
            <a:endCxn id="24" idx="0"/>
          </p:cNvCxnSpPr>
          <p:nvPr/>
        </p:nvCxnSpPr>
        <p:spPr>
          <a:xfrm>
            <a:off x="2339752" y="4221088"/>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3131840" y="3284984"/>
            <a:ext cx="50405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5220072" y="3356992"/>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131840" y="4293096"/>
            <a:ext cx="50405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5220072" y="4293096"/>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Равнобедренный треугольник 23"/>
          <p:cNvSpPr/>
          <p:nvPr/>
        </p:nvSpPr>
        <p:spPr>
          <a:xfrm rot="16200000">
            <a:off x="6498214" y="3591018"/>
            <a:ext cx="2160240" cy="1260140"/>
          </a:xfrm>
          <a:prstGeom prst="triangle">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p>
        </p:txBody>
      </p:sp>
      <p:sp>
        <p:nvSpPr>
          <p:cNvPr id="44" name="Овал 43"/>
          <p:cNvSpPr/>
          <p:nvPr/>
        </p:nvSpPr>
        <p:spPr>
          <a:xfrm>
            <a:off x="7668344" y="3933056"/>
            <a:ext cx="360040" cy="43204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5"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2348880"/>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1340768"/>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5733256"/>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5877272"/>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5589240"/>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196752"/>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23"/>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2420888"/>
            <a:ext cx="952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Рисунок 66" descr="09 (1).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5776912"/>
            <a:ext cx="161925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Рисунок 66" descr="09 (1).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5776912"/>
            <a:ext cx="161925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9610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4509120"/>
            <a:ext cx="652744"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ф</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Прямоугольник 2"/>
          <p:cNvSpPr/>
          <p:nvPr/>
        </p:nvSpPr>
        <p:spPr>
          <a:xfrm>
            <a:off x="2070956" y="1484784"/>
            <a:ext cx="526105" cy="923330"/>
          </a:xfrm>
          <a:prstGeom prst="rect">
            <a:avLst/>
          </a:prstGeom>
          <a:solidFill>
            <a:srgbClr val="FF0000"/>
          </a:solidFill>
        </p:spPr>
        <p:txBody>
          <a:bodyPr wrap="none" lIns="91440" tIns="45720" rIns="91440" bIns="45720">
            <a:spAutoFit/>
          </a:bodyPr>
          <a:lstStyle/>
          <a:p>
            <a:pPr algn="ctr"/>
            <a:r>
              <a:rPr lang="kk-KZ"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6444208" y="2852936"/>
            <a:ext cx="553357"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Прямоугольник 4"/>
          <p:cNvSpPr/>
          <p:nvPr/>
        </p:nvSpPr>
        <p:spPr>
          <a:xfrm>
            <a:off x="4788024" y="1628800"/>
            <a:ext cx="556564"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р</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Прямоугольник 5"/>
          <p:cNvSpPr/>
          <p:nvPr/>
        </p:nvSpPr>
        <p:spPr>
          <a:xfrm>
            <a:off x="2195736" y="4437112"/>
            <a:ext cx="569388"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и</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Прямоугольник 6"/>
          <p:cNvSpPr/>
          <p:nvPr/>
        </p:nvSpPr>
        <p:spPr>
          <a:xfrm>
            <a:off x="7452320" y="4653136"/>
            <a:ext cx="527709"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к</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Прямоугольник 7"/>
          <p:cNvSpPr/>
          <p:nvPr/>
        </p:nvSpPr>
        <p:spPr>
          <a:xfrm>
            <a:off x="4716016" y="5229200"/>
            <a:ext cx="526106" cy="923330"/>
          </a:xfrm>
          <a:prstGeom prst="rect">
            <a:avLst/>
          </a:prstGeom>
          <a:solidFill>
            <a:srgbClr val="FF0000"/>
          </a:solidFill>
        </p:spPr>
        <p:txBody>
          <a:bodyPr wrap="none" lIns="91440" tIns="45720" rIns="91440" bIns="45720">
            <a:spAutoFit/>
          </a:bodyPr>
          <a:lstStyle/>
          <a:p>
            <a:pPr algn="ct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а</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Прямоугольник 8"/>
          <p:cNvSpPr/>
          <p:nvPr/>
        </p:nvSpPr>
        <p:spPr>
          <a:xfrm>
            <a:off x="1763688" y="2996952"/>
            <a:ext cx="686406" cy="923330"/>
          </a:xfrm>
          <a:prstGeom prst="rect">
            <a:avLst/>
          </a:prstGeom>
          <a:solidFill>
            <a:srgbClr val="FFFF00"/>
          </a:solid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a:off x="7668344" y="3284984"/>
            <a:ext cx="562976" cy="923330"/>
          </a:xfrm>
          <a:prstGeom prst="rect">
            <a:avLst/>
          </a:prstGeom>
          <a:solidFill>
            <a:srgbClr val="FFFF00"/>
          </a:solidFill>
        </p:spPr>
        <p:txBody>
          <a:bodyPr wrap="none" lIns="91440" tIns="45720" rIns="91440" bIns="45720">
            <a:spAutoFit/>
          </a:bodyPr>
          <a:lstStyle/>
          <a:p>
            <a:pPr algn="ctr"/>
            <a:r>
              <a:rPr lang="kk-KZ"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Прямоугольник 10"/>
          <p:cNvSpPr/>
          <p:nvPr/>
        </p:nvSpPr>
        <p:spPr>
          <a:xfrm>
            <a:off x="3491880" y="2420888"/>
            <a:ext cx="527709" cy="923330"/>
          </a:xfrm>
          <a:prstGeom prst="rect">
            <a:avLst/>
          </a:prstGeom>
          <a:solidFill>
            <a:srgbClr val="FFFF00"/>
          </a:solid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Прямоугольник 11"/>
          <p:cNvSpPr/>
          <p:nvPr/>
        </p:nvSpPr>
        <p:spPr>
          <a:xfrm>
            <a:off x="971600" y="548680"/>
            <a:ext cx="569388" cy="923330"/>
          </a:xfrm>
          <a:prstGeom prst="rect">
            <a:avLst/>
          </a:prstGeom>
          <a:solidFill>
            <a:srgbClr val="FFFF00"/>
          </a:solid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6012160" y="5085184"/>
            <a:ext cx="652744" cy="923330"/>
          </a:xfrm>
          <a:prstGeom prst="rect">
            <a:avLst/>
          </a:prstGeom>
          <a:solidFill>
            <a:srgbClr val="FFFF00"/>
          </a:solid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Прямоугольник 13"/>
          <p:cNvSpPr/>
          <p:nvPr/>
        </p:nvSpPr>
        <p:spPr>
          <a:xfrm>
            <a:off x="7380312" y="692696"/>
            <a:ext cx="620684" cy="923330"/>
          </a:xfrm>
          <a:prstGeom prst="rect">
            <a:avLst/>
          </a:prstGeom>
          <a:solidFill>
            <a:srgbClr val="FFFF00"/>
          </a:solid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Прямоугольник 15"/>
          <p:cNvSpPr/>
          <p:nvPr/>
        </p:nvSpPr>
        <p:spPr>
          <a:xfrm>
            <a:off x="683568" y="2204864"/>
            <a:ext cx="460383"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Прямоугольник 16"/>
          <p:cNvSpPr/>
          <p:nvPr/>
        </p:nvSpPr>
        <p:spPr>
          <a:xfrm>
            <a:off x="2411760" y="5445224"/>
            <a:ext cx="538930"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Прямоугольник 17"/>
          <p:cNvSpPr/>
          <p:nvPr/>
        </p:nvSpPr>
        <p:spPr>
          <a:xfrm>
            <a:off x="2915816" y="980728"/>
            <a:ext cx="554960"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Прямоугольник 18"/>
          <p:cNvSpPr/>
          <p:nvPr/>
        </p:nvSpPr>
        <p:spPr>
          <a:xfrm>
            <a:off x="6732240" y="4293096"/>
            <a:ext cx="538930"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Прямоугольник 19"/>
          <p:cNvSpPr/>
          <p:nvPr/>
        </p:nvSpPr>
        <p:spPr>
          <a:xfrm>
            <a:off x="5724128" y="908720"/>
            <a:ext cx="659156"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Прямоугольник 20"/>
          <p:cNvSpPr/>
          <p:nvPr/>
        </p:nvSpPr>
        <p:spPr>
          <a:xfrm>
            <a:off x="7956376" y="2132856"/>
            <a:ext cx="562976"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Прямоугольник 21"/>
          <p:cNvSpPr/>
          <p:nvPr/>
        </p:nvSpPr>
        <p:spPr>
          <a:xfrm>
            <a:off x="6948264" y="5661248"/>
            <a:ext cx="569388" cy="923330"/>
          </a:xfrm>
          <a:prstGeom prst="rect">
            <a:avLst/>
          </a:prstGeom>
          <a:solidFill>
            <a:schemeClr val="tx2">
              <a:lumMod val="60000"/>
              <a:lumOff val="40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Прямоугольник 22"/>
          <p:cNvSpPr/>
          <p:nvPr/>
        </p:nvSpPr>
        <p:spPr>
          <a:xfrm>
            <a:off x="6588224" y="620688"/>
            <a:ext cx="453971" cy="923330"/>
          </a:xfrm>
          <a:prstGeom prst="rect">
            <a:avLst/>
          </a:prstGeom>
          <a:solidFill>
            <a:schemeClr val="accent2">
              <a:lumMod val="40000"/>
              <a:lumOff val="60000"/>
            </a:schemeClr>
          </a:solidFill>
        </p:spPr>
        <p:txBody>
          <a:bodyPr wrap="none" lIns="91440" tIns="45720" rIns="91440" bIns="45720">
            <a:spAutoFit/>
          </a:bodyPr>
          <a:lstStyle/>
          <a:p>
            <a:pPr algn="ctr"/>
            <a:r>
              <a:rPr lang="kk-KZ"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т</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4" name="Прямоугольник 23"/>
          <p:cNvSpPr/>
          <p:nvPr/>
        </p:nvSpPr>
        <p:spPr>
          <a:xfrm>
            <a:off x="827584" y="3429000"/>
            <a:ext cx="532518" cy="923330"/>
          </a:xfrm>
          <a:prstGeom prst="rect">
            <a:avLst/>
          </a:prstGeom>
          <a:solidFill>
            <a:schemeClr val="accent2">
              <a:lumMod val="40000"/>
              <a:lumOff val="60000"/>
            </a:schemeClr>
          </a:solidFill>
        </p:spPr>
        <p:txBody>
          <a:bodyPr wrap="none" lIns="91440" tIns="45720" rIns="91440" bIns="45720">
            <a:spAutoFit/>
          </a:bodyPr>
          <a:lstStyle/>
          <a:p>
            <a:pPr algn="ctr"/>
            <a:r>
              <a:rPr lang="kk-KZ"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е</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Прямоугольник 24"/>
          <p:cNvSpPr/>
          <p:nvPr/>
        </p:nvSpPr>
        <p:spPr>
          <a:xfrm>
            <a:off x="3923928" y="1484784"/>
            <a:ext cx="548548" cy="923330"/>
          </a:xfrm>
          <a:prstGeom prst="rect">
            <a:avLst/>
          </a:prstGeom>
          <a:solidFill>
            <a:schemeClr val="accent2">
              <a:lumMod val="40000"/>
              <a:lumOff val="60000"/>
            </a:schemeClr>
          </a:solidFill>
        </p:spPr>
        <p:txBody>
          <a:bodyPr wrap="none" lIns="91440" tIns="45720" rIns="91440" bIns="45720">
            <a:spAutoFit/>
          </a:bodyPr>
          <a:lstStyle/>
          <a:p>
            <a:pPr algn="ctr"/>
            <a:r>
              <a:rPr lang="kk-KZ"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л</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6" name="Прямоугольник 25"/>
          <p:cNvSpPr/>
          <p:nvPr/>
        </p:nvSpPr>
        <p:spPr>
          <a:xfrm>
            <a:off x="8172400" y="5373216"/>
            <a:ext cx="532518" cy="923330"/>
          </a:xfrm>
          <a:prstGeom prst="rect">
            <a:avLst/>
          </a:prstGeom>
          <a:solidFill>
            <a:schemeClr val="accent2">
              <a:lumMod val="40000"/>
              <a:lumOff val="60000"/>
            </a:schemeClr>
          </a:solid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е</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7" name="Прямоугольник 26"/>
          <p:cNvSpPr/>
          <p:nvPr/>
        </p:nvSpPr>
        <p:spPr>
          <a:xfrm>
            <a:off x="3491880" y="5661248"/>
            <a:ext cx="429926" cy="923330"/>
          </a:xfrm>
          <a:prstGeom prst="rect">
            <a:avLst/>
          </a:prstGeom>
          <a:solidFill>
            <a:schemeClr val="accent2">
              <a:lumMod val="40000"/>
              <a:lumOff val="60000"/>
            </a:schemeClr>
          </a:solid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8" name="Прямоугольник 27"/>
          <p:cNvSpPr/>
          <p:nvPr/>
        </p:nvSpPr>
        <p:spPr>
          <a:xfrm>
            <a:off x="4644008" y="3068960"/>
            <a:ext cx="556564" cy="923330"/>
          </a:xfrm>
          <a:prstGeom prst="rect">
            <a:avLst/>
          </a:prstGeom>
          <a:solidFill>
            <a:schemeClr val="accent2">
              <a:lumMod val="40000"/>
              <a:lumOff val="60000"/>
            </a:schemeClr>
          </a:solidFill>
        </p:spPr>
        <p:txBody>
          <a:bodyPr wrap="none" lIns="91440" tIns="45720" rIns="91440" bIns="45720">
            <a:spAutoFit/>
          </a:bodyPr>
          <a:lstStyle/>
          <a:p>
            <a:pPr algn="ctr"/>
            <a:r>
              <a:rPr lang="kk-KZ"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9" name="Прямоугольник 28"/>
          <p:cNvSpPr/>
          <p:nvPr/>
        </p:nvSpPr>
        <p:spPr>
          <a:xfrm>
            <a:off x="2843808" y="3501008"/>
            <a:ext cx="526106" cy="923330"/>
          </a:xfrm>
          <a:prstGeom prst="rect">
            <a:avLst/>
          </a:prstGeom>
          <a:solidFill>
            <a:schemeClr val="accent2">
              <a:lumMod val="40000"/>
              <a:lumOff val="60000"/>
            </a:schemeClr>
          </a:solid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а</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0" name="Прямоугольник 29"/>
          <p:cNvSpPr/>
          <p:nvPr/>
        </p:nvSpPr>
        <p:spPr>
          <a:xfrm>
            <a:off x="8172400" y="980728"/>
            <a:ext cx="652744" cy="923330"/>
          </a:xfrm>
          <a:prstGeom prst="rect">
            <a:avLst/>
          </a:prstGeom>
          <a:solidFill>
            <a:schemeClr val="accent2">
              <a:lumMod val="40000"/>
              <a:lumOff val="60000"/>
            </a:schemeClr>
          </a:solidFill>
        </p:spPr>
        <p:txBody>
          <a:bodyPr wrap="none" lIns="91440" tIns="45720" rIns="91440" bIns="45720">
            <a:spAutoFit/>
          </a:bodyPr>
          <a:lstStyle/>
          <a:p>
            <a:pPr algn="ctr"/>
            <a:r>
              <a:rPr lang="kk-KZ"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ф</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1" name="Прямоугольник 30"/>
          <p:cNvSpPr/>
          <p:nvPr/>
        </p:nvSpPr>
        <p:spPr>
          <a:xfrm>
            <a:off x="1331640" y="1844824"/>
            <a:ext cx="68640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2" name="Прямоугольник 31"/>
          <p:cNvSpPr/>
          <p:nvPr/>
        </p:nvSpPr>
        <p:spPr>
          <a:xfrm>
            <a:off x="4427984" y="4077072"/>
            <a:ext cx="62068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3" name="Прямоугольник 32"/>
          <p:cNvSpPr/>
          <p:nvPr/>
        </p:nvSpPr>
        <p:spPr>
          <a:xfrm>
            <a:off x="8316416" y="4221088"/>
            <a:ext cx="65274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4" name="Прямоугольник 33"/>
          <p:cNvSpPr/>
          <p:nvPr/>
        </p:nvSpPr>
        <p:spPr>
          <a:xfrm>
            <a:off x="1475656" y="4221088"/>
            <a:ext cx="52770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5" name="Picture 7" descr="dis16"/>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93096"/>
            <a:ext cx="1835696" cy="2381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Прямоугольник 35"/>
          <p:cNvSpPr/>
          <p:nvPr/>
        </p:nvSpPr>
        <p:spPr>
          <a:xfrm>
            <a:off x="2063765" y="0"/>
            <a:ext cx="5152437" cy="830997"/>
          </a:xfrm>
          <a:prstGeom prst="rect">
            <a:avLst/>
          </a:prstGeom>
        </p:spPr>
        <p:txBody>
          <a:bodyPr wrap="none">
            <a:spAutoFit/>
          </a:bodyPr>
          <a:lstStyle/>
          <a:p>
            <a:pPr algn="ctr"/>
            <a:r>
              <a:rPr lang="kk-KZ" sz="4800" dirty="0" smtClean="0">
                <a:solidFill>
                  <a:srgbClr val="FF0000"/>
                </a:solidFill>
                <a:latin typeface="Times New Roman" pitchFamily="18" charset="0"/>
                <a:cs typeface="Times New Roman" pitchFamily="18" charset="0"/>
              </a:rPr>
              <a:t>«Тез ойла»  ойыны</a:t>
            </a:r>
            <a:endParaRPr lang="ru-RU"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305800" cy="785818"/>
          </a:xfrm>
        </p:spPr>
        <p:txBody>
          <a:bodyPr>
            <a:normAutofit/>
          </a:bodyPr>
          <a:lstStyle/>
          <a:p>
            <a:pPr algn="ctr"/>
            <a:r>
              <a:rPr lang="kk-KZ" sz="3200" dirty="0" smtClean="0">
                <a:solidFill>
                  <a:srgbClr val="FF0000"/>
                </a:solidFill>
                <a:latin typeface="Times New Roman" pitchFamily="18" charset="0"/>
                <a:cs typeface="Times New Roman" pitchFamily="18" charset="0"/>
              </a:rPr>
              <a:t>Жылдам есепте</a:t>
            </a:r>
            <a:endParaRPr lang="ru-RU" sz="3200" dirty="0">
              <a:solidFill>
                <a:srgbClr val="FF0000"/>
              </a:solidFill>
              <a:latin typeface="Times New Roman" pitchFamily="18" charset="0"/>
              <a:cs typeface="Times New Roman" pitchFamily="18" charset="0"/>
            </a:endParaRPr>
          </a:p>
        </p:txBody>
      </p:sp>
      <p:pic>
        <p:nvPicPr>
          <p:cNvPr id="3" name="Picture 4" descr="4"/>
          <p:cNvPicPr>
            <a:picLocks noChangeAspect="1" noChangeArrowheads="1"/>
          </p:cNvPicPr>
          <p:nvPr/>
        </p:nvPicPr>
        <p:blipFill>
          <a:blip r:embed="rId2" cstate="print"/>
          <a:srcRect/>
          <a:stretch>
            <a:fillRect/>
          </a:stretch>
        </p:blipFill>
        <p:spPr bwMode="auto">
          <a:xfrm>
            <a:off x="1071538" y="2000240"/>
            <a:ext cx="6786610" cy="4357718"/>
          </a:xfrm>
          <a:prstGeom prst="rect">
            <a:avLst/>
          </a:prstGeom>
          <a:noFill/>
          <a:ln w="9525">
            <a:noFill/>
            <a:miter lim="800000"/>
            <a:headEnd/>
            <a:tailEnd/>
          </a:ln>
        </p:spPr>
      </p:pic>
      <p:pic>
        <p:nvPicPr>
          <p:cNvPr id="4" name="Picture 8" descr="WHICHB"/>
          <p:cNvPicPr>
            <a:picLocks noChangeAspect="1" noChangeArrowheads="1" noCrop="1"/>
          </p:cNvPicPr>
          <p:nvPr/>
        </p:nvPicPr>
        <p:blipFill>
          <a:blip r:embed="rId3" cstate="print"/>
          <a:srcRect/>
          <a:stretch>
            <a:fillRect/>
          </a:stretch>
        </p:blipFill>
        <p:spPr bwMode="auto">
          <a:xfrm>
            <a:off x="428596" y="785794"/>
            <a:ext cx="1333478" cy="8572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973" y="836712"/>
            <a:ext cx="7502459" cy="923330"/>
          </a:xfrm>
          <a:prstGeom prst="rect">
            <a:avLst/>
          </a:prstGeom>
          <a:noFill/>
        </p:spPr>
        <p:txBody>
          <a:bodyPr wrap="squar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Концептуалды кесте</a:t>
            </a:r>
            <a:endParaRPr lang="ru-RU" sz="54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625831468"/>
              </p:ext>
            </p:extLst>
          </p:nvPr>
        </p:nvGraphicFramePr>
        <p:xfrm>
          <a:off x="539552" y="2204864"/>
          <a:ext cx="7848870" cy="2392040"/>
        </p:xfrm>
        <a:graphic>
          <a:graphicData uri="http://schemas.openxmlformats.org/drawingml/2006/table">
            <a:tbl>
              <a:tblPr firstRow="1" bandRow="1">
                <a:tableStyleId>{5C22544A-7EE6-4342-B048-85BDC9FD1C3A}</a:tableStyleId>
              </a:tblPr>
              <a:tblGrid>
                <a:gridCol w="864096"/>
                <a:gridCol w="802373"/>
                <a:gridCol w="1049259"/>
                <a:gridCol w="1234423"/>
                <a:gridCol w="1450449"/>
                <a:gridCol w="1152126"/>
                <a:gridCol w="1296144"/>
              </a:tblGrid>
              <a:tr h="1196020">
                <a:tc>
                  <a:txBody>
                    <a:bodyPr/>
                    <a:lstStyle/>
                    <a:p>
                      <a:pPr algn="ctr"/>
                      <a:r>
                        <a:rPr lang="kk-KZ" dirty="0" smtClean="0">
                          <a:latin typeface="Times New Roman" pitchFamily="18" charset="0"/>
                          <a:cs typeface="Times New Roman" pitchFamily="18" charset="0"/>
                        </a:rPr>
                        <a:t>Дыбыс</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Оқылуы</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Жазылуы</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Айтылуына қарай</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Үн мен салдырдың қатысына қарай</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Жасалу орнына қарай</a:t>
                      </a:r>
                      <a:endParaRPr lang="ru-RU" dirty="0">
                        <a:latin typeface="Times New Roman" pitchFamily="18" charset="0"/>
                        <a:cs typeface="Times New Roman" pitchFamily="18" charset="0"/>
                      </a:endParaRPr>
                    </a:p>
                  </a:txBody>
                  <a:tcPr>
                    <a:solidFill>
                      <a:schemeClr val="accent4"/>
                    </a:solidFill>
                  </a:tcPr>
                </a:tc>
                <a:tc>
                  <a:txBody>
                    <a:bodyPr/>
                    <a:lstStyle/>
                    <a:p>
                      <a:pPr algn="ctr"/>
                      <a:r>
                        <a:rPr lang="kk-KZ" dirty="0" smtClean="0">
                          <a:latin typeface="Times New Roman" pitchFamily="18" charset="0"/>
                          <a:cs typeface="Times New Roman" pitchFamily="18" charset="0"/>
                        </a:rPr>
                        <a:t>Кездесетін</a:t>
                      </a:r>
                      <a:r>
                        <a:rPr lang="kk-KZ" baseline="0" dirty="0" smtClean="0">
                          <a:latin typeface="Times New Roman" pitchFamily="18" charset="0"/>
                          <a:cs typeface="Times New Roman" pitchFamily="18" charset="0"/>
                        </a:rPr>
                        <a:t> жері</a:t>
                      </a:r>
                      <a:endParaRPr lang="ru-RU" dirty="0">
                        <a:latin typeface="Times New Roman" pitchFamily="18" charset="0"/>
                        <a:cs typeface="Times New Roman" pitchFamily="18" charset="0"/>
                      </a:endParaRPr>
                    </a:p>
                  </a:txBody>
                  <a:tcPr>
                    <a:solidFill>
                      <a:schemeClr val="accent4"/>
                    </a:solidFill>
                  </a:tcPr>
                </a:tc>
              </a:tr>
              <a:tr h="1196020">
                <a:tc>
                  <a:txBody>
                    <a:bodyPr/>
                    <a:lstStyle/>
                    <a:p>
                      <a:pPr algn="ctr"/>
                      <a:r>
                        <a:rPr lang="kk-KZ" dirty="0" smtClean="0"/>
                        <a:t>Ф</a:t>
                      </a:r>
                      <a:endParaRPr lang="ru-RU" dirty="0"/>
                    </a:p>
                  </a:txBody>
                  <a:tcPr>
                    <a:solidFill>
                      <a:srgbClr val="FFFF00"/>
                    </a:solidFill>
                  </a:tcPr>
                </a:tc>
                <a:tc>
                  <a:txBody>
                    <a:bodyPr/>
                    <a:lstStyle/>
                    <a:p>
                      <a:pPr algn="ctr"/>
                      <a:r>
                        <a:rPr lang="kk-KZ" dirty="0" smtClean="0"/>
                        <a:t>эф</a:t>
                      </a:r>
                      <a:endParaRPr lang="ru-RU" dirty="0"/>
                    </a:p>
                  </a:txBody>
                  <a:tcPr>
                    <a:solidFill>
                      <a:srgbClr val="FFFF00"/>
                    </a:solidFill>
                  </a:tcPr>
                </a:tc>
                <a:tc>
                  <a:txBody>
                    <a:bodyPr/>
                    <a:lstStyle/>
                    <a:p>
                      <a:pPr algn="ctr"/>
                      <a:r>
                        <a:rPr lang="kk-KZ" dirty="0" smtClean="0"/>
                        <a:t>Ф ф</a:t>
                      </a:r>
                      <a:endParaRPr lang="ru-RU" dirty="0"/>
                    </a:p>
                  </a:txBody>
                  <a:tcPr>
                    <a:solidFill>
                      <a:srgbClr val="FFFF00"/>
                    </a:solidFill>
                  </a:tcPr>
                </a:tc>
                <a:tc>
                  <a:txBody>
                    <a:bodyPr/>
                    <a:lstStyle/>
                    <a:p>
                      <a:pPr algn="ctr"/>
                      <a:r>
                        <a:rPr lang="kk-KZ" dirty="0" smtClean="0"/>
                        <a:t>дауыссыз</a:t>
                      </a:r>
                      <a:endParaRPr lang="ru-RU" dirty="0"/>
                    </a:p>
                  </a:txBody>
                  <a:tcPr>
                    <a:solidFill>
                      <a:srgbClr val="FFFF00"/>
                    </a:solidFill>
                  </a:tcPr>
                </a:tc>
                <a:tc>
                  <a:txBody>
                    <a:bodyPr/>
                    <a:lstStyle/>
                    <a:p>
                      <a:pPr algn="ctr"/>
                      <a:r>
                        <a:rPr lang="kk-KZ" dirty="0" smtClean="0"/>
                        <a:t>қатаң</a:t>
                      </a:r>
                      <a:endParaRPr lang="ru-RU" dirty="0"/>
                    </a:p>
                  </a:txBody>
                  <a:tcPr>
                    <a:solidFill>
                      <a:srgbClr val="FFFF00"/>
                    </a:solidFill>
                  </a:tcPr>
                </a:tc>
                <a:tc>
                  <a:txBody>
                    <a:bodyPr/>
                    <a:lstStyle/>
                    <a:p>
                      <a:pPr algn="ctr"/>
                      <a:r>
                        <a:rPr lang="kk-KZ" dirty="0" smtClean="0"/>
                        <a:t>тіс пен ерін</a:t>
                      </a:r>
                      <a:endParaRPr lang="ru-RU" dirty="0"/>
                    </a:p>
                  </a:txBody>
                  <a:tcPr>
                    <a:solidFill>
                      <a:srgbClr val="FFFF00"/>
                    </a:solidFill>
                  </a:tcPr>
                </a:tc>
                <a:tc>
                  <a:txBody>
                    <a:bodyPr/>
                    <a:lstStyle/>
                    <a:p>
                      <a:pPr algn="ctr"/>
                      <a:endParaRPr lang="ru-RU" dirty="0"/>
                    </a:p>
                  </a:txBody>
                  <a:tcPr>
                    <a:solidFill>
                      <a:srgbClr val="FFFF00"/>
                    </a:solidFill>
                  </a:tcPr>
                </a:tc>
              </a:tr>
            </a:tbl>
          </a:graphicData>
        </a:graphic>
      </p:graphicFrame>
      <p:pic>
        <p:nvPicPr>
          <p:cNvPr id="4" name="Picture 7" descr="a29038e3f7639887aea70b1818307af1"/>
          <p:cNvPicPr>
            <a:picLocks noChangeAspect="1" noChangeArrowheads="1" noCrop="1"/>
          </p:cNvPicPr>
          <p:nvPr/>
        </p:nvPicPr>
        <p:blipFill>
          <a:blip r:embed="rId2" cstate="print"/>
          <a:srcRect/>
          <a:stretch>
            <a:fillRect/>
          </a:stretch>
        </p:blipFill>
        <p:spPr bwMode="auto">
          <a:xfrm>
            <a:off x="8001000" y="4595812"/>
            <a:ext cx="1143000" cy="2262188"/>
          </a:xfrm>
          <a:prstGeom prst="rect">
            <a:avLst/>
          </a:prstGeom>
          <a:noFill/>
          <a:ln w="9525">
            <a:noFill/>
            <a:miter lim="800000"/>
            <a:headEnd/>
            <a:tailEnd/>
          </a:ln>
        </p:spPr>
      </p:pic>
      <p:pic>
        <p:nvPicPr>
          <p:cNvPr id="5" name="Picture 6" descr="j0437990"/>
          <p:cNvPicPr>
            <a:picLocks noChangeAspect="1" noChangeArrowheads="1"/>
          </p:cNvPicPr>
          <p:nvPr/>
        </p:nvPicPr>
        <p:blipFill>
          <a:blip r:embed="rId3" cstate="print"/>
          <a:srcRect/>
          <a:stretch>
            <a:fillRect/>
          </a:stretch>
        </p:blipFill>
        <p:spPr bwMode="auto">
          <a:xfrm>
            <a:off x="0" y="692696"/>
            <a:ext cx="854976" cy="85497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19597" y="620688"/>
            <a:ext cx="610481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Кластер сызбасы</a:t>
            </a:r>
            <a:endParaRPr lang="ru-RU" sz="5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рямоугольник 4"/>
          <p:cNvSpPr/>
          <p:nvPr/>
        </p:nvSpPr>
        <p:spPr>
          <a:xfrm>
            <a:off x="2538914" y="1628801"/>
            <a:ext cx="406617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cap="none" spc="50" dirty="0" smtClean="0">
                <a:ln w="11430"/>
                <a:solidFill>
                  <a:srgbClr val="7030A0"/>
                </a:solidFill>
                <a:effectLst>
                  <a:outerShdw blurRad="76200" dist="50800" dir="5400000" algn="tl" rotWithShape="0">
                    <a:srgbClr val="000000">
                      <a:alpha val="65000"/>
                    </a:srgbClr>
                  </a:outerShdw>
                </a:effectLst>
                <a:latin typeface="Times New Roman" pitchFamily="18" charset="0"/>
                <a:cs typeface="Times New Roman" pitchFamily="18" charset="0"/>
              </a:rPr>
              <a:t>Сызбаны толтыр:</a:t>
            </a:r>
            <a:endParaRPr lang="ru-RU" sz="3600" b="1" cap="none" spc="50" dirty="0">
              <a:ln w="11430"/>
              <a:solidFill>
                <a:srgbClr val="7030A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Скругленный прямоугольник 5"/>
          <p:cNvSpPr/>
          <p:nvPr/>
        </p:nvSpPr>
        <p:spPr>
          <a:xfrm>
            <a:off x="3275856" y="2276872"/>
            <a:ext cx="266429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rgbClr val="FF0000"/>
                </a:solidFill>
                <a:latin typeface="Times New Roman" pitchFamily="18" charset="0"/>
                <a:cs typeface="Times New Roman" pitchFamily="18" charset="0"/>
              </a:rPr>
              <a:t>Мұстафа Өзтүрік</a:t>
            </a:r>
            <a:endParaRPr lang="ru-RU" sz="2400" dirty="0">
              <a:solidFill>
                <a:srgbClr val="FF0000"/>
              </a:solidFill>
              <a:latin typeface="Times New Roman" pitchFamily="18" charset="0"/>
              <a:cs typeface="Times New Roman" pitchFamily="18" charset="0"/>
            </a:endParaRPr>
          </a:p>
        </p:txBody>
      </p:sp>
      <p:sp>
        <p:nvSpPr>
          <p:cNvPr id="8" name="Выноска-облако 7"/>
          <p:cNvSpPr/>
          <p:nvPr/>
        </p:nvSpPr>
        <p:spPr>
          <a:xfrm>
            <a:off x="6660232" y="4509120"/>
            <a:ext cx="2088232" cy="1872208"/>
          </a:xfrm>
          <a:prstGeom prst="cloudCallout">
            <a:avLst>
              <a:gd name="adj1" fmla="val -68976"/>
              <a:gd name="adj2" fmla="val -92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Выноска-облако 8"/>
          <p:cNvSpPr/>
          <p:nvPr/>
        </p:nvSpPr>
        <p:spPr>
          <a:xfrm rot="5146901">
            <a:off x="3692560" y="4675850"/>
            <a:ext cx="1656184" cy="2016224"/>
          </a:xfrm>
          <a:prstGeom prst="cloudCallout">
            <a:avLst>
              <a:gd name="adj1" fmla="val -123188"/>
              <a:gd name="adj2" fmla="val -2161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dirty="0" smtClean="0"/>
              <a:t>таэквондо мектебін ашқан</a:t>
            </a:r>
            <a:endParaRPr lang="ru-RU" dirty="0"/>
          </a:p>
        </p:txBody>
      </p:sp>
      <p:sp>
        <p:nvSpPr>
          <p:cNvPr id="10" name="Выноска-облако 9"/>
          <p:cNvSpPr/>
          <p:nvPr/>
        </p:nvSpPr>
        <p:spPr>
          <a:xfrm rot="5400000">
            <a:off x="611560" y="4581128"/>
            <a:ext cx="1872208" cy="2160240"/>
          </a:xfrm>
          <a:prstGeom prst="cloudCallout">
            <a:avLst>
              <a:gd name="adj1" fmla="val -110331"/>
              <a:gd name="adj2" fmla="val -8450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kk-KZ" dirty="0" smtClean="0"/>
              <a:t>спортшы</a:t>
            </a:r>
            <a:endParaRPr lang="ru-RU" dirty="0"/>
          </a:p>
        </p:txBody>
      </p:sp>
      <p:pic>
        <p:nvPicPr>
          <p:cNvPr id="11" name="Picture 13" descr="C:\Documents and Settings\Gilenko\Local Settings\Temporary Internet Files\Content.IE5\XWJRTKDS\MCj04281130000[1].wmf"/>
          <p:cNvPicPr>
            <a:picLocks noChangeAspect="1" noChangeArrowheads="1"/>
          </p:cNvPicPr>
          <p:nvPr/>
        </p:nvPicPr>
        <p:blipFill>
          <a:blip r:embed="rId2" cstate="print"/>
          <a:srcRect/>
          <a:stretch>
            <a:fillRect/>
          </a:stretch>
        </p:blipFill>
        <p:spPr bwMode="auto">
          <a:xfrm>
            <a:off x="179512" y="260648"/>
            <a:ext cx="1577975"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3"/>
            <a:ext cx="8208911" cy="954107"/>
          </a:xfrm>
          <a:prstGeom prst="rect">
            <a:avLst/>
          </a:prstGeom>
          <a:noFill/>
          <a:ln>
            <a:solidFill>
              <a:schemeClr val="bg1"/>
            </a:solidFill>
          </a:ln>
        </p:spPr>
        <p:txBody>
          <a:bodyPr wrap="square" lIns="91440" tIns="45720" rIns="91440" bIns="45720">
            <a:spAutoFit/>
          </a:bodyPr>
          <a:lstStyle/>
          <a:p>
            <a:pPr algn="ctr"/>
            <a:r>
              <a:rPr lang="kk-KZ" sz="2800" b="1" cap="none" spc="300" dirty="0" smtClean="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Times New Roman" pitchFamily="18" charset="0"/>
                <a:cs typeface="Times New Roman" pitchFamily="18" charset="0"/>
              </a:rPr>
              <a:t>Кластердегі сөздер мен сөзтіркестерінен ребус туралы әңгімеле</a:t>
            </a:r>
            <a:endParaRPr lang="ru-RU" sz="2800" b="1" cap="none" spc="300" dirty="0">
              <a:ln w="11430" cmpd="sng">
                <a:solidFill>
                  <a:schemeClr val="accent1">
                    <a:tint val="10000"/>
                  </a:schemeClr>
                </a:solidFill>
                <a:prstDash val="solid"/>
                <a:miter lim="800000"/>
              </a:ln>
              <a:solidFill>
                <a:schemeClr val="tx1">
                  <a:lumMod val="85000"/>
                  <a:lumOff val="1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3" name="Прямоугольник 2"/>
          <p:cNvSpPr/>
          <p:nvPr/>
        </p:nvSpPr>
        <p:spPr>
          <a:xfrm>
            <a:off x="3563888" y="2780928"/>
            <a:ext cx="1402884" cy="707886"/>
          </a:xfrm>
          <a:prstGeom prst="rect">
            <a:avLst/>
          </a:prstGeom>
          <a:noFill/>
        </p:spPr>
        <p:txBody>
          <a:bodyPr wrap="square" lIns="91440" tIns="45720" rIns="91440" bIns="45720">
            <a:spAutoFit/>
          </a:bodyPr>
          <a:lstStyle/>
          <a:p>
            <a:pPr algn="ctr"/>
            <a:r>
              <a:rPr lang="kk-KZ" sz="4000" b="1" u="sng"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ребус</a:t>
            </a:r>
            <a:endParaRPr lang="ru-RU" sz="4000" b="1" u="sng"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4" name="Прямоугольник 3"/>
          <p:cNvSpPr/>
          <p:nvPr/>
        </p:nvSpPr>
        <p:spPr>
          <a:xfrm rot="20682405">
            <a:off x="4869080" y="1700808"/>
            <a:ext cx="4378314"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Суреттермен бейнеленген</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5" name="Прямоугольник 4"/>
          <p:cNvSpPr/>
          <p:nvPr/>
        </p:nvSpPr>
        <p:spPr>
          <a:xfrm>
            <a:off x="5508104" y="2780928"/>
            <a:ext cx="2492990"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Жұмбақ ойын</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6" name="Прямоугольник 5"/>
          <p:cNvSpPr/>
          <p:nvPr/>
        </p:nvSpPr>
        <p:spPr>
          <a:xfrm rot="2306090">
            <a:off x="4917901" y="3845100"/>
            <a:ext cx="1957908"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Латын сөзі</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8" name="Прямоугольник 7"/>
          <p:cNvSpPr/>
          <p:nvPr/>
        </p:nvSpPr>
        <p:spPr>
          <a:xfrm rot="2016132">
            <a:off x="6995737" y="5458213"/>
            <a:ext cx="2026517"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Бейнелі сөз</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cxnSp>
        <p:nvCxnSpPr>
          <p:cNvPr id="10" name="Прямая со стрелкой 9"/>
          <p:cNvCxnSpPr/>
          <p:nvPr/>
        </p:nvCxnSpPr>
        <p:spPr>
          <a:xfrm flipV="1">
            <a:off x="4716016" y="2636912"/>
            <a:ext cx="432048"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3" idx="3"/>
          </p:cNvCxnSpPr>
          <p:nvPr/>
        </p:nvCxnSpPr>
        <p:spPr>
          <a:xfrm flipV="1">
            <a:off x="4966772" y="3068960"/>
            <a:ext cx="685348" cy="659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860032" y="3284984"/>
            <a:ext cx="432048"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588224" y="4725144"/>
            <a:ext cx="648072" cy="576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547664" y="2924944"/>
            <a:ext cx="1056700"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негізі</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cxnSp>
        <p:nvCxnSpPr>
          <p:cNvPr id="21" name="Прямая со стрелкой 20"/>
          <p:cNvCxnSpPr/>
          <p:nvPr/>
        </p:nvCxnSpPr>
        <p:spPr>
          <a:xfrm flipH="1">
            <a:off x="2555776" y="3284984"/>
            <a:ext cx="108012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79512" y="3429000"/>
            <a:ext cx="667169" cy="523220"/>
          </a:xfrm>
          <a:prstGeom prst="rect">
            <a:avLst/>
          </a:prstGeom>
          <a:noFill/>
        </p:spPr>
        <p:txBody>
          <a:bodyPr wrap="none" lIns="91440" tIns="45720" rIns="91440" bIns="45720">
            <a:spAutoFit/>
          </a:bodyPr>
          <a:lstStyle/>
          <a:p>
            <a:pPr algn="ct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сөз</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26" name="Прямоугольник 25"/>
          <p:cNvSpPr/>
          <p:nvPr/>
        </p:nvSpPr>
        <p:spPr>
          <a:xfrm>
            <a:off x="251520" y="4077072"/>
            <a:ext cx="1852045" cy="523220"/>
          </a:xfrm>
          <a:prstGeom prst="rect">
            <a:avLst/>
          </a:prstGeom>
          <a:noFill/>
        </p:spPr>
        <p:txBody>
          <a:bodyPr wrap="none" lIns="91440" tIns="45720" rIns="91440" bIns="45720">
            <a:spAutoFit/>
          </a:bodyPr>
          <a:lstStyle/>
          <a:p>
            <a:pPr algn="ctr"/>
            <a:r>
              <a:rPr lang="kk-KZ"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с</a:t>
            </a: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өз тіркесі</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27" name="Прямоугольник 26"/>
          <p:cNvSpPr/>
          <p:nvPr/>
        </p:nvSpPr>
        <p:spPr>
          <a:xfrm>
            <a:off x="1115616" y="4725144"/>
            <a:ext cx="2259658" cy="523220"/>
          </a:xfrm>
          <a:prstGeom prst="rect">
            <a:avLst/>
          </a:prstGeom>
          <a:noFill/>
        </p:spPr>
        <p:txBody>
          <a:bodyPr wrap="none" lIns="91440" tIns="45720" rIns="91440" bIns="45720">
            <a:spAutoFit/>
          </a:bodyPr>
          <a:lstStyle/>
          <a:p>
            <a:pPr algn="ctr"/>
            <a:r>
              <a:rPr lang="kk-KZ"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м</a:t>
            </a: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ақал-мәтел</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
        <p:nvSpPr>
          <p:cNvPr id="28" name="Прямоугольник 27"/>
          <p:cNvSpPr/>
          <p:nvPr/>
        </p:nvSpPr>
        <p:spPr>
          <a:xfrm>
            <a:off x="2965509" y="4149080"/>
            <a:ext cx="2190023" cy="523220"/>
          </a:xfrm>
          <a:prstGeom prst="rect">
            <a:avLst/>
          </a:prstGeom>
          <a:noFill/>
        </p:spPr>
        <p:txBody>
          <a:bodyPr wrap="none" lIns="91440" tIns="45720" rIns="91440" bIns="45720">
            <a:spAutoFit/>
          </a:bodyPr>
          <a:lstStyle/>
          <a:p>
            <a:pPr algn="ctr"/>
            <a:r>
              <a:rPr lang="kk-KZ" sz="28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ө</a:t>
            </a:r>
            <a:r>
              <a:rPr lang="kk-KZ" sz="28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лең үзіндісі</a:t>
            </a:r>
            <a:endParaRPr lang="ru-RU" sz="28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cxnSp>
        <p:nvCxnSpPr>
          <p:cNvPr id="29" name="Прямая со стрелкой 28"/>
          <p:cNvCxnSpPr/>
          <p:nvPr/>
        </p:nvCxnSpPr>
        <p:spPr>
          <a:xfrm flipH="1">
            <a:off x="755576" y="3356992"/>
            <a:ext cx="864096"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1331640" y="3356992"/>
            <a:ext cx="504056"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195736" y="3356992"/>
            <a:ext cx="0" cy="15121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2483768" y="3356992"/>
            <a:ext cx="1008112"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2" name="Picture 13" descr="C:\Documents and Settings\Gilenko\Local Settings\Temporary Internet Files\Content.IE5\XWJRTKDS\MCj04281130000[1].wmf"/>
          <p:cNvPicPr>
            <a:picLocks noChangeAspect="1" noChangeArrowheads="1"/>
          </p:cNvPicPr>
          <p:nvPr/>
        </p:nvPicPr>
        <p:blipFill>
          <a:blip r:embed="rId2" cstate="print"/>
          <a:srcRect/>
          <a:stretch>
            <a:fillRect/>
          </a:stretch>
        </p:blipFill>
        <p:spPr bwMode="auto">
          <a:xfrm>
            <a:off x="395536" y="5229200"/>
            <a:ext cx="1577975"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132856"/>
            <a:ext cx="6408712" cy="2308324"/>
          </a:xfrm>
          <a:prstGeom prst="rect">
            <a:avLst/>
          </a:prstGeom>
        </p:spPr>
        <p:txBody>
          <a:bodyPr wrap="square">
            <a:spAutoFit/>
          </a:bodyPr>
          <a:lstStyle/>
          <a:p>
            <a:pPr algn="ctr"/>
            <a:r>
              <a:rPr lang="ru-RU" sz="3600" b="1" dirty="0" smtClean="0">
                <a:solidFill>
                  <a:srgbClr val="FF0000"/>
                </a:solidFill>
                <a:latin typeface="Times New Roman" pitchFamily="18" charset="0"/>
                <a:cs typeface="Times New Roman" pitchFamily="18" charset="0"/>
              </a:rPr>
              <a:t>Көлден ұшты 50 қаз,</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Қайтып қонды 20 қаз</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Қонбады оның нешеуі,</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Қане кім тез шешеді? (30 қаз)</a:t>
            </a:r>
            <a:endParaRPr lang="ru-RU" sz="3600" b="1" dirty="0">
              <a:solidFill>
                <a:srgbClr val="FF0000"/>
              </a:solidFill>
              <a:latin typeface="Times New Roman" pitchFamily="18" charset="0"/>
              <a:cs typeface="Times New Roman" pitchFamily="18" charset="0"/>
            </a:endParaRPr>
          </a:p>
        </p:txBody>
      </p:sp>
      <p:pic>
        <p:nvPicPr>
          <p:cNvPr id="3" name="Picture 16" descr="Футажи в картинках, ФУТАЖИ, ВИНЬЕТКИ, РАМКИ, КЛИПАРТ для видео и фотомонтажа, клипарт, фоторамки,  Герои русских сказок"/>
          <p:cNvPicPr>
            <a:picLocks noChangeAspect="1" noChangeArrowheads="1"/>
          </p:cNvPicPr>
          <p:nvPr/>
        </p:nvPicPr>
        <p:blipFill>
          <a:blip r:embed="rId2" cstate="print"/>
          <a:srcRect/>
          <a:stretch>
            <a:fillRect/>
          </a:stretch>
        </p:blipFill>
        <p:spPr bwMode="auto">
          <a:xfrm>
            <a:off x="0" y="764704"/>
            <a:ext cx="1872208" cy="2304256"/>
          </a:xfrm>
          <a:prstGeom prst="rect">
            <a:avLst/>
          </a:prstGeom>
          <a:noFill/>
        </p:spPr>
      </p:pic>
      <p:pic>
        <p:nvPicPr>
          <p:cNvPr id="4" name="Picture 34" descr="Футажи в картинках, ФУТАЖИ, ВИНЬЕТКИ, РАМКИ, КЛИПАРТ для видео и фотомонтажа, клипарт, фоторамки,  Смешарики - Пин и Совунья"/>
          <p:cNvPicPr>
            <a:picLocks noChangeAspect="1" noChangeArrowheads="1"/>
          </p:cNvPicPr>
          <p:nvPr/>
        </p:nvPicPr>
        <p:blipFill>
          <a:blip r:embed="rId3" cstate="print"/>
          <a:srcRect/>
          <a:stretch>
            <a:fillRect/>
          </a:stretch>
        </p:blipFill>
        <p:spPr bwMode="auto">
          <a:xfrm>
            <a:off x="6948264" y="4869160"/>
            <a:ext cx="1800200" cy="165618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772816"/>
            <a:ext cx="6048672" cy="2308324"/>
          </a:xfrm>
          <a:prstGeom prst="rect">
            <a:avLst/>
          </a:prstGeom>
        </p:spPr>
        <p:txBody>
          <a:bodyPr wrap="square">
            <a:spAutoFit/>
          </a:bodyPr>
          <a:lstStyle/>
          <a:p>
            <a:pPr algn="ctr"/>
            <a:r>
              <a:rPr lang="ru-RU" sz="3600" b="1" dirty="0" smtClean="0">
                <a:solidFill>
                  <a:srgbClr val="FF0000"/>
                </a:solidFill>
                <a:latin typeface="Times New Roman" pitchFamily="18" charset="0"/>
                <a:cs typeface="Times New Roman" pitchFamily="18" charset="0"/>
              </a:rPr>
              <a:t>6 аламаның 2-ін</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Досың сұрап алады.</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Айтшы сонда нешеуі</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Өз қолыңда қалады. (4)</a:t>
            </a:r>
            <a:endParaRPr lang="ru-RU" sz="3600" b="1" dirty="0">
              <a:solidFill>
                <a:srgbClr val="FF0000"/>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700808"/>
            <a:ext cx="6408712" cy="3970318"/>
          </a:xfrm>
          <a:prstGeom prst="rect">
            <a:avLst/>
          </a:prstGeom>
        </p:spPr>
        <p:txBody>
          <a:bodyPr wrap="square">
            <a:spAutoFit/>
          </a:bodyPr>
          <a:lstStyle/>
          <a:p>
            <a:pPr algn="ctr"/>
            <a:r>
              <a:rPr lang="ru-RU" sz="3600" dirty="0" smtClean="0">
                <a:solidFill>
                  <a:srgbClr val="FF0000"/>
                </a:solidFill>
                <a:latin typeface="Times New Roman" pitchFamily="18" charset="0"/>
                <a:cs typeface="Times New Roman" pitchFamily="18" charset="0"/>
              </a:rPr>
              <a:t>Аулада 60 үйрек,</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Қорада 20 үйрек,</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10 үйрек тығылды</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10 үйрек жығылды,</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Қалғаны неше үйрек?</a:t>
            </a:r>
          </a:p>
          <a:p>
            <a:pPr algn="ctr"/>
            <a:r>
              <a:rPr lang="ru-RU" sz="3600" dirty="0" smtClean="0">
                <a:solidFill>
                  <a:srgbClr val="FF0000"/>
                </a:solidFill>
                <a:latin typeface="Times New Roman" pitchFamily="18" charset="0"/>
                <a:cs typeface="Times New Roman" pitchFamily="18" charset="0"/>
              </a:rPr>
              <a:t> (70 үйрек)</a:t>
            </a:r>
            <a:br>
              <a:rPr lang="ru-RU" sz="3600" dirty="0" smtClean="0">
                <a:solidFill>
                  <a:srgbClr val="FF0000"/>
                </a:solidFill>
                <a:latin typeface="Times New Roman" pitchFamily="18" charset="0"/>
                <a:cs typeface="Times New Roman" pitchFamily="18" charset="0"/>
              </a:rPr>
            </a:br>
            <a:endParaRPr lang="ru-RU" sz="3600" dirty="0">
              <a:solidFill>
                <a:srgbClr val="FF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628800"/>
            <a:ext cx="5544616" cy="2308324"/>
          </a:xfrm>
          <a:prstGeom prst="rect">
            <a:avLst/>
          </a:prstGeom>
        </p:spPr>
        <p:txBody>
          <a:bodyPr wrap="square">
            <a:spAutoFit/>
          </a:bodyPr>
          <a:lstStyle/>
          <a:p>
            <a:pPr algn="ctr"/>
            <a:r>
              <a:rPr lang="ru-RU" sz="3600" dirty="0" smtClean="0">
                <a:solidFill>
                  <a:srgbClr val="FF0000"/>
                </a:solidFill>
                <a:latin typeface="Times New Roman" pitchFamily="18" charset="0"/>
                <a:cs typeface="Times New Roman" pitchFamily="18" charset="0"/>
              </a:rPr>
              <a:t>11 түйе, бес жылқы.</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2 сиыр, бір ешкі</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2 қоян, үш түлкі,</a:t>
            </a:r>
            <a:br>
              <a:rPr lang="ru-RU" sz="3600" dirty="0" smtClean="0">
                <a:solidFill>
                  <a:srgbClr val="FF000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Неше болды барлығы? (24)</a:t>
            </a:r>
            <a:endParaRPr lang="ru-RU" sz="3600" dirty="0">
              <a:solidFill>
                <a:srgbClr val="FF00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052736"/>
            <a:ext cx="7416824" cy="3139321"/>
          </a:xfrm>
          <a:prstGeom prst="rect">
            <a:avLst/>
          </a:prstGeom>
        </p:spPr>
        <p:txBody>
          <a:bodyPr wrap="square">
            <a:spAutoFit/>
          </a:bodyPr>
          <a:lstStyle/>
          <a:p>
            <a:pPr algn="ctr"/>
            <a:r>
              <a:rPr lang="ru-RU" dirty="0" smtClean="0"/>
              <a:t> </a:t>
            </a:r>
            <a:r>
              <a:rPr lang="ru-RU" sz="3600" dirty="0" smtClean="0">
                <a:solidFill>
                  <a:srgbClr val="FF0000"/>
                </a:solidFill>
                <a:latin typeface="Times New Roman" pitchFamily="18" charset="0"/>
                <a:cs typeface="Times New Roman" pitchFamily="18" charset="0"/>
              </a:rPr>
              <a:t>Аулада тұрған әртүрлі көліктердің (жеңіл машина, мотоцикл, велосипед) дөңгелектерінің саны - он болады. Аулада неше жеңіл машина, мотоцикл, велосипед тұр?</a:t>
            </a:r>
            <a:r>
              <a:rPr lang="ru-RU" dirty="0" smtClean="0"/>
              <a:t/>
            </a:r>
            <a:br>
              <a:rPr lang="ru-RU" dirty="0" smtClean="0"/>
            </a:b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иск предметов играть"/>
          <p:cNvPicPr>
            <a:picLocks noChangeAspect="1" noChangeArrowheads="1"/>
          </p:cNvPicPr>
          <p:nvPr/>
        </p:nvPicPr>
        <p:blipFill>
          <a:blip r:embed="rId2" cstate="print"/>
          <a:srcRect/>
          <a:stretch>
            <a:fillRect/>
          </a:stretch>
        </p:blipFill>
        <p:spPr bwMode="auto">
          <a:xfrm>
            <a:off x="1835696" y="1196752"/>
            <a:ext cx="5040560" cy="410445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поиск предметов играть бесплатно"/>
          <p:cNvPicPr>
            <a:picLocks noChangeAspect="1" noChangeArrowheads="1"/>
          </p:cNvPicPr>
          <p:nvPr/>
        </p:nvPicPr>
        <p:blipFill>
          <a:blip r:embed="rId2" cstate="print"/>
          <a:srcRect/>
          <a:stretch>
            <a:fillRect/>
          </a:stretch>
        </p:blipFill>
        <p:spPr bwMode="auto">
          <a:xfrm>
            <a:off x="2123728" y="1484784"/>
            <a:ext cx="5184576" cy="38164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305800" cy="1143000"/>
          </a:xfrm>
        </p:spPr>
        <p:txBody>
          <a:bodyPr>
            <a:noAutofit/>
          </a:bodyPr>
          <a:lstStyle/>
          <a:p>
            <a:pPr algn="ctr"/>
            <a:r>
              <a:rPr lang="kk-KZ" sz="2400" dirty="0" smtClean="0">
                <a:solidFill>
                  <a:srgbClr val="FF0000"/>
                </a:solidFill>
                <a:latin typeface="Times New Roman" pitchFamily="18" charset="0"/>
                <a:cs typeface="Times New Roman" pitchFamily="18" charset="0"/>
              </a:rPr>
              <a:t>Үкіге ортаңғы қатардағы цифрларды бір санға арттыруға көмектес.Жауаптарын жоғары қатарға жаз.Ал енді ортаңғы қатардағы цифрларды бір санға кемітуге көмектес.Жауаптарын төменгі қатарға жаз.</a:t>
            </a:r>
            <a:endParaRPr lang="ru-RU" sz="24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7215206" y="2071678"/>
            <a:ext cx="1635128" cy="2214578"/>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928662" y="2571744"/>
          <a:ext cx="6095997" cy="2674941"/>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891647">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891647">
                <a:tc>
                  <a:txBody>
                    <a:bodyPr/>
                    <a:lstStyle/>
                    <a:p>
                      <a:pPr algn="ctr"/>
                      <a:r>
                        <a:rPr lang="kk-KZ" sz="4000" b="1" dirty="0" smtClean="0">
                          <a:latin typeface="Times New Roman" pitchFamily="18" charset="0"/>
                          <a:cs typeface="Times New Roman" pitchFamily="18" charset="0"/>
                        </a:rPr>
                        <a:t>1</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2</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4</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5</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6</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7</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8</a:t>
                      </a:r>
                      <a:endParaRPr lang="ru-RU" sz="4000" b="1" dirty="0">
                        <a:latin typeface="Times New Roman" pitchFamily="18" charset="0"/>
                        <a:cs typeface="Times New Roman" pitchFamily="18" charset="0"/>
                      </a:endParaRPr>
                    </a:p>
                  </a:txBody>
                  <a:tcPr/>
                </a:tc>
                <a:tc>
                  <a:txBody>
                    <a:bodyPr/>
                    <a:lstStyle/>
                    <a:p>
                      <a:pPr algn="ctr"/>
                      <a:r>
                        <a:rPr lang="kk-KZ" sz="4000" b="1" dirty="0" smtClean="0">
                          <a:latin typeface="Times New Roman" pitchFamily="18" charset="0"/>
                          <a:cs typeface="Times New Roman" pitchFamily="18" charset="0"/>
                        </a:rPr>
                        <a:t>9</a:t>
                      </a:r>
                      <a:endParaRPr lang="ru-RU" sz="4000" b="1" dirty="0">
                        <a:latin typeface="Times New Roman" pitchFamily="18" charset="0"/>
                        <a:cs typeface="Times New Roman" pitchFamily="18" charset="0"/>
                      </a:endParaRPr>
                    </a:p>
                  </a:txBody>
                  <a:tcPr/>
                </a:tc>
              </a:tr>
              <a:tr h="891647">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бесплатно поиск предметов"/>
          <p:cNvPicPr>
            <a:picLocks noChangeAspect="1" noChangeArrowheads="1"/>
          </p:cNvPicPr>
          <p:nvPr/>
        </p:nvPicPr>
        <p:blipFill>
          <a:blip r:embed="rId2" cstate="print"/>
          <a:srcRect/>
          <a:stretch>
            <a:fillRect/>
          </a:stretch>
        </p:blipFill>
        <p:spPr bwMode="auto">
          <a:xfrm>
            <a:off x="1907704" y="1268760"/>
            <a:ext cx="4968552" cy="367240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раскраски онлайн"/>
          <p:cNvPicPr>
            <a:picLocks noChangeAspect="1" noChangeArrowheads="1"/>
          </p:cNvPicPr>
          <p:nvPr/>
        </p:nvPicPr>
        <p:blipFill>
          <a:blip r:embed="rId2" cstate="print"/>
          <a:srcRect/>
          <a:stretch>
            <a:fillRect/>
          </a:stretch>
        </p:blipFill>
        <p:spPr bwMode="auto">
          <a:xfrm>
            <a:off x="611560" y="692696"/>
            <a:ext cx="3096344" cy="2376264"/>
          </a:xfrm>
          <a:prstGeom prst="rect">
            <a:avLst/>
          </a:prstGeom>
          <a:noFill/>
        </p:spPr>
      </p:pic>
      <p:pic>
        <p:nvPicPr>
          <p:cNvPr id="78852" name="Picture 4" descr="раскраски для детей бесплатно"/>
          <p:cNvPicPr>
            <a:picLocks noChangeAspect="1" noChangeArrowheads="1"/>
          </p:cNvPicPr>
          <p:nvPr/>
        </p:nvPicPr>
        <p:blipFill>
          <a:blip r:embed="rId3" cstate="print"/>
          <a:srcRect/>
          <a:stretch>
            <a:fillRect/>
          </a:stretch>
        </p:blipFill>
        <p:spPr bwMode="auto">
          <a:xfrm>
            <a:off x="5148064" y="908720"/>
            <a:ext cx="2664296" cy="2088232"/>
          </a:xfrm>
          <a:prstGeom prst="rect">
            <a:avLst/>
          </a:prstGeom>
          <a:noFill/>
        </p:spPr>
      </p:pic>
      <p:sp>
        <p:nvSpPr>
          <p:cNvPr id="4" name="Прямоугольник 3"/>
          <p:cNvSpPr/>
          <p:nvPr/>
        </p:nvSpPr>
        <p:spPr>
          <a:xfrm>
            <a:off x="2555776" y="3501008"/>
            <a:ext cx="402270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Жетпей тұрған бөлігін салу</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раскраски для детей"/>
          <p:cNvPicPr>
            <a:picLocks noChangeAspect="1" noChangeArrowheads="1"/>
          </p:cNvPicPr>
          <p:nvPr/>
        </p:nvPicPr>
        <p:blipFill>
          <a:blip r:embed="rId2" cstate="print"/>
          <a:srcRect/>
          <a:stretch>
            <a:fillRect/>
          </a:stretch>
        </p:blipFill>
        <p:spPr bwMode="auto">
          <a:xfrm>
            <a:off x="611560" y="1268760"/>
            <a:ext cx="2664296" cy="2016224"/>
          </a:xfrm>
          <a:prstGeom prst="rect">
            <a:avLst/>
          </a:prstGeom>
          <a:noFill/>
        </p:spPr>
      </p:pic>
      <p:pic>
        <p:nvPicPr>
          <p:cNvPr id="79876" name="Picture 4" descr="раскраски для детей скачать бесплатно"/>
          <p:cNvPicPr>
            <a:picLocks noChangeAspect="1" noChangeArrowheads="1"/>
          </p:cNvPicPr>
          <p:nvPr/>
        </p:nvPicPr>
        <p:blipFill>
          <a:blip r:embed="rId3" cstate="print"/>
          <a:srcRect/>
          <a:stretch>
            <a:fillRect/>
          </a:stretch>
        </p:blipFill>
        <p:spPr bwMode="auto">
          <a:xfrm>
            <a:off x="4572000" y="1772816"/>
            <a:ext cx="2736304" cy="2148830"/>
          </a:xfrm>
          <a:prstGeom prst="rect">
            <a:avLst/>
          </a:prstGeom>
          <a:noFill/>
        </p:spPr>
      </p:pic>
      <p:sp>
        <p:nvSpPr>
          <p:cNvPr id="4" name="Прямоугольник 3"/>
          <p:cNvSpPr/>
          <p:nvPr/>
        </p:nvSpPr>
        <p:spPr>
          <a:xfrm>
            <a:off x="2195736" y="4365104"/>
            <a:ext cx="3063210" cy="369332"/>
          </a:xfrm>
          <a:prstGeom prst="rect">
            <a:avLst/>
          </a:prstGeom>
        </p:spPr>
        <p:txBody>
          <a:bodyPr wrap="none">
            <a:spAutoFit/>
          </a:bodyPr>
          <a:lstStyle/>
          <a:p>
            <a:pPr algn="ct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Жетпей тұрған бөлігін салу</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картинки на внимание"/>
          <p:cNvPicPr>
            <a:picLocks noChangeAspect="1" noChangeArrowheads="1"/>
          </p:cNvPicPr>
          <p:nvPr/>
        </p:nvPicPr>
        <p:blipFill>
          <a:blip r:embed="rId2" cstate="print"/>
          <a:srcRect/>
          <a:stretch>
            <a:fillRect/>
          </a:stretch>
        </p:blipFill>
        <p:spPr bwMode="auto">
          <a:xfrm>
            <a:off x="611560" y="1196752"/>
            <a:ext cx="2736304" cy="2232248"/>
          </a:xfrm>
          <a:prstGeom prst="rect">
            <a:avLst/>
          </a:prstGeom>
          <a:noFill/>
        </p:spPr>
      </p:pic>
      <p:pic>
        <p:nvPicPr>
          <p:cNvPr id="80900" name="Picture 4" descr="развитие внимания"/>
          <p:cNvPicPr>
            <a:picLocks noChangeAspect="1" noChangeArrowheads="1"/>
          </p:cNvPicPr>
          <p:nvPr/>
        </p:nvPicPr>
        <p:blipFill>
          <a:blip r:embed="rId3" cstate="print"/>
          <a:srcRect/>
          <a:stretch>
            <a:fillRect/>
          </a:stretch>
        </p:blipFill>
        <p:spPr bwMode="auto">
          <a:xfrm>
            <a:off x="4572000" y="1340768"/>
            <a:ext cx="2409056" cy="200481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playroom.com.ru/logic/logic2.gif"/>
          <p:cNvPicPr>
            <a:picLocks noChangeAspect="1" noChangeArrowheads="1"/>
          </p:cNvPicPr>
          <p:nvPr/>
        </p:nvPicPr>
        <p:blipFill>
          <a:blip r:embed="rId2" cstate="print"/>
          <a:srcRect/>
          <a:stretch>
            <a:fillRect/>
          </a:stretch>
        </p:blipFill>
        <p:spPr bwMode="auto">
          <a:xfrm>
            <a:off x="2123728" y="1916832"/>
            <a:ext cx="3238500" cy="238125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playroom.com.ru/logic/logic18.gif"/>
          <p:cNvPicPr>
            <a:picLocks noChangeAspect="1" noChangeArrowheads="1"/>
          </p:cNvPicPr>
          <p:nvPr/>
        </p:nvPicPr>
        <p:blipFill>
          <a:blip r:embed="rId2" cstate="print"/>
          <a:srcRect/>
          <a:stretch>
            <a:fillRect/>
          </a:stretch>
        </p:blipFill>
        <p:spPr bwMode="auto">
          <a:xfrm>
            <a:off x="1259632" y="2204864"/>
            <a:ext cx="6191250" cy="857251"/>
          </a:xfrm>
          <a:prstGeom prst="rect">
            <a:avLst/>
          </a:prstGeom>
          <a:noFill/>
        </p:spPr>
      </p:pic>
      <p:pic>
        <p:nvPicPr>
          <p:cNvPr id="82948" name="Picture 4" descr="http://playroom.com.ru/logic/logic10.gif"/>
          <p:cNvPicPr>
            <a:picLocks noChangeAspect="1" noChangeArrowheads="1"/>
          </p:cNvPicPr>
          <p:nvPr/>
        </p:nvPicPr>
        <p:blipFill>
          <a:blip r:embed="rId3" cstate="print"/>
          <a:srcRect/>
          <a:stretch>
            <a:fillRect/>
          </a:stretch>
        </p:blipFill>
        <p:spPr bwMode="auto">
          <a:xfrm>
            <a:off x="1187624" y="1052736"/>
            <a:ext cx="6191250" cy="876300"/>
          </a:xfrm>
          <a:prstGeom prst="rect">
            <a:avLst/>
          </a:prstGeom>
          <a:noFill/>
        </p:spPr>
      </p:pic>
      <p:pic>
        <p:nvPicPr>
          <p:cNvPr id="82950" name="Picture 6" descr="http://playroom.com.ru/logic/logic17.gif"/>
          <p:cNvPicPr>
            <a:picLocks noChangeAspect="1" noChangeArrowheads="1"/>
          </p:cNvPicPr>
          <p:nvPr/>
        </p:nvPicPr>
        <p:blipFill>
          <a:blip r:embed="rId4" cstate="print"/>
          <a:srcRect/>
          <a:stretch>
            <a:fillRect/>
          </a:stretch>
        </p:blipFill>
        <p:spPr bwMode="auto">
          <a:xfrm>
            <a:off x="1259632" y="3212976"/>
            <a:ext cx="6191250" cy="857251"/>
          </a:xfrm>
          <a:prstGeom prst="rect">
            <a:avLst/>
          </a:prstGeom>
          <a:noFill/>
        </p:spPr>
      </p:pic>
      <p:pic>
        <p:nvPicPr>
          <p:cNvPr id="82952" name="Picture 8" descr="http://playroom.com.ru/logic/logic19.gif"/>
          <p:cNvPicPr>
            <a:picLocks noChangeAspect="1" noChangeArrowheads="1"/>
          </p:cNvPicPr>
          <p:nvPr/>
        </p:nvPicPr>
        <p:blipFill>
          <a:blip r:embed="rId5" cstate="print"/>
          <a:srcRect/>
          <a:stretch>
            <a:fillRect/>
          </a:stretch>
        </p:blipFill>
        <p:spPr bwMode="auto">
          <a:xfrm>
            <a:off x="1331640" y="4221088"/>
            <a:ext cx="6191250" cy="8477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8" name="Picture 10" descr="http://playroom.com.ru/logic/logic50.gif"/>
          <p:cNvPicPr>
            <a:picLocks noChangeAspect="1" noChangeArrowheads="1"/>
          </p:cNvPicPr>
          <p:nvPr/>
        </p:nvPicPr>
        <p:blipFill>
          <a:blip r:embed="rId2" cstate="print"/>
          <a:srcRect/>
          <a:stretch>
            <a:fillRect/>
          </a:stretch>
        </p:blipFill>
        <p:spPr bwMode="auto">
          <a:xfrm>
            <a:off x="1115616" y="764704"/>
            <a:ext cx="6191250" cy="4381501"/>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playroom.com.ru/logic/logic30.gif"/>
          <p:cNvPicPr>
            <a:picLocks noChangeAspect="1" noChangeArrowheads="1"/>
          </p:cNvPicPr>
          <p:nvPr/>
        </p:nvPicPr>
        <p:blipFill>
          <a:blip r:embed="rId2" cstate="print"/>
          <a:srcRect/>
          <a:stretch>
            <a:fillRect/>
          </a:stretch>
        </p:blipFill>
        <p:spPr bwMode="auto">
          <a:xfrm>
            <a:off x="971600" y="1196752"/>
            <a:ext cx="6191250" cy="36576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Ребус - 7"/>
          <p:cNvPicPr>
            <a:picLocks noChangeAspect="1" noChangeArrowheads="1"/>
          </p:cNvPicPr>
          <p:nvPr/>
        </p:nvPicPr>
        <p:blipFill>
          <a:blip r:embed="rId2" cstate="print"/>
          <a:srcRect/>
          <a:stretch>
            <a:fillRect/>
          </a:stretch>
        </p:blipFill>
        <p:spPr bwMode="auto">
          <a:xfrm>
            <a:off x="1979712" y="1412776"/>
            <a:ext cx="4762500" cy="3209926"/>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ребус - 6"/>
          <p:cNvPicPr>
            <a:picLocks noChangeAspect="1" noChangeArrowheads="1"/>
          </p:cNvPicPr>
          <p:nvPr/>
        </p:nvPicPr>
        <p:blipFill>
          <a:blip r:embed="rId2" cstate="print"/>
          <a:srcRect/>
          <a:stretch>
            <a:fillRect/>
          </a:stretch>
        </p:blipFill>
        <p:spPr bwMode="auto">
          <a:xfrm>
            <a:off x="2123728" y="1052736"/>
            <a:ext cx="4191000" cy="38195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191528" cy="1214446"/>
          </a:xfrm>
        </p:spPr>
        <p:txBody>
          <a:bodyPr>
            <a:noAutofit/>
          </a:bodyPr>
          <a:lstStyle/>
          <a:p>
            <a:pPr algn="ctr"/>
            <a:r>
              <a:rPr lang="kk-KZ" sz="2800" dirty="0" smtClean="0">
                <a:solidFill>
                  <a:srgbClr val="FF0000"/>
                </a:solidFill>
                <a:latin typeface="Times New Roman" pitchFamily="18" charset="0"/>
                <a:cs typeface="Times New Roman" pitchFamily="18" charset="0"/>
              </a:rPr>
              <a:t>Әтешке дәнге немесе суға баратын жолдың қайсысы қысқа екенін білуге көмектес.Сол жолды қорша.Әтеш қандай өлшемді қолданды?</a:t>
            </a:r>
            <a:endParaRPr lang="ru-RU"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rot="10800000">
            <a:off x="714348" y="2303970"/>
            <a:ext cx="7500987" cy="3125291"/>
          </a:xfrm>
          <a:prstGeom prst="rect">
            <a:avLst/>
          </a:prstGeom>
          <a:noFill/>
          <a:ln w="9525">
            <a:noFill/>
            <a:miter lim="800000"/>
            <a:headEnd/>
            <a:tailEnd/>
          </a:ln>
        </p:spPr>
      </p:pic>
      <p:pic>
        <p:nvPicPr>
          <p:cNvPr id="7" name="Picture 8" descr="pe01758_"/>
          <p:cNvPicPr>
            <a:picLocks noChangeAspect="1" noChangeArrowheads="1"/>
          </p:cNvPicPr>
          <p:nvPr/>
        </p:nvPicPr>
        <p:blipFill>
          <a:blip r:embed="rId3" cstate="print"/>
          <a:srcRect/>
          <a:stretch>
            <a:fillRect/>
          </a:stretch>
        </p:blipFill>
        <p:spPr bwMode="auto">
          <a:xfrm>
            <a:off x="142844" y="5643578"/>
            <a:ext cx="1020413" cy="1214422"/>
          </a:xfrm>
          <a:prstGeom prst="rect">
            <a:avLst/>
          </a:prstGeom>
          <a:noFill/>
          <a:ln w="9525">
            <a:noFill/>
            <a:miter lim="800000"/>
            <a:headEnd/>
            <a:tailEnd/>
          </a:ln>
        </p:spPr>
      </p:pic>
      <p:pic>
        <p:nvPicPr>
          <p:cNvPr id="10" name="Picture 9" descr="pe02947_"/>
          <p:cNvPicPr>
            <a:picLocks noChangeAspect="1" noChangeArrowheads="1"/>
          </p:cNvPicPr>
          <p:nvPr/>
        </p:nvPicPr>
        <p:blipFill>
          <a:blip r:embed="rId4" cstate="print"/>
          <a:srcRect/>
          <a:stretch>
            <a:fillRect/>
          </a:stretch>
        </p:blipFill>
        <p:spPr bwMode="auto">
          <a:xfrm>
            <a:off x="7812087" y="5500702"/>
            <a:ext cx="1117631" cy="1196973"/>
          </a:xfrm>
          <a:prstGeom prst="rect">
            <a:avLst/>
          </a:prstGeom>
          <a:noFill/>
          <a:ln w="9525">
            <a:noFill/>
            <a:miter lim="800000"/>
            <a:headEnd/>
            <a:tailEnd/>
          </a:ln>
        </p:spPr>
      </p:pic>
      <p:grpSp>
        <p:nvGrpSpPr>
          <p:cNvPr id="11" name="Group 15"/>
          <p:cNvGrpSpPr>
            <a:grpSpLocks/>
          </p:cNvGrpSpPr>
          <p:nvPr/>
        </p:nvGrpSpPr>
        <p:grpSpPr bwMode="auto">
          <a:xfrm rot="19454225">
            <a:off x="180910" y="1114259"/>
            <a:ext cx="1455767" cy="1428760"/>
            <a:chOff x="4662" y="0"/>
            <a:chExt cx="1098" cy="1344"/>
          </a:xfrm>
        </p:grpSpPr>
        <p:pic>
          <p:nvPicPr>
            <p:cNvPr id="12" name="Picture 16" descr="ag00433_"/>
            <p:cNvPicPr>
              <a:picLocks noChangeAspect="1" noChangeArrowheads="1" noCrop="1"/>
            </p:cNvPicPr>
            <p:nvPr/>
          </p:nvPicPr>
          <p:blipFill>
            <a:blip r:embed="rId5" cstate="print"/>
            <a:srcRect/>
            <a:stretch>
              <a:fillRect/>
            </a:stretch>
          </p:blipFill>
          <p:spPr bwMode="auto">
            <a:xfrm>
              <a:off x="4662" y="192"/>
              <a:ext cx="1098" cy="1152"/>
            </a:xfrm>
            <a:prstGeom prst="rect">
              <a:avLst/>
            </a:prstGeom>
            <a:noFill/>
            <a:ln w="9525">
              <a:noFill/>
              <a:miter lim="800000"/>
              <a:headEnd/>
              <a:tailEnd/>
            </a:ln>
          </p:spPr>
        </p:pic>
        <p:pic>
          <p:nvPicPr>
            <p:cNvPr id="13" name="Picture 17" descr="j0076161"/>
            <p:cNvPicPr>
              <a:picLocks noChangeAspect="1" noChangeArrowheads="1" noCrop="1"/>
            </p:cNvPicPr>
            <p:nvPr/>
          </p:nvPicPr>
          <p:blipFill>
            <a:blip r:embed="rId6" cstate="print"/>
            <a:srcRect/>
            <a:stretch>
              <a:fillRect/>
            </a:stretch>
          </p:blipFill>
          <p:spPr bwMode="auto">
            <a:xfrm>
              <a:off x="4848" y="0"/>
              <a:ext cx="912" cy="81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Анаграмма &quot;Е&quot;"/>
          <p:cNvPicPr>
            <a:picLocks noChangeAspect="1" noChangeArrowheads="1"/>
          </p:cNvPicPr>
          <p:nvPr/>
        </p:nvPicPr>
        <p:blipFill>
          <a:blip r:embed="rId2" cstate="print"/>
          <a:srcRect/>
          <a:stretch>
            <a:fillRect/>
          </a:stretch>
        </p:blipFill>
        <p:spPr bwMode="auto">
          <a:xfrm>
            <a:off x="2699792" y="908720"/>
            <a:ext cx="2790825" cy="47625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Сөзжұмбақ &quot;Қарлығаш&quot;"/>
          <p:cNvPicPr>
            <a:picLocks noChangeAspect="1" noChangeArrowheads="1"/>
          </p:cNvPicPr>
          <p:nvPr/>
        </p:nvPicPr>
        <p:blipFill>
          <a:blip r:embed="rId2" cstate="print"/>
          <a:srcRect/>
          <a:stretch>
            <a:fillRect/>
          </a:stretch>
        </p:blipFill>
        <p:spPr bwMode="auto">
          <a:xfrm>
            <a:off x="1907704" y="1484784"/>
            <a:ext cx="4762500" cy="3438526"/>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Ойлан, тап"/>
          <p:cNvPicPr>
            <a:picLocks noChangeAspect="1" noChangeArrowheads="1"/>
          </p:cNvPicPr>
          <p:nvPr/>
        </p:nvPicPr>
        <p:blipFill>
          <a:blip r:embed="rId2" cstate="print"/>
          <a:srcRect/>
          <a:stretch>
            <a:fillRect/>
          </a:stretch>
        </p:blipFill>
        <p:spPr bwMode="auto">
          <a:xfrm>
            <a:off x="2339752" y="1052736"/>
            <a:ext cx="4419600" cy="47625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Ребус-2"/>
          <p:cNvPicPr>
            <a:picLocks noChangeAspect="1" noChangeArrowheads="1"/>
          </p:cNvPicPr>
          <p:nvPr/>
        </p:nvPicPr>
        <p:blipFill>
          <a:blip r:embed="rId2" cstate="print"/>
          <a:srcRect/>
          <a:stretch>
            <a:fillRect/>
          </a:stretch>
        </p:blipFill>
        <p:spPr bwMode="auto">
          <a:xfrm>
            <a:off x="1619672" y="1628800"/>
            <a:ext cx="5400600" cy="1929756"/>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Ребус - 8"/>
          <p:cNvPicPr>
            <a:picLocks noChangeAspect="1" noChangeArrowheads="1"/>
          </p:cNvPicPr>
          <p:nvPr/>
        </p:nvPicPr>
        <p:blipFill>
          <a:blip r:embed="rId2" cstate="print"/>
          <a:srcRect/>
          <a:stretch>
            <a:fillRect/>
          </a:stretch>
        </p:blipFill>
        <p:spPr bwMode="auto">
          <a:xfrm>
            <a:off x="971600" y="1484784"/>
            <a:ext cx="6696744" cy="295232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Цифры 6"/>
          <p:cNvPicPr>
            <a:picLocks noChangeAspect="1" noChangeArrowheads="1"/>
          </p:cNvPicPr>
          <p:nvPr/>
        </p:nvPicPr>
        <p:blipFill>
          <a:blip r:embed="rId2" cstate="print"/>
          <a:srcRect/>
          <a:stretch>
            <a:fillRect/>
          </a:stretch>
        </p:blipFill>
        <p:spPr bwMode="auto">
          <a:xfrm>
            <a:off x="2555776" y="1412776"/>
            <a:ext cx="2520280" cy="2914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081970"/>
          </a:xfrm>
        </p:spPr>
        <p:txBody>
          <a:bodyPr>
            <a:noAutofit/>
          </a:bodyPr>
          <a:lstStyle/>
          <a:p>
            <a:pPr algn="ctr"/>
            <a:r>
              <a:rPr lang="kk-KZ" sz="3200" dirty="0" smtClean="0">
                <a:solidFill>
                  <a:srgbClr val="FF0000"/>
                </a:solidFill>
                <a:latin typeface="Times New Roman" pitchFamily="18" charset="0"/>
                <a:cs typeface="Times New Roman" pitchFamily="18" charset="0"/>
              </a:rPr>
              <a:t>Сабақ кестесінде үш сабақ болды:география, қазақ тілі, музыка.Музыка бірінші емес, география бірінші де емес, үшінші де емес.Қай пән нешінші болды?</a:t>
            </a:r>
            <a:endParaRPr lang="ru-RU" sz="3200" dirty="0">
              <a:solidFill>
                <a:srgbClr val="FF0000"/>
              </a:solidFill>
              <a:latin typeface="Times New Roman" pitchFamily="18" charset="0"/>
              <a:cs typeface="Times New Roman" pitchFamily="18" charset="0"/>
            </a:endParaRPr>
          </a:p>
        </p:txBody>
      </p:sp>
      <p:pic>
        <p:nvPicPr>
          <p:cNvPr id="3" name="Picture 10" descr="bd07226_"/>
          <p:cNvPicPr>
            <a:picLocks noChangeAspect="1" noChangeArrowheads="1"/>
          </p:cNvPicPr>
          <p:nvPr/>
        </p:nvPicPr>
        <p:blipFill>
          <a:blip r:embed="rId2" cstate="print"/>
          <a:srcRect/>
          <a:stretch>
            <a:fillRect/>
          </a:stretch>
        </p:blipFill>
        <p:spPr bwMode="auto">
          <a:xfrm>
            <a:off x="214282" y="4143380"/>
            <a:ext cx="2214578" cy="2519370"/>
          </a:xfrm>
          <a:prstGeom prst="rect">
            <a:avLst/>
          </a:prstGeom>
          <a:noFill/>
          <a:ln w="9525">
            <a:noFill/>
            <a:miter lim="800000"/>
            <a:headEnd/>
            <a:tailEnd/>
          </a:ln>
        </p:spPr>
      </p:pic>
      <p:pic>
        <p:nvPicPr>
          <p:cNvPr id="4" name="Picture 13" descr="bd07214_"/>
          <p:cNvPicPr>
            <a:picLocks noChangeAspect="1" noChangeArrowheads="1"/>
          </p:cNvPicPr>
          <p:nvPr/>
        </p:nvPicPr>
        <p:blipFill>
          <a:blip r:embed="rId3" cstate="print"/>
          <a:srcRect/>
          <a:stretch>
            <a:fillRect/>
          </a:stretch>
        </p:blipFill>
        <p:spPr bwMode="auto">
          <a:xfrm>
            <a:off x="3428992" y="4143380"/>
            <a:ext cx="2071702" cy="2214578"/>
          </a:xfrm>
          <a:prstGeom prst="rect">
            <a:avLst/>
          </a:prstGeom>
          <a:noFill/>
          <a:ln w="9525">
            <a:noFill/>
            <a:miter lim="800000"/>
            <a:headEnd/>
            <a:tailEnd/>
          </a:ln>
        </p:spPr>
      </p:pic>
      <p:pic>
        <p:nvPicPr>
          <p:cNvPr id="5" name="Picture 14" descr="pe02282_"/>
          <p:cNvPicPr>
            <a:picLocks noChangeAspect="1" noChangeArrowheads="1"/>
          </p:cNvPicPr>
          <p:nvPr/>
        </p:nvPicPr>
        <p:blipFill>
          <a:blip r:embed="rId4" cstate="print"/>
          <a:srcRect/>
          <a:stretch>
            <a:fillRect/>
          </a:stretch>
        </p:blipFill>
        <p:spPr bwMode="auto">
          <a:xfrm>
            <a:off x="6429388" y="3786190"/>
            <a:ext cx="2071702" cy="2759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53210"/>
          </a:xfrm>
        </p:spPr>
        <p:txBody>
          <a:bodyPr>
            <a:normAutofit/>
          </a:bodyPr>
          <a:lstStyle/>
          <a:p>
            <a:pPr algn="ctr"/>
            <a:r>
              <a:rPr lang="kk-KZ" sz="2800" dirty="0" smtClean="0">
                <a:solidFill>
                  <a:srgbClr val="FF0000"/>
                </a:solidFill>
                <a:latin typeface="Times New Roman" pitchFamily="18" charset="0"/>
                <a:cs typeface="Times New Roman" pitchFamily="18" charset="0"/>
              </a:rPr>
              <a:t>Құлпынайға жете алатын жәндікті қорша және ата</a:t>
            </a:r>
            <a:endParaRPr lang="ru-RU"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28728" y="2857496"/>
            <a:ext cx="6215106" cy="3286148"/>
          </a:xfrm>
          <a:prstGeom prst="rect">
            <a:avLst/>
          </a:prstGeom>
          <a:noFill/>
          <a:ln w="9525">
            <a:noFill/>
            <a:miter lim="800000"/>
            <a:headEnd/>
            <a:tailEnd/>
          </a:ln>
        </p:spPr>
      </p:pic>
      <p:pic>
        <p:nvPicPr>
          <p:cNvPr id="4" name="Рисунок 19" descr="кун.gif"/>
          <p:cNvPicPr>
            <a:picLocks noChangeAspect="1"/>
          </p:cNvPicPr>
          <p:nvPr/>
        </p:nvPicPr>
        <p:blipFill>
          <a:blip r:embed="rId3" cstate="print"/>
          <a:srcRect/>
          <a:stretch>
            <a:fillRect/>
          </a:stretch>
        </p:blipFill>
        <p:spPr bwMode="auto">
          <a:xfrm rot="20415401">
            <a:off x="346217" y="1752274"/>
            <a:ext cx="1792417" cy="11810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1200" fill="hold"/>
                                        <p:tgtEl>
                                          <p:spTgt spid="4"/>
                                        </p:tgtEl>
                                        <p:attrNameLst>
                                          <p:attrName>ppt_x</p:attrName>
                                        </p:attrNameLst>
                                      </p:cBhvr>
                                      <p:tavLst>
                                        <p:tav tm="0">
                                          <p:val>
                                            <p:strVal val="#ppt_x"/>
                                          </p:val>
                                        </p:tav>
                                        <p:tav tm="100000">
                                          <p:val>
                                            <p:strVal val="#ppt_x"/>
                                          </p:val>
                                        </p:tav>
                                      </p:tavLst>
                                    </p:anim>
                                    <p:anim calcmode="lin" valueType="num">
                                      <p:cBhvr>
                                        <p:cTn id="9" dur="1200" fill="hold"/>
                                        <p:tgtEl>
                                          <p:spTgt spid="4"/>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593</TotalTime>
  <Words>1031</Words>
  <Application>Microsoft Office PowerPoint</Application>
  <PresentationFormat>Экран (4:3)</PresentationFormat>
  <Paragraphs>291</Paragraphs>
  <Slides>75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Поток</vt:lpstr>
      <vt:lpstr>Логикалық ойлауды дамыту</vt:lpstr>
      <vt:lpstr>Басқатырғы “Балық”.Басқатырғының басталар жерін тауып, сызық бойымен үзбей, бір торкөзге екінші рет келмей жүргіз.Қандай сөйлем шығады?</vt:lpstr>
      <vt:lpstr>Әріп саны және мағынасы осы сөздермен бірдей сөздерді  жаз.</vt:lpstr>
      <vt:lpstr>Екі бірдей кестені тап және қорша</vt:lpstr>
      <vt:lpstr>Жылдам есепте</vt:lpstr>
      <vt:lpstr>Үкіге ортаңғы қатардағы цифрларды бір санға арттыруға көмектес.Жауаптарын жоғары қатарға жаз.Ал енді ортаңғы қатардағы цифрларды бір санға кемітуге көмектес.Жауаптарын төменгі қатарға жаз.</vt:lpstr>
      <vt:lpstr>Әтешке дәнге немесе суға баратын жолдың қайсысы қысқа екенін білуге көмектес.Сол жолды қорша.Әтеш қандай өлшемді қолданды?</vt:lpstr>
      <vt:lpstr>Сабақ кестесінде үш сабақ болды:география, қазақ тілі, музыка.Музыка бірінші емес, география бірінші де емес, үшінші де емес.Қай пән нешінші болды?</vt:lpstr>
      <vt:lpstr>Құлпынайға жете алатын жәндікті қорша және ата</vt:lpstr>
      <vt:lpstr>Слайд 10</vt:lpstr>
      <vt:lpstr>Әжеміздің үш немере қызы бар.Гүлнәр Сәуледен үлкен, бірақ Айнұрдан кіші.Қыздардың қайсысы Сәуле, қайсысы Айнұр, қайсысы Гүлнәр екенін ажырат.</vt:lpstr>
      <vt:lpstr>Екі эльфтің 9 айырмашылығын тап.</vt:lpstr>
      <vt:lpstr>Қиялды дамыту</vt:lpstr>
      <vt:lpstr>Екі ұқсас тышқанды тап.</vt:lpstr>
      <vt:lpstr>Жазылған әріптерді 1,2,3,1,2,3 деп қайталап сана.Бірінші әріптің астын сыз, үшінші әріпті қиғашынан сыз.Мұғалімнің белгісімен бастап, 2 минуттан кейін тоқта.</vt:lpstr>
      <vt:lpstr>Төмендегі тор көздердегі әріптердің ішінен киіз үйдің жабдықтарының атын оқи аласыздар.</vt:lpstr>
      <vt:lpstr>Бесбұрыштарды сана</vt:lpstr>
      <vt:lpstr>“Кімнің аяқ киімінің бауы?” ойыны. Тапқан суретті боя</vt:lpstr>
      <vt:lpstr>Берілген цифрлардан мәні 100-ге тең болатын өрнек құрастыр</vt:lpstr>
      <vt:lpstr>Наурыз дастарханына 263 дана алма даярланды. Егер наурыз тойына 86 ұл және одан 2 есе артық қыз бала келсе, барлық балаға алма жете ме? </vt:lpstr>
      <vt:lpstr>Анасы мен екі қызы велосипед теуіп жүрген. Велосипедтердің барлығы  7 доңғалағы бар. Екі доңғалақты және үш доңғалақты қанша велосипед болған? </vt:lpstr>
      <vt:lpstr>Тауықтың 7 балапан- әтештері жүр. Әр әтештің бір қарындасы бар. Тауықтың қанша балапаны бар? </vt:lpstr>
      <vt:lpstr>Сары және көк үйлердің пәтерлер саны бірдей.  Сары үйдегі пәтерлер саны сұр үйдегіден артық.  Ал қызыл үйдегі пәтерлер саны көк үйдегіден артық.  Қай үйде пәтерлер саны артық, қызыл үйде ме әлде сұр үйде ме? </vt:lpstr>
      <vt:lpstr>9 майшам жанып тұр еді. 4 майшам сөніп қалды. Қанша майшам қалды? </vt:lpstr>
      <vt:lpstr>Жылдам есепте</vt:lpstr>
      <vt:lpstr>Слайд 26</vt:lpstr>
      <vt:lpstr>Слайд 27</vt:lpstr>
      <vt:lpstr>Қызықты ертегілер</vt:lpstr>
      <vt:lpstr>Слайд 29</vt:lpstr>
      <vt:lpstr>Слайд 30</vt:lpstr>
      <vt:lpstr>Экологиялық есептер</vt:lpstr>
      <vt:lpstr>Қорықтағы маралдарға шөп берілді. Егер бір марал 12кг шөп жесе, үш маралға неше кг шөп керек? </vt:lpstr>
      <vt:lpstr>Оқушы үй жұмысын орындау үшін 2 сағат отырды. Ол 20 минут сурет салып ойнады. 40 мин оны өшірумен әлек болды. Қалған уақытта үй тапсырмасын орындады. Егер әр пәнге 20 минут уақыт жіберсе, ол неше пәннен үй тапсырмасын орындайды? </vt:lpstr>
      <vt:lpstr>       : “Көңілді шумақ”</vt:lpstr>
      <vt:lpstr>Ағайынды бақалар орындарында  бір минут отыра алмайды.Олар “Кім жалаушыларды түсірмей, алысқа секіреді” деген ойын ойнады.Ойынның соңында үлкенінде  көп жалаушалар қалып қойды.Ал ортаншысында бір жалауша қалды.Ең кішісінде бірде-бір жалауша қалған жоқ.Сен қалай ойлайсың кім ұтты?</vt:lpstr>
      <vt:lpstr>Аңдардың балалары жасырынбақ ойнап жүр.Бұл олардың жақсы көретін ойыны.Олар аулада жүгіріп, жасырынуға жаңадан әртүрлі орындар іздейді.Күшік барлығын тауып алды.Енді сен де олардың қай жерге жасырынғанын көрсет.</vt:lpstr>
      <vt:lpstr>Қарғаның балапандары геометриялық фигураларды үйреніп отыр.Әрқайсысының тұмсықтарында ұстап тұрған фигураларға ұқсас заттарды табуға арналған тапсырмасы бар.Оларға осы заттарды табуға көмектес.</vt:lpstr>
      <vt:lpstr>Достар саяхатқа шығуға дайындалды.Олар әлемді көргісі келеді және барлығы бірге барады.Саяхатқа шығар алдында күштерін сынау үшін олар машинамен жаттықты.Ал қоян ұшақтан оларды бақылады.Қайсысы алдында, қайсысы артында келе жатқанын қарашы.</vt:lpstr>
      <vt:lpstr>Қанқоңыз үйіне ұшып келді.Ол өте асығыс.Қанқоңыз өзінің балаларына тәттілер апара жатыр.Оның үйі өте жайлы, биік те емес, аласа да емес және қызыл түсті де емес. Қанқоңыздың үйін тап.</vt:lpstr>
      <vt:lpstr>Бір килограмм  темір мен  бір килограмм  мақтаның  қайсысы  ауыр? </vt:lpstr>
      <vt:lpstr>Оқушы үй жұмысын орындау үшін 2 сағат отырды. Ол 20 минут сурет салып ойнады. 40 мин оны өшірумен әлек болды. Қалған уақытта үй тапсырмасын орындады. Егер әр пәнге 20 минут уақыт жіберсе, ол неше пәннен үй тапсырмасын орындайды? </vt:lpstr>
      <vt:lpstr>Олжас пен Жандос жасырынбақ ойнады. Олжас кәрі ақ қайыңнан 12 қадам солға, 5 қадам оңға, қайтадан 4 қадам солға, 11 қадам оңға жүрді. Олжас қайда тығылды? </vt:lpstr>
      <vt:lpstr>Үш тауық үш күнде үш жұмыртқа салады. 12 тауық 12 күнде қанша жұмыртқа салады? </vt:lpstr>
      <vt:lpstr>Текенова Базаргуль Анатольевна</vt:lpstr>
      <vt:lpstr>Бақаға әр топтағы заттарды салыстыруға көмектес.Заттары көп топты қорша.</vt:lpstr>
      <vt:lpstr>Әр заттың тұсында олардың бағасы жазылған.Пингвинге заттарды сатып алуға көмектес.</vt:lpstr>
      <vt:lpstr>Дымбілмеске ойыншықтарды жинауға көмектес.Ол үшін әр ойыншықты сөремен сызықша арқылы байланыстыр.Барлық ойыншық жиналып бітті ме? Неге?</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Әр рамадағы заттардың тобын салыстыр.Заттары көп топты қорша.</dc:title>
  <cp:lastModifiedBy>Microsoft</cp:lastModifiedBy>
  <cp:revision>112</cp:revision>
  <dcterms:modified xsi:type="dcterms:W3CDTF">2013-02-21T06:57:57Z</dcterms:modified>
</cp:coreProperties>
</file>