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302" r:id="rId3"/>
    <p:sldId id="294" r:id="rId4"/>
    <p:sldId id="307" r:id="rId5"/>
    <p:sldId id="30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CC"/>
    <a:srgbClr val="006600"/>
    <a:srgbClr val="0066FF"/>
    <a:srgbClr val="FFFF66"/>
    <a:srgbClr val="EAF5A9"/>
    <a:srgbClr val="E7CFB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FCB66-787C-47F9-9EDC-903EB18C0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7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4E8B6-E0E0-4E69-8163-1C0BDE9A9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4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1DCA3-13FE-43B9-9241-EB25CCB43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15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0749D-D3BF-417D-9C7D-3E0339EAF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6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0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0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96DD7-786D-4E5F-8910-8D429C160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34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2197E-ECD2-40B3-9610-8D4D740923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072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48EBE-AE2A-4651-BB3C-A0E8C2541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939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89813-C833-4F0F-B056-79A01D020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34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94713-C6B4-4E2A-9724-B8F99BA81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52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EE3C8-FBBD-476E-A314-34DD3E0FE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720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FB6E3-816C-4AF0-8255-4780A3D38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25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16E3-0DBB-499A-81B8-8A4B6D648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2553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3A573-C54F-441F-9E17-34B3B7625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392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77F7F-C12A-4F26-A587-739413E1F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07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FBE61-B3D8-461E-A2CC-301B1FA56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244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F7F20-E04F-4207-9AA7-AF37907C1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4428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64A36-6926-4404-A416-20D2497C9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1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264ED-CBA2-4416-AA91-E3320C976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0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754E3-2795-430C-9AD1-E2A866E31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A4B55-AE85-46DD-9FA1-CF8A9EF9A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18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E715F-832A-49B9-9D0C-B3321D31F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4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67FA0-DDE0-4BFB-9F4A-15D52CC10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55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97DAB-849F-473C-9DD5-475EF403BD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84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B9567-5EE3-4129-A6CF-606B78919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1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C28E185-608A-4FC8-BB06-6D6183DEA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7" r:id="rId2"/>
    <p:sldLayoutId id="2147483736" r:id="rId3"/>
    <p:sldLayoutId id="2147483735" r:id="rId4"/>
    <p:sldLayoutId id="2147483734" r:id="rId5"/>
    <p:sldLayoutId id="2147483733" r:id="rId6"/>
    <p:sldLayoutId id="2147483732" r:id="rId7"/>
    <p:sldLayoutId id="2147483731" r:id="rId8"/>
    <p:sldLayoutId id="2147483730" r:id="rId9"/>
    <p:sldLayoutId id="2147483729" r:id="rId10"/>
    <p:sldLayoutId id="2147483728" r:id="rId11"/>
    <p:sldLayoutId id="21474837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7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7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7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8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8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6B51E12D-66B7-4B7A-B233-1A22B4371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 descr="Мактакыз-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871663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 descr="Мактакыз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213100"/>
            <a:ext cx="18002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сатушы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33375"/>
            <a:ext cx="1871662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5" descr="Мактакыз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068638"/>
            <a:ext cx="1800225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6" descr="Мактакыз-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33375"/>
            <a:ext cx="1944688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7" descr="Мактакыз-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333375"/>
            <a:ext cx="19431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8" descr="Мактакыз-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213100"/>
            <a:ext cx="20161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1331913" y="6040438"/>
            <a:ext cx="6696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0250" name="Rectangle 14"/>
          <p:cNvSpPr>
            <a:spLocks noGrp="1" noRot="1" noChangeArrowheads="1"/>
          </p:cNvSpPr>
          <p:nvPr>
            <p:ph type="title"/>
          </p:nvPr>
        </p:nvSpPr>
        <p:spPr>
          <a:xfrm>
            <a:off x="539750" y="6021388"/>
            <a:ext cx="8385175" cy="647700"/>
          </a:xfrm>
        </p:spPr>
        <p:txBody>
          <a:bodyPr/>
          <a:lstStyle/>
          <a:p>
            <a:pPr eaLnBrk="1" hangingPunct="1"/>
            <a:r>
              <a:rPr lang="kk-KZ" sz="2400" smtClean="0">
                <a:solidFill>
                  <a:srgbClr val="660066"/>
                </a:solidFill>
                <a:effectLst/>
                <a:latin typeface="Arial" charset="0"/>
              </a:rPr>
              <a:t>Суреттерді оқиға желісі бойынша рет-ретімен орналастырып, сол бойынша әңгімелеңдер</a:t>
            </a:r>
            <a:r>
              <a:rPr lang="ru-RU" sz="2400" smtClean="0">
                <a:solidFill>
                  <a:srgbClr val="660066"/>
                </a:solidFill>
                <a:effectLst/>
                <a:latin typeface="Arial" charset="0"/>
              </a:rPr>
              <a:t/>
            </a:r>
            <a:br>
              <a:rPr lang="ru-RU" sz="2400" smtClean="0">
                <a:solidFill>
                  <a:srgbClr val="660066"/>
                </a:solidFill>
                <a:effectLst/>
                <a:latin typeface="Arial" charset="0"/>
              </a:rPr>
            </a:br>
            <a:endParaRPr lang="ru-RU" sz="2400" smtClean="0">
              <a:solidFill>
                <a:srgbClr val="660066"/>
              </a:solidFill>
              <a:effectLst/>
              <a:latin typeface="Arial" charset="0"/>
            </a:endParaRPr>
          </a:p>
        </p:txBody>
      </p:sp>
      <p:pic>
        <p:nvPicPr>
          <p:cNvPr id="12300" name="Picture 13" descr="Мактакыз-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170238"/>
            <a:ext cx="18129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02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4\Desktop\3Б класс\Фоны\1226526676_shkolni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827088" y="1289050"/>
            <a:ext cx="81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4340" name="Прямоугольник 8"/>
          <p:cNvSpPr>
            <a:spLocks noChangeArrowheads="1"/>
          </p:cNvSpPr>
          <p:nvPr/>
        </p:nvSpPr>
        <p:spPr bwMode="auto">
          <a:xfrm>
            <a:off x="3500438" y="0"/>
            <a:ext cx="5500687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tabLst>
                <a:tab pos="2466975" algn="l"/>
              </a:tabLst>
            </a:pPr>
            <a:r>
              <a:rPr lang="kk-KZ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Математикалық тәсілмен ДЫБЫСТЫҚ талдау: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 </a:t>
            </a: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дыбыс                                                                 </a:t>
            </a:r>
            <a:endParaRPr lang="ru-RU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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дауысты дыбыс</a:t>
            </a:r>
            <a:r>
              <a:rPr lang="kk-KZ" b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kk-KZ" b="1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-дауыссыз  дыбыс</a:t>
            </a:r>
            <a:endParaRPr lang="ru-RU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["/>
              <a:tabLst>
                <a:tab pos="2466975" algn="l"/>
              </a:tabLst>
            </a:pP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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тілдің қатысына қарай</a:t>
            </a:r>
            <a:r>
              <a:rPr lang="kk-KZ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()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үн мен салдырдың</a:t>
            </a: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kk-KZ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қатысына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endParaRPr lang="ru-RU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)-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еріннің қатысына қарай   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тек дауыссыздар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үшін</a:t>
            </a:r>
            <a:endParaRPr lang="ru-RU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  &gt;</a:t>
            </a:r>
            <a:r>
              <a:rPr lang="en-US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жақтың қатысына қарай</a:t>
            </a:r>
            <a:r>
              <a:rPr lang="kk-KZ" b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Берілгені: </a:t>
            </a:r>
            <a:r>
              <a:rPr lang="kk-KZ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жасөспірімдер</a:t>
            </a:r>
            <a:r>
              <a:rPr lang="kk-KZ" b="1" i="1"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Шешуі:       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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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endParaRPr lang="ru-RU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І. Дауысты дыбыстарды талдау</a:t>
            </a:r>
            <a:r>
              <a:rPr lang="kk-KZ" b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екі рет қайталану себепті:  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</a:t>
            </a:r>
            <a:endParaRPr lang="ru-RU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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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жуан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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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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еріндік 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ө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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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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ашық  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а,е,ө  </a:t>
            </a:r>
            <a:r>
              <a:rPr lang="kk-KZ" b="1" u="sng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endParaRPr lang="ru-RU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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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жіңішке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ө,і,е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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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езулік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а,і,е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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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қысаң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lang="kk-KZ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kk-KZ" b="1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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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endParaRPr lang="ru-RU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І. Дауыссыз дыбыстарды талдау: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 және р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екі рет қайталану себепті:  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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endParaRPr lang="ru-RU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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(   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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ұяң 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ж,д)  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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(  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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үнді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 u="sng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р,м)</a:t>
            </a:r>
            <a:endParaRPr lang="ru-RU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466975" algn="l"/>
              </a:tabLst>
            </a:pP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               (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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с,п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</a:t>
            </a:r>
            <a:r>
              <a:rPr lang="kk-KZ" b="1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0" y="0"/>
            <a:ext cx="91440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kk-KZ" sz="2400" b="1">
                <a:solidFill>
                  <a:srgbClr val="FFFF00"/>
                </a:solidFill>
                <a:cs typeface="Times New Roman" pitchFamily="18" charset="0"/>
              </a:rPr>
              <a:t>1. Фонетикалық екі ұғым бірі мен бірі сыбайлас,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Бірі айтылады да естіледі,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Екіншісі – жазылады да көрінеді.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Өз құрамында 3 буын, 7 әріп,</a:t>
            </a:r>
            <a:endParaRPr lang="ru-RU" sz="24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Жалпы қарауындағы әріптері құрамындағыдан алты есе көп.</a:t>
            </a:r>
            <a:endParaRPr lang="ru-RU" sz="24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3. Бір ағашта 37 алма, 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Оны алып жемек болсаң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Он шақтысы тамағыңнан еркін өтеді,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Қалғандары қақтығып барып өтеді.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0000"/>
                </a:solidFill>
                <a:latin typeface="Times New Roman" pitchFamily="18" charset="0"/>
              </a:rPr>
              <a:t>4. Егер Ж </a:t>
            </a:r>
            <a:r>
              <a:rPr lang="kk-KZ" sz="2400" b="1">
                <a:solidFill>
                  <a:srgbClr val="FF0000"/>
                </a:solidFill>
              </a:rPr>
              <a:t>–</a:t>
            </a:r>
            <a:r>
              <a:rPr lang="kk-KZ" sz="2400" b="1">
                <a:solidFill>
                  <a:srgbClr val="FF0000"/>
                </a:solidFill>
                <a:latin typeface="Times New Roman" pitchFamily="18" charset="0"/>
              </a:rPr>
              <a:t>дан басталса, жыл мезгілі,</a:t>
            </a:r>
            <a:endParaRPr lang="ru-RU" sz="2400" b="1">
              <a:solidFill>
                <a:srgbClr val="FF00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0000"/>
                </a:solidFill>
                <a:latin typeface="Times New Roman" pitchFamily="18" charset="0"/>
              </a:rPr>
              <a:t>Қ-дан басталса, онда ол құс белгілі.</a:t>
            </a:r>
            <a:endParaRPr lang="ru-RU" sz="2400" b="1">
              <a:solidFill>
                <a:srgbClr val="FF00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0000"/>
                </a:solidFill>
                <a:latin typeface="Times New Roman" pitchFamily="18" charset="0"/>
              </a:rPr>
              <a:t>Ол қай сөздер?</a:t>
            </a:r>
            <a:endParaRPr lang="ru-RU" sz="2400" b="1">
              <a:solidFill>
                <a:srgbClr val="FF00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0000"/>
                </a:solidFill>
                <a:latin typeface="Times New Roman" pitchFamily="18" charset="0"/>
              </a:rPr>
              <a:t>(жаз, қаз)</a:t>
            </a:r>
            <a:endParaRPr lang="ru-RU" sz="2400" b="1">
              <a:solidFill>
                <a:srgbClr val="FF00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5.К-ден басталсам,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Маған қарап сабақ айтады.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П-дан басталсам,</a:t>
            </a:r>
            <a:endParaRPr lang="ru-RU" sz="2400" b="1">
              <a:solidFill>
                <a:srgbClr val="FFFF00"/>
              </a:solidFill>
            </a:endParaRPr>
          </a:p>
          <a:p>
            <a:pPr eaLnBrk="0" hangingPunct="0"/>
            <a:r>
              <a:rPr lang="kk-KZ" sz="2400" b="1">
                <a:solidFill>
                  <a:srgbClr val="FFFF00"/>
                </a:solidFill>
                <a:latin typeface="Times New Roman" pitchFamily="18" charset="0"/>
              </a:rPr>
              <a:t>Маған балалар жүгін артады.</a:t>
            </a:r>
            <a:endParaRPr lang="ru-RU"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kk-KZ" sz="20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       Басы</a:t>
            </a:r>
            <a:r>
              <a:rPr lang="en-US" sz="2000" b="1">
                <a:solidFill>
                  <a:srgbClr val="FF0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kk-KZ" sz="20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ашық, аяғы-қысаң,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Екі-ақ дыбыс, есеп қылсаң.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Саған да ол керек болар,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Өзен-көлге жақын тұрсаң.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       Дыбыс емес, таңба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Оқылмайды, жазылады.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Бірақ сөзден табылады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Ол қай әріп еді?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Ойлап көрші, есіңде бар ма?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8.      Жылқышының қолында-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«Ұ» әрпімен,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Ондық саны тобында-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«Ы» әрпімен. 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9.       «С»-мен айтсаң,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Тағам ішем онымен.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«З»-мен айтсаң,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Қағам жерге оны мен.</a:t>
            </a:r>
            <a:endParaRPr lang="ru-RU" sz="2000" b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10.     «Қ»-мен егер бітірсең,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Ыдыс-аяқ ол бірі.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«Н»-мен егер бітірсең,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kk-KZ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Балықтың ол бір түрі.</a:t>
            </a:r>
            <a:endParaRPr lang="ru-RU" sz="20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259</Words>
  <Application>Microsoft Office PowerPoint</Application>
  <PresentationFormat>Экран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Оформление по умолчанию</vt:lpstr>
      <vt:lpstr>Клен</vt:lpstr>
      <vt:lpstr>Суреттерді оқиға желісі бойынша рет-ретімен орналастырып, сол бойынша әңгімелеңдер </vt:lpstr>
      <vt:lpstr>Презентация PowerPoint</vt:lpstr>
      <vt:lpstr>Презентация PowerPoint</vt:lpstr>
      <vt:lpstr>Презентация PowerPoint</vt:lpstr>
    </vt:vector>
  </TitlesOfParts>
  <Company>WareZ Provider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трп</cp:lastModifiedBy>
  <cp:revision>46</cp:revision>
  <dcterms:created xsi:type="dcterms:W3CDTF">2010-10-12T04:16:43Z</dcterms:created>
  <dcterms:modified xsi:type="dcterms:W3CDTF">2015-10-21T08:07:06Z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927991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  <property fmtid="{D5CDD505-2E9C-101B-9397-08002B2CF9AE}" pid="5" name="NXTAG2">
    <vt:lpwstr>000800cc12000000000001024110</vt:lpwstr>
  </property>
</Properties>
</file>