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6">
                <a:lumMod val="88000"/>
                <a:lumOff val="12000"/>
                <a:alpha val="54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897" y="628997"/>
            <a:ext cx="2026517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NaCl</a:t>
            </a:r>
            <a:endParaRPr lang="en-US" sz="72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4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</a:t>
            </a:r>
            <a:r>
              <a:rPr lang="en-US" sz="4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Salz</a:t>
            </a:r>
            <a:endParaRPr lang="ru-RU" sz="4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09209" y="628997"/>
            <a:ext cx="2822055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7200" b="1" baseline="-25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7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</a:p>
          <a:p>
            <a:r>
              <a:rPr lang="en-US" sz="4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 </a:t>
            </a:r>
            <a:r>
              <a:rPr lang="en-US" sz="4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Wasser</a:t>
            </a:r>
            <a:endParaRPr lang="en-US" sz="44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10304" y="628996"/>
            <a:ext cx="15176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7200" b="1" baseline="-25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0820" y="3706762"/>
            <a:ext cx="17844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SiO</a:t>
            </a:r>
            <a:r>
              <a:rPr lang="en-US" sz="7200" b="1" baseline="-25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72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70261" y="3706764"/>
            <a:ext cx="2343911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</a:t>
            </a:r>
          </a:p>
          <a:p>
            <a:r>
              <a:rPr lang="en-US" sz="4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 </a:t>
            </a:r>
            <a:r>
              <a:rPr lang="en-US" sz="4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Eisen</a:t>
            </a:r>
            <a:endParaRPr lang="ru-RU" sz="4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31264" y="1770774"/>
            <a:ext cx="36733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</a:t>
            </a:r>
            <a:r>
              <a:rPr lang="en-US" sz="4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Sauerstoff</a:t>
            </a:r>
            <a:r>
              <a:rPr lang="en-US" sz="4400" dirty="0" smtClean="0">
                <a:solidFill>
                  <a:srgbClr val="00B0F0"/>
                </a:solidFill>
              </a:rPr>
              <a:t> </a:t>
            </a:r>
            <a:endParaRPr lang="ru-RU" sz="4400" dirty="0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7584" y="5229200"/>
            <a:ext cx="22509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Sand</a:t>
            </a:r>
            <a:endParaRPr lang="ru-RU" sz="4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3317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 № 1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64393" y="1628800"/>
            <a:ext cx="9340699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Почему вещества </a:t>
            </a:r>
          </a:p>
          <a:p>
            <a:pPr algn="ctr"/>
            <a:r>
              <a:rPr lang="ru-RU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одинаковых </a:t>
            </a:r>
          </a:p>
          <a:p>
            <a:pPr algn="ctr"/>
            <a:r>
              <a:rPr lang="ru-RU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условиях находятся</a:t>
            </a:r>
          </a:p>
          <a:p>
            <a:pPr algn="ctr"/>
            <a:r>
              <a:rPr lang="ru-RU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различных агрегатных </a:t>
            </a:r>
          </a:p>
          <a:p>
            <a:pPr algn="ctr"/>
            <a:r>
              <a:rPr lang="ru-RU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состояния? </a:t>
            </a:r>
            <a:endParaRPr lang="ru-RU" sz="6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6167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6070" y="116632"/>
            <a:ext cx="9150069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Аморфные и </a:t>
            </a:r>
          </a:p>
          <a:p>
            <a:pPr algn="ctr"/>
            <a:r>
              <a:rPr lang="ru-RU" sz="8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кристаллические </a:t>
            </a:r>
          </a:p>
          <a:p>
            <a:pPr algn="ctr"/>
            <a:r>
              <a:rPr lang="ru-RU" sz="8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тела. </a:t>
            </a:r>
          </a:p>
          <a:p>
            <a:pPr algn="ctr"/>
            <a:r>
              <a:rPr lang="ru-RU" sz="8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Экономика</a:t>
            </a:r>
          </a:p>
          <a:p>
            <a:pPr algn="ctr"/>
            <a:r>
              <a:rPr lang="ru-RU" sz="8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Австрии.</a:t>
            </a:r>
            <a:endParaRPr lang="ru-RU" sz="88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6089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 № 2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628800"/>
            <a:ext cx="8064896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Почему у стекла все кусочки разные, а у медного купороса сходные по форме?</a:t>
            </a:r>
            <a:endParaRPr lang="ru-RU" sz="6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5069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4868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00B0F0"/>
                </a:solidFill>
              </a:rPr>
              <a:t>Какое </a:t>
            </a:r>
            <a:r>
              <a:rPr lang="ru-RU" sz="2400" b="1" dirty="0">
                <a:solidFill>
                  <a:srgbClr val="00B0F0"/>
                </a:solidFill>
              </a:rPr>
              <a:t>из перечисленных свойств характерно для аморфных тел?                                                                                </a:t>
            </a:r>
            <a:r>
              <a:rPr lang="en-US" sz="2400" b="1" dirty="0">
                <a:solidFill>
                  <a:srgbClr val="00B0F0"/>
                </a:solidFill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</a:rPr>
              <a:t>                                    </a:t>
            </a:r>
            <a:r>
              <a:rPr lang="ru-RU" sz="2400" b="1" dirty="0" smtClean="0">
                <a:solidFill>
                  <a:srgbClr val="00B0F0"/>
                </a:solidFill>
              </a:rPr>
              <a:t>      </a:t>
            </a:r>
            <a:r>
              <a:rPr lang="ru-RU" sz="2400" b="1" dirty="0">
                <a:solidFill>
                  <a:srgbClr val="00B0F0"/>
                </a:solidFill>
              </a:rPr>
              <a:t>А) </a:t>
            </a:r>
            <a:r>
              <a:rPr lang="ru-RU" sz="2400" b="1" dirty="0" err="1">
                <a:solidFill>
                  <a:srgbClr val="00B0F0"/>
                </a:solidFill>
              </a:rPr>
              <a:t>анизотропность</a:t>
            </a:r>
            <a:r>
              <a:rPr lang="ru-RU" sz="2400" b="1" dirty="0">
                <a:solidFill>
                  <a:srgbClr val="00B0F0"/>
                </a:solidFill>
              </a:rPr>
              <a:t> </a:t>
            </a:r>
            <a:r>
              <a:rPr lang="en-US" sz="2400" b="1" dirty="0">
                <a:solidFill>
                  <a:srgbClr val="00B0F0"/>
                </a:solidFill>
              </a:rPr>
              <a:t>B</a:t>
            </a:r>
            <a:r>
              <a:rPr lang="ru-RU" sz="2400" b="1" dirty="0">
                <a:solidFill>
                  <a:srgbClr val="00B0F0"/>
                </a:solidFill>
              </a:rPr>
              <a:t>) определённая температура плавления </a:t>
            </a:r>
            <a:r>
              <a:rPr lang="en-US" sz="2400" b="1" dirty="0" smtClean="0">
                <a:solidFill>
                  <a:srgbClr val="00B0F0"/>
                </a:solidFill>
              </a:rPr>
              <a:t>                       C</a:t>
            </a:r>
            <a:r>
              <a:rPr lang="ru-RU" sz="2400" b="1" dirty="0">
                <a:solidFill>
                  <a:srgbClr val="00B0F0"/>
                </a:solidFill>
              </a:rPr>
              <a:t>) отсутствие определённой температуры плавления.</a:t>
            </a:r>
          </a:p>
          <a:p>
            <a:r>
              <a:rPr lang="en-US" sz="2400" b="1" dirty="0">
                <a:solidFill>
                  <a:srgbClr val="00B0F0"/>
                </a:solidFill>
              </a:rPr>
              <a:t>2.Wie </a:t>
            </a:r>
            <a:r>
              <a:rPr lang="en-US" sz="2400" b="1" dirty="0" err="1">
                <a:solidFill>
                  <a:srgbClr val="00B0F0"/>
                </a:solidFill>
              </a:rPr>
              <a:t>heißt</a:t>
            </a:r>
            <a:r>
              <a:rPr lang="en-US" sz="2400" b="1" dirty="0">
                <a:solidFill>
                  <a:srgbClr val="00B0F0"/>
                </a:solidFill>
              </a:rPr>
              <a:t> das </a:t>
            </a:r>
            <a:r>
              <a:rPr lang="en-US" sz="2400" b="1" dirty="0" err="1">
                <a:solidFill>
                  <a:srgbClr val="00B0F0"/>
                </a:solidFill>
              </a:rPr>
              <a:t>höchste</a:t>
            </a:r>
            <a:r>
              <a:rPr lang="en-US" sz="2400" b="1" dirty="0">
                <a:solidFill>
                  <a:srgbClr val="00B0F0"/>
                </a:solidFill>
              </a:rPr>
              <a:t> Berg in </a:t>
            </a:r>
            <a:r>
              <a:rPr lang="en-US" sz="2400" b="1" dirty="0" err="1">
                <a:solidFill>
                  <a:srgbClr val="00B0F0"/>
                </a:solidFill>
              </a:rPr>
              <a:t>Österreich</a:t>
            </a:r>
            <a:r>
              <a:rPr lang="en-US" sz="2400" b="1" dirty="0">
                <a:solidFill>
                  <a:srgbClr val="00B0F0"/>
                </a:solidFill>
              </a:rPr>
              <a:t>?                                                                                                                       </a:t>
            </a:r>
            <a:r>
              <a:rPr lang="en-US" sz="2400" b="1" dirty="0">
                <a:solidFill>
                  <a:srgbClr val="00B0F0"/>
                </a:solidFill>
              </a:rPr>
              <a:t>A</a:t>
            </a:r>
            <a:r>
              <a:rPr lang="ru-RU" sz="2400" b="1" dirty="0" smtClean="0">
                <a:solidFill>
                  <a:srgbClr val="00B0F0"/>
                </a:solidFill>
              </a:rPr>
              <a:t>)</a:t>
            </a:r>
            <a:r>
              <a:rPr lang="en-US" sz="2400" b="1" dirty="0" err="1">
                <a:solidFill>
                  <a:srgbClr val="00B0F0"/>
                </a:solidFill>
              </a:rPr>
              <a:t>Auersberg</a:t>
            </a:r>
            <a:r>
              <a:rPr lang="ru-RU" sz="2400" b="1" dirty="0">
                <a:solidFill>
                  <a:srgbClr val="00B0F0"/>
                </a:solidFill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</a:rPr>
              <a:t>   B</a:t>
            </a:r>
            <a:r>
              <a:rPr lang="ru-RU" sz="2400" b="1" dirty="0" smtClean="0">
                <a:solidFill>
                  <a:srgbClr val="00B0F0"/>
                </a:solidFill>
              </a:rPr>
              <a:t>) </a:t>
            </a:r>
            <a:r>
              <a:rPr lang="en-US" sz="2400" b="1" dirty="0" err="1">
                <a:solidFill>
                  <a:srgbClr val="00B0F0"/>
                </a:solidFill>
              </a:rPr>
              <a:t>Gro</a:t>
            </a:r>
            <a:r>
              <a:rPr lang="en-US" sz="2400" b="1" dirty="0">
                <a:solidFill>
                  <a:srgbClr val="00B0F0"/>
                </a:solidFill>
              </a:rPr>
              <a:t>βglockner </a:t>
            </a:r>
            <a:r>
              <a:rPr lang="en-US" sz="2400" b="1" dirty="0" smtClean="0">
                <a:solidFill>
                  <a:srgbClr val="00B0F0"/>
                </a:solidFill>
              </a:rPr>
              <a:t>  C</a:t>
            </a:r>
            <a:r>
              <a:rPr lang="ru-RU" sz="2400" b="1" dirty="0" smtClean="0">
                <a:solidFill>
                  <a:srgbClr val="00B0F0"/>
                </a:solidFill>
              </a:rPr>
              <a:t>)</a:t>
            </a:r>
            <a:r>
              <a:rPr lang="en-US" sz="2400" b="1" dirty="0">
                <a:solidFill>
                  <a:srgbClr val="00B0F0"/>
                </a:solidFill>
              </a:rPr>
              <a:t>Zugspitze</a:t>
            </a:r>
            <a:endParaRPr lang="ru-RU" sz="2400" b="1" dirty="0">
              <a:solidFill>
                <a:srgbClr val="00B0F0"/>
              </a:solidFill>
            </a:endParaRPr>
          </a:p>
          <a:p>
            <a:r>
              <a:rPr lang="ru-RU" sz="2400" b="1" dirty="0">
                <a:solidFill>
                  <a:srgbClr val="00B0F0"/>
                </a:solidFill>
              </a:rPr>
              <a:t>3. Какое из перечисленных свойств характерно для кристаллических  тел?                                                                     </a:t>
            </a:r>
            <a:endParaRPr lang="en-US" sz="2400" b="1" dirty="0" smtClean="0">
              <a:solidFill>
                <a:srgbClr val="00B0F0"/>
              </a:solidFill>
            </a:endParaRPr>
          </a:p>
          <a:p>
            <a:r>
              <a:rPr lang="ru-RU" sz="2400" b="1" dirty="0" smtClean="0">
                <a:solidFill>
                  <a:srgbClr val="00B0F0"/>
                </a:solidFill>
              </a:rPr>
              <a:t> </a:t>
            </a:r>
            <a:r>
              <a:rPr lang="ru-RU" sz="2400" b="1" dirty="0">
                <a:solidFill>
                  <a:srgbClr val="00B0F0"/>
                </a:solidFill>
              </a:rPr>
              <a:t>А) </a:t>
            </a:r>
            <a:r>
              <a:rPr lang="ru-RU" sz="2400" b="1" dirty="0" err="1">
                <a:solidFill>
                  <a:srgbClr val="00B0F0"/>
                </a:solidFill>
              </a:rPr>
              <a:t>анизотропность</a:t>
            </a:r>
            <a:r>
              <a:rPr lang="ru-RU" sz="2400" b="1" dirty="0">
                <a:solidFill>
                  <a:srgbClr val="00B0F0"/>
                </a:solidFill>
              </a:rPr>
              <a:t> </a:t>
            </a:r>
            <a:r>
              <a:rPr lang="en-US" sz="2400" b="1" dirty="0">
                <a:solidFill>
                  <a:srgbClr val="00B0F0"/>
                </a:solidFill>
              </a:rPr>
              <a:t>B</a:t>
            </a:r>
            <a:r>
              <a:rPr lang="ru-RU" sz="2400" b="1" dirty="0">
                <a:solidFill>
                  <a:srgbClr val="00B0F0"/>
                </a:solidFill>
              </a:rPr>
              <a:t>) </a:t>
            </a:r>
            <a:r>
              <a:rPr lang="ru-RU" sz="2400" b="1" dirty="0" err="1">
                <a:solidFill>
                  <a:srgbClr val="00B0F0"/>
                </a:solidFill>
              </a:rPr>
              <a:t>изотропность</a:t>
            </a:r>
            <a:r>
              <a:rPr lang="ru-RU" sz="2400" b="1" dirty="0">
                <a:solidFill>
                  <a:srgbClr val="00B0F0"/>
                </a:solidFill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</a:rPr>
              <a:t>    C</a:t>
            </a:r>
            <a:r>
              <a:rPr lang="ru-RU" sz="2400" b="1" dirty="0">
                <a:solidFill>
                  <a:srgbClr val="00B0F0"/>
                </a:solidFill>
              </a:rPr>
              <a:t>) отсутствие определённой температуры плавления.</a:t>
            </a:r>
          </a:p>
          <a:p>
            <a:r>
              <a:rPr lang="en-US" sz="2400" b="1" dirty="0">
                <a:solidFill>
                  <a:srgbClr val="00B0F0"/>
                </a:solidFill>
              </a:rPr>
              <a:t>4.</a:t>
            </a:r>
            <a:r>
              <a:rPr lang="ru-RU" sz="2400" b="1" dirty="0">
                <a:solidFill>
                  <a:srgbClr val="00B0F0"/>
                </a:solidFill>
              </a:rPr>
              <a:t>Найди лишнее в ряду слово</a:t>
            </a:r>
            <a:r>
              <a:rPr lang="en-US" sz="2400" b="1" dirty="0">
                <a:solidFill>
                  <a:srgbClr val="00B0F0"/>
                </a:solidFill>
              </a:rPr>
              <a:t>                                                                                                                                             A)das </a:t>
            </a:r>
            <a:r>
              <a:rPr lang="en-US" sz="2400" b="1" dirty="0" err="1">
                <a:solidFill>
                  <a:srgbClr val="00B0F0"/>
                </a:solidFill>
              </a:rPr>
              <a:t>Glas</a:t>
            </a:r>
            <a:r>
              <a:rPr lang="en-US" sz="2400" b="1" dirty="0">
                <a:solidFill>
                  <a:srgbClr val="00B0F0"/>
                </a:solidFill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</a:rPr>
              <a:t>  B)das </a:t>
            </a:r>
            <a:r>
              <a:rPr lang="en-US" sz="2400" b="1" dirty="0" err="1">
                <a:solidFill>
                  <a:srgbClr val="00B0F0"/>
                </a:solidFill>
              </a:rPr>
              <a:t>Eisen</a:t>
            </a:r>
            <a:r>
              <a:rPr lang="en-US" sz="2400" b="1" dirty="0">
                <a:solidFill>
                  <a:srgbClr val="00B0F0"/>
                </a:solidFill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</a:rPr>
              <a:t>C)die </a:t>
            </a:r>
            <a:r>
              <a:rPr lang="en-US" sz="2400" b="1" dirty="0" err="1" smtClean="0">
                <a:solidFill>
                  <a:srgbClr val="00B0F0"/>
                </a:solidFill>
              </a:rPr>
              <a:t>Marmelade</a:t>
            </a:r>
            <a:r>
              <a:rPr lang="en-US" sz="2400" b="1" dirty="0" smtClean="0">
                <a:solidFill>
                  <a:srgbClr val="00B0F0"/>
                </a:solidFill>
              </a:rPr>
              <a:t>     </a:t>
            </a:r>
            <a:r>
              <a:rPr lang="en-US" sz="2400" b="1" dirty="0">
                <a:solidFill>
                  <a:srgbClr val="00B0F0"/>
                </a:solidFill>
              </a:rPr>
              <a:t>D)der </a:t>
            </a:r>
            <a:r>
              <a:rPr lang="en-US" sz="2400" b="1" dirty="0" err="1">
                <a:solidFill>
                  <a:srgbClr val="00B0F0"/>
                </a:solidFill>
              </a:rPr>
              <a:t>Teer</a:t>
            </a:r>
            <a:endParaRPr lang="ru-RU" sz="2400" b="1" dirty="0">
              <a:solidFill>
                <a:srgbClr val="00B0F0"/>
              </a:solidFill>
            </a:endParaRPr>
          </a:p>
          <a:p>
            <a:r>
              <a:rPr lang="ru-RU" sz="2400" b="1" dirty="0">
                <a:solidFill>
                  <a:srgbClr val="00B0F0"/>
                </a:solidFill>
              </a:rPr>
              <a:t>5. Выберите из перечня тел- аморфное                                                                                                                                      А) натрий           </a:t>
            </a:r>
            <a:r>
              <a:rPr lang="en-US" sz="2400" b="1" dirty="0">
                <a:solidFill>
                  <a:srgbClr val="00B0F0"/>
                </a:solidFill>
              </a:rPr>
              <a:t>B</a:t>
            </a:r>
            <a:r>
              <a:rPr lang="ru-RU" sz="2400" b="1" dirty="0">
                <a:solidFill>
                  <a:srgbClr val="00B0F0"/>
                </a:solidFill>
              </a:rPr>
              <a:t>) жемчуг             </a:t>
            </a:r>
            <a:r>
              <a:rPr lang="en-US" sz="2400" b="1" dirty="0">
                <a:solidFill>
                  <a:srgbClr val="00B0F0"/>
                </a:solidFill>
              </a:rPr>
              <a:t>C</a:t>
            </a:r>
            <a:r>
              <a:rPr lang="ru-RU" sz="2400" b="1" dirty="0">
                <a:solidFill>
                  <a:srgbClr val="00B0F0"/>
                </a:solidFill>
              </a:rPr>
              <a:t>) графит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03848" y="24214"/>
            <a:ext cx="10696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</a:t>
            </a:r>
            <a:endParaRPr lang="ru-RU" sz="4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191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Ключ к тесту</a:t>
            </a:r>
            <a:endParaRPr lang="ru-RU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525963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В</a:t>
            </a:r>
          </a:p>
          <a:p>
            <a:r>
              <a:rPr lang="ru-RU" sz="6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</a:p>
          <a:p>
            <a:r>
              <a:rPr lang="ru-RU" sz="6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А</a:t>
            </a:r>
          </a:p>
          <a:p>
            <a:r>
              <a:rPr lang="ru-RU" sz="6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</a:p>
          <a:p>
            <a:r>
              <a:rPr lang="ru-RU" sz="6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5.Б</a:t>
            </a:r>
            <a:endParaRPr lang="ru-RU" sz="6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621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4823"/>
            <a:ext cx="8229600" cy="1143000"/>
          </a:xfrm>
        </p:spPr>
        <p:txBody>
          <a:bodyPr/>
          <a:lstStyle/>
          <a:p>
            <a:r>
              <a:rPr lang="ru-RU" b="1" dirty="0" err="1" smtClean="0">
                <a:solidFill>
                  <a:srgbClr val="66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Разбалловка</a:t>
            </a:r>
            <a:r>
              <a:rPr lang="ru-RU" b="1" dirty="0" smtClean="0">
                <a:solidFill>
                  <a:srgbClr val="66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b="1" dirty="0">
              <a:solidFill>
                <a:srgbClr val="66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036496" cy="594928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«5» - на пять вопросов отвечено правильно</a:t>
            </a:r>
          </a:p>
          <a:p>
            <a: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«4» - на 4 вопроса отвечено правильно</a:t>
            </a:r>
            <a:endParaRPr lang="ru-RU" sz="4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«3» - на три вопроса отвечено правильно</a:t>
            </a:r>
            <a:endParaRPr lang="ru-RU" sz="4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«2» - ответ на 0-2 вопроса</a:t>
            </a:r>
            <a:endParaRPr lang="ru-RU" sz="4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14371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204</Words>
  <Application>Microsoft Office PowerPoint</Application>
  <PresentationFormat>Экран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Проблема № 1</vt:lpstr>
      <vt:lpstr>Презентация PowerPoint</vt:lpstr>
      <vt:lpstr>Проблема № 2</vt:lpstr>
      <vt:lpstr>Презентация PowerPoint</vt:lpstr>
      <vt:lpstr>Ключ к тесту</vt:lpstr>
      <vt:lpstr>Разбалловка: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User</cp:lastModifiedBy>
  <cp:revision>10</cp:revision>
  <dcterms:created xsi:type="dcterms:W3CDTF">2013-10-10T15:03:51Z</dcterms:created>
  <dcterms:modified xsi:type="dcterms:W3CDTF">2014-02-04T01:06:35Z</dcterms:modified>
</cp:coreProperties>
</file>