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5"/>
  </p:notesMasterIdLst>
  <p:sldIdLst>
    <p:sldId id="259" r:id="rId2"/>
    <p:sldId id="257" r:id="rId3"/>
    <p:sldId id="258" r:id="rId4"/>
    <p:sldId id="263" r:id="rId5"/>
    <p:sldId id="264" r:id="rId6"/>
    <p:sldId id="265" r:id="rId7"/>
    <p:sldId id="266" r:id="rId8"/>
    <p:sldId id="262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4EA78-E07F-448E-9B15-D534CF1A65A2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B12F6-7960-41B5-9F10-17AE4061F0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783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98BC73F-2831-47C6-8A38-5ABD22CD9576}" type="slidenum">
              <a:rPr lang="ru-RU" altLang="ru-RU" smtClean="0"/>
              <a:pPr eaLnBrk="1" hangingPunct="1">
                <a:spcBef>
                  <a:spcPct val="0"/>
                </a:spcBef>
              </a:pPr>
              <a:t>13</a:t>
            </a:fld>
            <a:endParaRPr lang="ru-RU" alt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altLang="ru-RU" dirty="0" smtClean="0">
                <a:solidFill>
                  <a:srgbClr val="0000FF"/>
                </a:solidFill>
                <a:latin typeface="Times New Roman" pitchFamily="18" charset="0"/>
              </a:rPr>
              <a:t>Сабақтың </a:t>
            </a:r>
            <a:r>
              <a:rPr lang="kk-KZ" altLang="ru-RU" dirty="0">
                <a:solidFill>
                  <a:srgbClr val="0000FF"/>
                </a:solidFill>
                <a:latin typeface="Times New Roman" pitchFamily="18" charset="0"/>
              </a:rPr>
              <a:t>тақырыбы:</a:t>
            </a:r>
            <a:r>
              <a:rPr lang="ru-RU" altLang="ru-RU" dirty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altLang="ru-RU" dirty="0">
                <a:solidFill>
                  <a:srgbClr val="0000FF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772816"/>
            <a:ext cx="3822192" cy="4353664"/>
          </a:xfrm>
        </p:spPr>
        <p:txBody>
          <a:bodyPr/>
          <a:lstStyle/>
          <a:p>
            <a:pPr marL="0" indent="0" algn="ctr">
              <a:buNone/>
            </a:pPr>
            <a:r>
              <a:rPr lang="kk-KZ" altLang="ru-RU" sz="3600" b="1" i="1" dirty="0">
                <a:solidFill>
                  <a:srgbClr val="FF0000"/>
                </a:solidFill>
                <a:latin typeface="Times New Roman" pitchFamily="18" charset="0"/>
              </a:rPr>
              <a:t>Исатай Тайманұлы мен Махамбет Өтемісұлы бастаған ұлт-азаттық көтеріліс</a:t>
            </a:r>
            <a:endParaRPr lang="ru-RU" altLang="ru-RU" sz="3600" b="1" i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11" descr="C:\Documents and Settings\user\Рабочий стол\загруженное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844824"/>
            <a:ext cx="320955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257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buNone/>
            </a:pPr>
            <a:r>
              <a:rPr lang="ru-RU" alt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А       2- С        3- В           4- С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А       6- В        7- С           8- С</a:t>
            </a:r>
          </a:p>
          <a:p>
            <a:pPr>
              <a:spcBef>
                <a:spcPct val="0"/>
              </a:spcBef>
              <a:buNone/>
            </a:pPr>
            <a:endParaRPr lang="kk-KZ" altLang="ru-RU" sz="3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kk-KZ" alt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kk-KZ" alt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  </a:t>
            </a:r>
            <a:r>
              <a:rPr lang="kk-KZ" alt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 “5”</a:t>
            </a:r>
          </a:p>
          <a:p>
            <a:pPr>
              <a:spcBef>
                <a:spcPct val="0"/>
              </a:spcBef>
              <a:buNone/>
            </a:pPr>
            <a:r>
              <a:rPr lang="kk-KZ" alt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kk-KZ" alt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7-6   </a:t>
            </a:r>
            <a:r>
              <a:rPr lang="kk-KZ" alt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 “4”</a:t>
            </a:r>
          </a:p>
          <a:p>
            <a:pPr>
              <a:spcBef>
                <a:spcPct val="0"/>
              </a:spcBef>
              <a:buNone/>
            </a:pPr>
            <a:r>
              <a:rPr lang="kk-KZ" alt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kk-KZ" alt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5-4   </a:t>
            </a:r>
            <a:r>
              <a:rPr lang="kk-KZ" alt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 “3”</a:t>
            </a:r>
          </a:p>
          <a:p>
            <a:pPr>
              <a:spcBef>
                <a:spcPct val="0"/>
              </a:spcBef>
              <a:buNone/>
            </a:pPr>
            <a:r>
              <a:rPr lang="kk-KZ" alt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3-1   --- “2”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14384"/>
          </a:xfrm>
        </p:spPr>
        <p:txBody>
          <a:bodyPr/>
          <a:lstStyle/>
          <a:p>
            <a:r>
              <a:rPr lang="kk-KZ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Дұрыс жауаптар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813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Безимени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03400"/>
            <a:ext cx="8064500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606925" y="1327150"/>
            <a:ext cx="4249738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200" dirty="0">
                <a:latin typeface="Times New Roman" pitchFamily="18" charset="0"/>
              </a:rPr>
              <a:t>Сырым </a:t>
            </a:r>
            <a:r>
              <a:rPr lang="kk-KZ" altLang="ru-RU" sz="2200" dirty="0">
                <a:latin typeface="Times New Roman" pitchFamily="18" charset="0"/>
              </a:rPr>
              <a:t>Датұлы бастаған көтерілістің</a:t>
            </a:r>
            <a:endParaRPr lang="ru-RU" altLang="ru-RU" sz="2200" dirty="0">
              <a:latin typeface="Times New Roman" pitchFamily="18" charset="0"/>
            </a:endParaRP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295275" y="1231900"/>
            <a:ext cx="3960813" cy="1108075"/>
          </a:xfrm>
          <a:prstGeom prst="rect">
            <a:avLst/>
          </a:prstGeom>
          <a:solidFill>
            <a:srgbClr val="F6F9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200" dirty="0" err="1">
                <a:latin typeface="Times New Roman" pitchFamily="18" charset="0"/>
              </a:rPr>
              <a:t>Исатай</a:t>
            </a:r>
            <a:r>
              <a:rPr lang="ru-RU" altLang="ru-RU" sz="2200" dirty="0">
                <a:latin typeface="Times New Roman" pitchFamily="18" charset="0"/>
              </a:rPr>
              <a:t> </a:t>
            </a:r>
            <a:r>
              <a:rPr lang="ru-RU" altLang="ru-RU" sz="2200" dirty="0" err="1">
                <a:latin typeface="Times New Roman" pitchFamily="18" charset="0"/>
              </a:rPr>
              <a:t>Тайманұлы</a:t>
            </a:r>
            <a:r>
              <a:rPr lang="ru-RU" altLang="ru-RU" sz="2200" dirty="0">
                <a:latin typeface="Times New Roman" pitchFamily="18" charset="0"/>
              </a:rPr>
              <a:t> мен Махамбет </a:t>
            </a:r>
            <a:r>
              <a:rPr lang="ru-RU" altLang="ru-RU" sz="2200" dirty="0" err="1">
                <a:latin typeface="Times New Roman" pitchFamily="18" charset="0"/>
              </a:rPr>
              <a:t>Өтемісұлы</a:t>
            </a:r>
            <a:r>
              <a:rPr lang="ru-RU" altLang="ru-RU" sz="2200" dirty="0">
                <a:latin typeface="Times New Roman" pitchFamily="18" charset="0"/>
              </a:rPr>
              <a:t> </a:t>
            </a:r>
            <a:r>
              <a:rPr lang="kk-KZ" altLang="ru-RU" sz="2200" dirty="0">
                <a:latin typeface="Times New Roman" pitchFamily="18" charset="0"/>
              </a:rPr>
              <a:t> бастаған көтерілістің</a:t>
            </a:r>
            <a:endParaRPr lang="ru-RU" altLang="ru-RU" sz="2200" dirty="0">
              <a:latin typeface="Times New Roman" pitchFamily="18" charset="0"/>
            </a:endParaRPr>
          </a:p>
        </p:txBody>
      </p:sp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34925" y="188640"/>
            <a:ext cx="88217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k-KZ" altLang="ru-RU" sz="2400" dirty="0">
                <a:solidFill>
                  <a:srgbClr val="C00000"/>
                </a:solidFill>
                <a:latin typeface="Times New Roman" pitchFamily="18" charset="0"/>
              </a:rPr>
              <a:t>Исатай Тайманұлы мен Махамбет Өтемісұлы  және Сырым Датұлының  көтерілісінің салыстырмалы сипаты.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k-KZ" altLang="ru-RU" sz="2400" dirty="0">
                <a:solidFill>
                  <a:srgbClr val="C00000"/>
                </a:solidFill>
                <a:latin typeface="Times New Roman" pitchFamily="18" charset="0"/>
              </a:rPr>
              <a:t> “Венн диаграммасы”</a:t>
            </a:r>
            <a:endParaRPr lang="ru-RU" altLang="ru-RU" sz="24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779838" y="3416300"/>
            <a:ext cx="14414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kk-KZ" altLang="ru-RU" sz="1600" dirty="0">
                <a:latin typeface="Times New Roman" pitchFamily="18" charset="0"/>
              </a:rPr>
              <a:t>Ұлт-азаттық, отаршылдық езгіге қарсы бағытталған</a:t>
            </a:r>
            <a:endParaRPr lang="ru-RU" altLang="ru-RU" sz="1600" dirty="0">
              <a:latin typeface="Times New Roman" pitchFamily="18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924300" y="4795838"/>
            <a:ext cx="122376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kk-KZ" altLang="ru-RU" sz="1600" dirty="0">
                <a:latin typeface="Times New Roman" pitchFamily="18" charset="0"/>
              </a:rPr>
              <a:t>Қазақ шаруалары, билер, старшындар</a:t>
            </a:r>
            <a:endParaRPr lang="ru-RU" altLang="ru-RU" sz="1600" dirty="0">
              <a:latin typeface="Times New Roman" pitchFamily="18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773238" y="2339975"/>
            <a:ext cx="248285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kk-KZ" altLang="ru-RU" sz="1700">
                <a:latin typeface="Times New Roman" pitchFamily="18" charset="0"/>
              </a:rPr>
              <a:t>Еділ мен Жайық аралығында болған көтеріліс</a:t>
            </a:r>
            <a:endParaRPr lang="ru-RU" altLang="ru-RU" sz="1700">
              <a:latin typeface="Times New Roman" pitchFamily="18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5003800" y="2339974"/>
            <a:ext cx="237651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kk-KZ" altLang="ru-RU" sz="1700" dirty="0">
                <a:latin typeface="Times New Roman" pitchFamily="18" charset="0"/>
              </a:rPr>
              <a:t>Кіші жүзді - Еділ-Арал теңізін қамтыған</a:t>
            </a:r>
            <a:endParaRPr lang="ru-RU" altLang="ru-RU" sz="1700" dirty="0">
              <a:latin typeface="Times New Roman" pitchFamily="18" charset="0"/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5580063" y="4149725"/>
            <a:ext cx="2733675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k-KZ" altLang="ru-RU" sz="1700" dirty="0">
                <a:latin typeface="Times New Roman" pitchFamily="18" charset="0"/>
              </a:rPr>
              <a:t>Еділдің шығысындағы ірі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kk-KZ" altLang="ru-RU" sz="1700" dirty="0">
                <a:latin typeface="Times New Roman" pitchFamily="18" charset="0"/>
              </a:rPr>
              <a:t>халықтық сипаттағы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kk-KZ" altLang="ru-RU" sz="1700" dirty="0">
                <a:latin typeface="Times New Roman" pitchFamily="18" charset="0"/>
              </a:rPr>
              <a:t>қозғалыс.</a:t>
            </a:r>
            <a:endParaRPr lang="ru-RU" altLang="ru-RU" sz="1700" dirty="0">
              <a:latin typeface="Times New Roman" pitchFamily="18" charset="0"/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259632" y="3416302"/>
            <a:ext cx="234081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kk-KZ" altLang="ru-RU" sz="1700" dirty="0">
                <a:latin typeface="Times New Roman" pitchFamily="18" charset="0"/>
              </a:rPr>
              <a:t>Жәңгір ханның озбырлығына шек қою</a:t>
            </a:r>
            <a:endParaRPr lang="ru-RU" altLang="ru-RU" sz="1700" dirty="0">
              <a:latin typeface="Times New Roman" pitchFamily="18" charset="0"/>
            </a:endParaRP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971550" y="4068763"/>
            <a:ext cx="280828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kk-KZ" altLang="ru-RU" sz="1700">
                <a:latin typeface="Times New Roman" pitchFamily="18" charset="0"/>
              </a:rPr>
              <a:t>Алым-салық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kk-KZ" altLang="ru-RU" sz="1700">
                <a:latin typeface="Times New Roman" pitchFamily="18" charset="0"/>
              </a:rPr>
              <a:t>мөлшерін азайту</a:t>
            </a:r>
            <a:endParaRPr lang="ru-RU" altLang="ru-RU" sz="1700">
              <a:latin typeface="Times New Roman" pitchFamily="18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5580063" y="2852738"/>
            <a:ext cx="244832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kk-KZ" altLang="ru-RU" sz="1700" dirty="0">
                <a:latin typeface="Times New Roman" pitchFamily="18" charset="0"/>
              </a:rPr>
              <a:t>Қазақ феодалдарының арасындағы алауыздық және ру аралық қайшылықтар</a:t>
            </a:r>
            <a:endParaRPr lang="ru-RU" altLang="ru-RU" sz="1700" dirty="0">
              <a:latin typeface="Times New Roman" pitchFamily="18" charset="0"/>
            </a:endParaRPr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5506584" y="5210969"/>
            <a:ext cx="2339975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kk-KZ" altLang="ru-RU" sz="1700" dirty="0">
                <a:latin typeface="Times New Roman" pitchFamily="18" charset="0"/>
              </a:rPr>
              <a:t>Қазақ өлкесіндегі ең ұзақ көтеріліс 14 жылға созылды.</a:t>
            </a:r>
            <a:endParaRPr lang="ru-RU" altLang="ru-RU" sz="1700" dirty="0">
              <a:latin typeface="Times New Roman" pitchFamily="18" charset="0"/>
            </a:endParaRP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1259632" y="5199063"/>
            <a:ext cx="266466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kk-KZ" altLang="ru-RU" sz="1700" dirty="0">
                <a:latin typeface="Times New Roman" pitchFamily="18" charset="0"/>
              </a:rPr>
              <a:t>Жер мәселесіндегі патша үкіметінің отаршылдық саясатын өзгерту</a:t>
            </a:r>
            <a:endParaRPr lang="ru-RU" altLang="ru-RU" sz="17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85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1" grpId="0"/>
      <p:bldP spid="20492" grpId="0"/>
      <p:bldP spid="20493" grpId="0"/>
      <p:bldP spid="20496" grpId="0"/>
      <p:bldP spid="20498" grpId="0"/>
      <p:bldP spid="20499" grpId="0"/>
      <p:bldP spid="20501" grpId="0"/>
      <p:bldP spid="205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/>
          <a:lstStyle/>
          <a:p>
            <a:pPr>
              <a:spcBef>
                <a:spcPct val="0"/>
              </a:spcBef>
              <a:buFontTx/>
              <a:buAutoNum type="arabicPeriod"/>
            </a:pPr>
            <a:r>
              <a:rPr lang="kk-KZ" altLang="ru-RU" b="1" dirty="0" smtClean="0">
                <a:latin typeface="Times New Roman" pitchFamily="18" charset="0"/>
                <a:cs typeface="Times New Roman" pitchFamily="18" charset="0"/>
              </a:rPr>
              <a:t>§. </a:t>
            </a:r>
            <a:r>
              <a:rPr lang="kk-KZ" altLang="ru-RU" b="1" dirty="0">
                <a:latin typeface="Times New Roman" pitchFamily="18" charset="0"/>
                <a:cs typeface="Times New Roman" pitchFamily="18" charset="0"/>
              </a:rPr>
              <a:t>18 оқу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kk-KZ" altLang="ru-RU" b="1" dirty="0">
                <a:latin typeface="Times New Roman" pitchFamily="18" charset="0"/>
                <a:cs typeface="Times New Roman" pitchFamily="18" charset="0"/>
              </a:rPr>
              <a:t> “ 1836-1838жж  көтерілістің тарихи маңызы”   эссе жазу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Үй жұмысы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892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AutoShape 3"/>
          <p:cNvSpPr>
            <a:spLocks noChangeArrowheads="1"/>
          </p:cNvSpPr>
          <p:nvPr/>
        </p:nvSpPr>
        <p:spPr bwMode="auto">
          <a:xfrm>
            <a:off x="468313" y="1628775"/>
            <a:ext cx="8353425" cy="4300538"/>
          </a:xfrm>
          <a:prstGeom prst="roundRect">
            <a:avLst>
              <a:gd name="adj" fmla="val 5889"/>
            </a:avLst>
          </a:prstGeom>
          <a:gradFill rotWithShape="1">
            <a:gsLst>
              <a:gs pos="0">
                <a:srgbClr val="FEFEBA"/>
              </a:gs>
              <a:gs pos="100000">
                <a:srgbClr val="FEFEBA">
                  <a:gamma/>
                  <a:tint val="60392"/>
                  <a:invGamma/>
                  <a:alpha val="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latinLnBrk="1">
              <a:defRPr/>
            </a:pPr>
            <a:endParaRPr kumimoji="1" lang="ru-RU" sz="1200">
              <a:effectLst>
                <a:outerShdw blurRad="38100" dist="38100" dir="2700000" algn="tl">
                  <a:srgbClr val="FFFFFF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1507" name="AutoShape 4"/>
          <p:cNvSpPr>
            <a:spLocks noChangeArrowheads="1"/>
          </p:cNvSpPr>
          <p:nvPr/>
        </p:nvSpPr>
        <p:spPr bwMode="auto">
          <a:xfrm rot="10800000">
            <a:off x="3181350" y="6270625"/>
            <a:ext cx="2757488" cy="5492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0C0C0"/>
              </a:gs>
              <a:gs pos="100000">
                <a:srgbClr val="1E1E1E">
                  <a:alpha val="29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grpSp>
        <p:nvGrpSpPr>
          <p:cNvPr id="21508" name="Group 5"/>
          <p:cNvGrpSpPr>
            <a:grpSpLocks/>
          </p:cNvGrpSpPr>
          <p:nvPr/>
        </p:nvGrpSpPr>
        <p:grpSpPr bwMode="auto">
          <a:xfrm>
            <a:off x="596379" y="2268487"/>
            <a:ext cx="7345363" cy="863600"/>
            <a:chOff x="612" y="562"/>
            <a:chExt cx="3175" cy="373"/>
          </a:xfrm>
        </p:grpSpPr>
        <p:sp>
          <p:nvSpPr>
            <p:cNvPr id="21525" name="AutoShape 6"/>
            <p:cNvSpPr>
              <a:spLocks noChangeArrowheads="1"/>
            </p:cNvSpPr>
            <p:nvPr/>
          </p:nvSpPr>
          <p:spPr bwMode="auto">
            <a:xfrm>
              <a:off x="631" y="753"/>
              <a:ext cx="3156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595959">
                    <a:alpha val="29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 b="0"/>
            </a:p>
          </p:txBody>
        </p:sp>
        <p:grpSp>
          <p:nvGrpSpPr>
            <p:cNvPr id="21526" name="Group 7"/>
            <p:cNvGrpSpPr>
              <a:grpSpLocks/>
            </p:cNvGrpSpPr>
            <p:nvPr/>
          </p:nvGrpSpPr>
          <p:grpSpPr bwMode="auto">
            <a:xfrm>
              <a:off x="612" y="562"/>
              <a:ext cx="3169" cy="317"/>
              <a:chOff x="612" y="562"/>
              <a:chExt cx="3169" cy="317"/>
            </a:xfrm>
          </p:grpSpPr>
          <p:sp>
            <p:nvSpPr>
              <p:cNvPr id="57352" name="AutoShape 8"/>
              <p:cNvSpPr>
                <a:spLocks noChangeArrowheads="1"/>
              </p:cNvSpPr>
              <p:nvPr/>
            </p:nvSpPr>
            <p:spPr bwMode="auto">
              <a:xfrm>
                <a:off x="612" y="578"/>
                <a:ext cx="3169" cy="3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chemeClr val="bg1"/>
                  </a:gs>
                </a:gsLst>
                <a:lin ang="5400000" scaled="1"/>
              </a:gradFill>
              <a:ln w="3175" algn="ctr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latinLnBrk="1">
                  <a:defRPr/>
                </a:pPr>
                <a:endParaRPr kumimoji="1" lang="ru-RU" sz="1200">
                  <a:effectLst>
                    <a:outerShdw blurRad="38100" dist="38100" dir="2700000" algn="tl">
                      <a:srgbClr val="FFFFFF"/>
                    </a:outerShdw>
                  </a:effectLst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57353" name="AutoShape 9"/>
              <p:cNvSpPr>
                <a:spLocks noChangeArrowheads="1"/>
              </p:cNvSpPr>
              <p:nvPr/>
            </p:nvSpPr>
            <p:spPr bwMode="auto">
              <a:xfrm flipV="1">
                <a:off x="760" y="562"/>
                <a:ext cx="2909" cy="1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0"/>
                      <a:invGamma/>
                      <a:alpha val="0"/>
                    </a:schemeClr>
                  </a:gs>
                  <a:gs pos="50000">
                    <a:schemeClr val="bg1">
                      <a:alpha val="41000"/>
                    </a:schemeClr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 sz="1800" b="0"/>
              </a:p>
            </p:txBody>
          </p:sp>
        </p:grpSp>
      </p:grpSp>
      <p:sp>
        <p:nvSpPr>
          <p:cNvPr id="21509" name="Rectangle 31"/>
          <p:cNvSpPr>
            <a:spLocks noChangeArrowheads="1"/>
          </p:cNvSpPr>
          <p:nvPr/>
        </p:nvSpPr>
        <p:spPr bwMode="auto">
          <a:xfrm rot="16200000" flipH="1">
            <a:off x="4441825" y="2182813"/>
            <a:ext cx="260350" cy="91440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3333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1510" name="Rectangle 32"/>
          <p:cNvSpPr>
            <a:spLocks noChangeArrowheads="1"/>
          </p:cNvSpPr>
          <p:nvPr/>
        </p:nvSpPr>
        <p:spPr bwMode="auto">
          <a:xfrm>
            <a:off x="9109075" y="0"/>
            <a:ext cx="36513" cy="6858000"/>
          </a:xfrm>
          <a:prstGeom prst="rect">
            <a:avLst/>
          </a:prstGeom>
          <a:solidFill>
            <a:srgbClr val="968D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1511" name="Rectangle 34"/>
          <p:cNvSpPr>
            <a:spLocks noChangeArrowheads="1"/>
          </p:cNvSpPr>
          <p:nvPr/>
        </p:nvSpPr>
        <p:spPr bwMode="auto">
          <a:xfrm flipH="1">
            <a:off x="0" y="0"/>
            <a:ext cx="258763" cy="68580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3333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1512" name="Rectangle 35"/>
          <p:cNvSpPr>
            <a:spLocks noChangeArrowheads="1"/>
          </p:cNvSpPr>
          <p:nvPr/>
        </p:nvSpPr>
        <p:spPr bwMode="auto">
          <a:xfrm rot="5400000" flipH="1" flipV="1">
            <a:off x="4441825" y="-4441825"/>
            <a:ext cx="260350" cy="91440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3333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1513" name="Rectangle 36"/>
          <p:cNvSpPr>
            <a:spLocks noChangeArrowheads="1"/>
          </p:cNvSpPr>
          <p:nvPr/>
        </p:nvSpPr>
        <p:spPr bwMode="auto">
          <a:xfrm>
            <a:off x="0" y="6821488"/>
            <a:ext cx="9144000" cy="365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1514" name="Rectangle 37"/>
          <p:cNvSpPr>
            <a:spLocks noChangeArrowheads="1"/>
          </p:cNvSpPr>
          <p:nvPr/>
        </p:nvSpPr>
        <p:spPr bwMode="auto">
          <a:xfrm>
            <a:off x="0" y="0"/>
            <a:ext cx="9144000" cy="3651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1515" name="Rectangle 38"/>
          <p:cNvSpPr>
            <a:spLocks noChangeArrowheads="1"/>
          </p:cNvSpPr>
          <p:nvPr/>
        </p:nvSpPr>
        <p:spPr bwMode="auto">
          <a:xfrm>
            <a:off x="0" y="0"/>
            <a:ext cx="36513" cy="6858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1516" name="Rectangle 39"/>
          <p:cNvSpPr>
            <a:spLocks noChangeArrowheads="1"/>
          </p:cNvSpPr>
          <p:nvPr/>
        </p:nvSpPr>
        <p:spPr bwMode="auto">
          <a:xfrm>
            <a:off x="9107488" y="0"/>
            <a:ext cx="36512" cy="6858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1517" name="AutoShape 40"/>
          <p:cNvSpPr>
            <a:spLocks noChangeArrowheads="1"/>
          </p:cNvSpPr>
          <p:nvPr/>
        </p:nvSpPr>
        <p:spPr bwMode="auto">
          <a:xfrm flipV="1">
            <a:off x="431800" y="1268413"/>
            <a:ext cx="1079500" cy="2873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09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9394" y="20151"/>
                </a:moveTo>
                <a:cubicBezTo>
                  <a:pt x="4766" y="19456"/>
                  <a:pt x="1343" y="15479"/>
                  <a:pt x="1343" y="10800"/>
                </a:cubicBezTo>
                <a:cubicBezTo>
                  <a:pt x="1343" y="5577"/>
                  <a:pt x="5577" y="1343"/>
                  <a:pt x="10800" y="1343"/>
                </a:cubicBezTo>
                <a:cubicBezTo>
                  <a:pt x="16022" y="1343"/>
                  <a:pt x="20257" y="5577"/>
                  <a:pt x="20257" y="10800"/>
                </a:cubicBezTo>
                <a:cubicBezTo>
                  <a:pt x="20257" y="15479"/>
                  <a:pt x="16833" y="19456"/>
                  <a:pt x="12205" y="20151"/>
                </a:cubicBezTo>
                <a:lnTo>
                  <a:pt x="12405" y="21479"/>
                </a:lnTo>
                <a:cubicBezTo>
                  <a:pt x="17690" y="20685"/>
                  <a:pt x="21600" y="1614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6144"/>
                  <a:pt x="3909" y="20685"/>
                  <a:pt x="9194" y="21479"/>
                </a:cubicBezTo>
                <a:lnTo>
                  <a:pt x="9394" y="20151"/>
                </a:lnTo>
                <a:close/>
              </a:path>
            </a:pathLst>
          </a:custGeom>
          <a:gradFill rotWithShape="1">
            <a:gsLst>
              <a:gs pos="0">
                <a:srgbClr val="0DAEFF"/>
              </a:gs>
              <a:gs pos="100000">
                <a:srgbClr val="0053BD">
                  <a:alpha val="39998"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1518" name="Group 41"/>
          <p:cNvGrpSpPr>
            <a:grpSpLocks/>
          </p:cNvGrpSpPr>
          <p:nvPr/>
        </p:nvGrpSpPr>
        <p:grpSpPr bwMode="auto">
          <a:xfrm>
            <a:off x="574675" y="1196975"/>
            <a:ext cx="792163" cy="242888"/>
            <a:chOff x="1882" y="2597"/>
            <a:chExt cx="2132" cy="561"/>
          </a:xfrm>
        </p:grpSpPr>
        <p:sp>
          <p:nvSpPr>
            <p:cNvPr id="21523" name="Oval 42"/>
            <p:cNvSpPr>
              <a:spLocks noChangeArrowheads="1"/>
            </p:cNvSpPr>
            <p:nvPr/>
          </p:nvSpPr>
          <p:spPr bwMode="auto">
            <a:xfrm>
              <a:off x="1882" y="2614"/>
              <a:ext cx="2132" cy="544"/>
            </a:xfrm>
            <a:prstGeom prst="ellipse">
              <a:avLst/>
            </a:prstGeom>
            <a:solidFill>
              <a:srgbClr val="99CCFF"/>
            </a:solidFill>
            <a:ln w="9525">
              <a:round/>
              <a:headEnd/>
              <a:tailEnd/>
            </a:ln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wrap="none" anchor="ctr">
              <a:flatTx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 b="0"/>
            </a:p>
          </p:txBody>
        </p:sp>
        <p:sp>
          <p:nvSpPr>
            <p:cNvPr id="21524" name="Oval 43"/>
            <p:cNvSpPr>
              <a:spLocks noChangeArrowheads="1"/>
            </p:cNvSpPr>
            <p:nvPr/>
          </p:nvSpPr>
          <p:spPr bwMode="auto">
            <a:xfrm>
              <a:off x="2019" y="2597"/>
              <a:ext cx="1859" cy="42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2700000" scaled="1"/>
            </a:gradFill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latinLnBrk="1" hangingPunct="1">
                <a:spcBef>
                  <a:spcPct val="0"/>
                </a:spcBef>
                <a:buFontTx/>
                <a:buNone/>
              </a:pPr>
              <a:endParaRPr kumimoji="1" lang="ru-RU" altLang="ru-RU" sz="2400" b="0">
                <a:solidFill>
                  <a:srgbClr val="0099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sp>
        <p:nvSpPr>
          <p:cNvPr id="57388" name="Text Box 44"/>
          <p:cNvSpPr txBox="1">
            <a:spLocks noChangeArrowheads="1"/>
          </p:cNvSpPr>
          <p:nvPr/>
        </p:nvSpPr>
        <p:spPr bwMode="auto">
          <a:xfrm>
            <a:off x="1476375" y="620713"/>
            <a:ext cx="6696075" cy="1022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7C7C7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latinLnBrk="1">
              <a:spcBef>
                <a:spcPct val="50000"/>
              </a:spcBef>
              <a:defRPr/>
            </a:pPr>
            <a:endParaRPr lang="kk-KZ" altLang="ko-KR" sz="10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latinLnBrk="1">
              <a:spcBef>
                <a:spcPct val="50000"/>
              </a:spcBef>
              <a:defRPr/>
            </a:pPr>
            <a:endParaRPr lang="en-US" altLang="ko-KR" sz="4000" i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pitchFamily="50" charset="-127"/>
            </a:endParaRPr>
          </a:p>
        </p:txBody>
      </p:sp>
      <p:sp>
        <p:nvSpPr>
          <p:cNvPr id="57465" name="Rectangle 121"/>
          <p:cNvSpPr>
            <a:spLocks noChangeArrowheads="1"/>
          </p:cNvSpPr>
          <p:nvPr/>
        </p:nvSpPr>
        <p:spPr bwMode="auto">
          <a:xfrm>
            <a:off x="2071688" y="2143125"/>
            <a:ext cx="48974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>
              <a:spcBef>
                <a:spcPct val="50000"/>
              </a:spcBef>
              <a:defRPr/>
            </a:pPr>
            <a:r>
              <a:rPr lang="kk-KZ" altLang="ko-KR" sz="44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Бағалау</a:t>
            </a:r>
            <a:endParaRPr lang="en-US" altLang="ko-KR" sz="4400" i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pitchFamily="50" charset="-127"/>
            </a:endParaRPr>
          </a:p>
        </p:txBody>
      </p:sp>
      <p:pic>
        <p:nvPicPr>
          <p:cNvPr id="21521" name="Picture 45" descr="영화아이콘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09588"/>
            <a:ext cx="86518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2" name="Picture 10" descr="ag00315_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3357563"/>
            <a:ext cx="20256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7432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kk-KZ" altLang="ru-RU" b="1" i="1" dirty="0">
                <a:solidFill>
                  <a:schemeClr val="bg2">
                    <a:lumMod val="25000"/>
                  </a:schemeClr>
                </a:solidFill>
                <a:latin typeface="Century Schoolbook" pitchFamily="18" charset="0"/>
              </a:rPr>
              <a:t>«Ғажайып жетілік» ойыны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kk-KZ" altLang="ru-RU" b="1" i="1" dirty="0">
                <a:solidFill>
                  <a:schemeClr val="bg2">
                    <a:lumMod val="25000"/>
                  </a:schemeClr>
                </a:solidFill>
                <a:latin typeface="Century Schoolbook" pitchFamily="18" charset="0"/>
              </a:rPr>
              <a:t> Рефераттар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kk-KZ" altLang="ru-RU" b="1" i="1" dirty="0">
                <a:solidFill>
                  <a:schemeClr val="bg2">
                    <a:lumMod val="25000"/>
                  </a:schemeClr>
                </a:solidFill>
                <a:latin typeface="Century Schoolbook" pitchFamily="18" charset="0"/>
              </a:rPr>
              <a:t> Слайд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altLang="ru-RU" sz="4000" b="1" i="1" dirty="0">
                <a:solidFill>
                  <a:srgbClr val="0000FF"/>
                </a:solidFill>
                <a:latin typeface="Century Schoolbook" pitchFamily="18" charset="0"/>
              </a:rPr>
              <a:t>Үй тапсырмасын тексеру</a:t>
            </a:r>
            <a:endParaRPr lang="ru-RU" sz="4000" dirty="0"/>
          </a:p>
        </p:txBody>
      </p:sp>
      <p:pic>
        <p:nvPicPr>
          <p:cNvPr id="4" name="Picture 56" descr="MCj04166460000[1]"/>
          <p:cNvPicPr>
            <a:picLocks noChangeAspect="1" noChangeArrowheads="1"/>
          </p:cNvPicPr>
          <p:nvPr/>
        </p:nvPicPr>
        <p:blipFill>
          <a:blip r:embed="rId2" cstate="print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4611688"/>
            <a:ext cx="2100262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33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k-KZ" sz="2800" b="1" i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1. Әр топқа жеке тапсырмалар беріледі.</a:t>
            </a:r>
          </a:p>
          <a:p>
            <a:pPr>
              <a:defRPr/>
            </a:pPr>
            <a:r>
              <a:rPr lang="kk-KZ" sz="2800" b="1" i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“Жылдар сөйлейді”  (сұрақтарға жауап)</a:t>
            </a:r>
          </a:p>
          <a:p>
            <a:pPr>
              <a:defRPr/>
            </a:pPr>
            <a:r>
              <a:rPr lang="kk-KZ" sz="2800" b="1" i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“Тапқыр болсаң, тауып көр” (әр түрлі тапсырмалар)</a:t>
            </a:r>
          </a:p>
          <a:p>
            <a:pPr>
              <a:defRPr/>
            </a:pPr>
            <a:r>
              <a:rPr lang="kk-KZ" sz="2800" b="1" i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Венн диаграммасы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Сабақтың кезеңдері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5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692696"/>
            <a:ext cx="6982544" cy="1296144"/>
          </a:xfrm>
        </p:spPr>
        <p:txBody>
          <a:bodyPr>
            <a:normAutofit/>
          </a:bodyPr>
          <a:lstStyle/>
          <a:p>
            <a:r>
              <a:rPr lang="kk-KZ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Сабақ жоспары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420888"/>
            <a:ext cx="6584776" cy="3168352"/>
          </a:xfrm>
        </p:spPr>
        <p:txBody>
          <a:bodyPr>
            <a:normAutofit/>
          </a:bodyPr>
          <a:lstStyle/>
          <a:p>
            <a:pPr lvl="0" algn="l" fontAlgn="base"/>
            <a:r>
              <a:rPr lang="kk-KZ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Көтерілістің </a:t>
            </a:r>
            <a:r>
              <a:rPr lang="kk-KZ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шығу себептері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fontAlgn="base"/>
            <a:r>
              <a:rPr lang="kk-KZ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2.Көтерілістің </a:t>
            </a:r>
            <a:r>
              <a:rPr lang="kk-KZ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қозғаушы күші, мақсаты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fontAlgn="base"/>
            <a:r>
              <a:rPr lang="kk-KZ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3.Көтерілістің </a:t>
            </a:r>
            <a:r>
              <a:rPr lang="kk-KZ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барысы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fontAlgn="base"/>
            <a:r>
              <a:rPr lang="kk-KZ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4.Көтерілістің </a:t>
            </a:r>
            <a:r>
              <a:rPr lang="kk-KZ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жеңілу себептері мен тарихи маңызы.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75219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kk-KZ" sz="3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1-топ </a:t>
            </a:r>
            <a:endParaRPr lang="ru-RU" sz="3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kk-KZ" sz="3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Көтерілістің шығу себептерін, мақсатын және қозғаушы күштерін анықтау.</a:t>
            </a:r>
            <a:endParaRPr lang="ru-RU" sz="3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3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2-топ</a:t>
            </a:r>
            <a:endParaRPr lang="ru-RU" sz="3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kk-KZ" sz="3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Көтерілістің барысы.</a:t>
            </a:r>
            <a:endParaRPr lang="ru-RU" sz="3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3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3-топ</a:t>
            </a:r>
            <a:endParaRPr lang="ru-RU" sz="3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kk-KZ" sz="3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Көтерілістің жеңіліске ұшырауының себептері мен салдары және тарихи маңызы.</a:t>
            </a:r>
            <a:endParaRPr lang="ru-RU" sz="3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44016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kk-KZ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83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Tx/>
              <a:buAutoNum type="arabicPeriod"/>
            </a:pPr>
            <a:r>
              <a:rPr lang="kk-KZ" altLang="ru-RU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1836-1838 жж  -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kk-KZ" altLang="ru-RU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1791-1838жж  - 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kk-KZ" alt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1837 жылы </a:t>
            </a:r>
            <a:r>
              <a:rPr lang="kk-KZ" altLang="ru-RU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қазан айы-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kk-KZ" alt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1837 жыл </a:t>
            </a:r>
            <a:r>
              <a:rPr lang="kk-KZ" altLang="ru-RU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15 қараша –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kk-KZ" altLang="ru-RU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1838 жыл </a:t>
            </a:r>
            <a:r>
              <a:rPr lang="kk-KZ" altLang="ru-RU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12 шілде –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kk-KZ" altLang="ru-RU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1846 жылы  -</a:t>
            </a:r>
          </a:p>
          <a:p>
            <a:pPr>
              <a:spcBef>
                <a:spcPct val="0"/>
              </a:spcBef>
              <a:buFontTx/>
              <a:buAutoNum type="arabicPeriod"/>
            </a:pPr>
            <a:endParaRPr lang="kk-KZ" altLang="ru-RU" sz="1600" dirty="0"/>
          </a:p>
          <a:p>
            <a:pPr>
              <a:spcBef>
                <a:spcPct val="0"/>
              </a:spcBef>
              <a:buNone/>
            </a:pP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                             2 </a:t>
            </a:r>
            <a:r>
              <a:rPr lang="kk-KZ" altLang="ru-RU" dirty="0" smtClean="0">
                <a:latin typeface="Times New Roman" pitchFamily="18" charset="0"/>
                <a:cs typeface="Times New Roman" pitchFamily="18" charset="0"/>
              </a:rPr>
              <a:t>минут                           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kk-KZ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7" descr="m_00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4714875"/>
            <a:ext cx="11430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280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8352927" cy="4536504"/>
          </a:xfrm>
        </p:spPr>
        <p:txBody>
          <a:bodyPr>
            <a:normAutofit fontScale="92500"/>
          </a:bodyPr>
          <a:lstStyle/>
          <a:p>
            <a:pPr>
              <a:spcBef>
                <a:spcPct val="0"/>
              </a:spcBef>
              <a:buNone/>
            </a:pPr>
            <a:r>
              <a:rPr lang="kk-KZ" alt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 топқа тапсырмалар беріледі</a:t>
            </a:r>
          </a:p>
          <a:p>
            <a:pPr>
              <a:spcBef>
                <a:spcPct val="0"/>
              </a:spcBef>
              <a:buNone/>
            </a:pPr>
            <a:endParaRPr lang="kk-KZ" altLang="ru-RU" sz="2000" dirty="0"/>
          </a:p>
          <a:p>
            <a:pPr>
              <a:spcBef>
                <a:spcPct val="0"/>
              </a:spcBef>
              <a:buNone/>
            </a:pPr>
            <a:r>
              <a:rPr lang="kk-KZ" alt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1-топ</a:t>
            </a: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  Кіші жүз қазақтарының  жер аумағын картадан көрсет</a:t>
            </a:r>
          </a:p>
          <a:p>
            <a:pPr>
              <a:spcBef>
                <a:spcPct val="0"/>
              </a:spcBef>
              <a:buNone/>
            </a:pPr>
            <a:endParaRPr lang="kk-KZ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kk-KZ" alt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2-топ</a:t>
            </a: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  Махамбет Өтемісұлы белгілі орыс жазушысы әрі этнографы  </a:t>
            </a:r>
          </a:p>
          <a:p>
            <a:pPr>
              <a:spcBef>
                <a:spcPct val="0"/>
              </a:spcBef>
              <a:buNone/>
            </a:pP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................  және  саяхатшы ғалым  ...................  т</a:t>
            </a:r>
            <a:r>
              <a:rPr lang="kk-KZ" altLang="ru-RU" dirty="0" smtClean="0">
                <a:latin typeface="Times New Roman" pitchFamily="18" charset="0"/>
                <a:cs typeface="Times New Roman" pitchFamily="18" charset="0"/>
              </a:rPr>
              <a:t>ығыз </a:t>
            </a: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қарым-қатынаста </a:t>
            </a:r>
            <a:r>
              <a:rPr lang="kk-KZ" altLang="ru-RU" dirty="0" smtClean="0">
                <a:latin typeface="Times New Roman" pitchFamily="18" charset="0"/>
                <a:cs typeface="Times New Roman" pitchFamily="18" charset="0"/>
              </a:rPr>
              <a:t>болған</a:t>
            </a: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None/>
            </a:pPr>
            <a:endParaRPr lang="kk-KZ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kk-KZ" alt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3-топ.   </a:t>
            </a: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Жәңгір хан тарапынан салынатын алым-салық түрлері көбейді. </a:t>
            </a:r>
            <a:r>
              <a:rPr lang="kk-KZ" altLang="ru-RU" dirty="0" smtClean="0">
                <a:latin typeface="Times New Roman" pitchFamily="18" charset="0"/>
                <a:cs typeface="Times New Roman" pitchFamily="18" charset="0"/>
              </a:rPr>
              <a:t>Ол </a:t>
            </a: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жеке басының  пайдасына алынатын бірыңғай салық түрін </a:t>
            </a:r>
            <a:r>
              <a:rPr lang="kk-KZ" altLang="ru-RU" dirty="0" smtClean="0">
                <a:latin typeface="Times New Roman" pitchFamily="18" charset="0"/>
                <a:cs typeface="Times New Roman" pitchFamily="18" charset="0"/>
              </a:rPr>
              <a:t>енгізді.Патша </a:t>
            </a: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үкіметі ханның өзі жасап алған фискальдық қаржы жүйесіне </a:t>
            </a:r>
            <a:r>
              <a:rPr lang="kk-KZ" altLang="ru-RU" dirty="0" smtClean="0">
                <a:latin typeface="Times New Roman" pitchFamily="18" charset="0"/>
                <a:cs typeface="Times New Roman" pitchFamily="18" charset="0"/>
              </a:rPr>
              <a:t>араласпады</a:t>
            </a: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altLang="ru-RU" b="1" dirty="0" smtClean="0">
                <a:latin typeface="Times New Roman" pitchFamily="18" charset="0"/>
                <a:cs typeface="Times New Roman" pitchFamily="18" charset="0"/>
              </a:rPr>
              <a:t>Фискальдық қаржы </a:t>
            </a:r>
            <a:r>
              <a:rPr lang="kk-KZ" altLang="ru-RU" dirty="0" smtClean="0">
                <a:latin typeface="Times New Roman" pitchFamily="18" charset="0"/>
                <a:cs typeface="Times New Roman" pitchFamily="18" charset="0"/>
              </a:rPr>
              <a:t>деген </a:t>
            </a:r>
            <a:r>
              <a:rPr lang="kk-KZ" altLang="ru-RU" dirty="0">
                <a:latin typeface="Times New Roman" pitchFamily="18" charset="0"/>
                <a:cs typeface="Times New Roman" pitchFamily="18" charset="0"/>
              </a:rPr>
              <a:t>не?</a:t>
            </a:r>
          </a:p>
          <a:p>
            <a:pPr>
              <a:spcBef>
                <a:spcPct val="0"/>
              </a:spcBef>
              <a:buNone/>
            </a:pPr>
            <a:endParaRPr lang="kk-KZ" altLang="ru-RU" sz="20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kk-KZ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440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9709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 descr="C:\Users\1\Desktop\Самал Р\1 - 0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1017"/>
            <a:ext cx="8712968" cy="640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3052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1" cy="485740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Бөкей Ордасында болған көтерілістің мақсаты айқын көрінеді: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Махамбеттің өлеңдерінде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Исатайдың старшындар съезінде сөйлеген сөзінде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С) Көтерілісшілердің патшаға жазған үндеуінде 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1837 жылы хан сарайын қоршауға алғандағы көтерілісшілердің саны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10 мың       </a:t>
            </a:r>
            <a:r>
              <a:rPr lang="ru-RU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В) 5 мың         </a:t>
            </a:r>
            <a:r>
              <a:rPr lang="ru-RU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С) 2 мың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Исатай қаза тапқан шайқас: 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Тастөбе    </a:t>
            </a:r>
            <a:r>
              <a:rPr lang="ru-RU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В) Ақбұлақ              С) Теректіқұм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Исатайдың подполковник Геке мен Жәңгірдің біріккен әскерімен шайқасы болды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1836 ж. қазанда          В) 1837 ж. қазанда                  С) 1837 ж. қарашада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Исатай көтерілісін тездетіп басуға әсер еткен жағдай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Кенесары қозғалысының Кіші жүзді шарпуы     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Көтерілісшілер санының көбеюі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С) Тастөбе түбіндегі көтерілісшілердің жеңілісі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Патша үкіметінің Исатайды ұстап берушіге белгіленген сыйдың мөлшері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2000 сом  </a:t>
            </a:r>
            <a:r>
              <a:rPr lang="ru-RU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В) 1000 сом              С) 500 сом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1837 жылы қазанның 15 де Исатай мен Махамбет бастаған қол Теректіқұмда кімнің ауылын ойрандады?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Баймағамбет сұлтанның        В) Жәңгір ханның               С) Балқы бидің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Патшаны қолдаушылардың ұйымдастыруымен М.Өтемісұлы өлтірілді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1838 жылы            </a:t>
            </a:r>
            <a:r>
              <a:rPr lang="ru-RU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k-KZ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В) 1842 жылы                    С) 1846 жылы</a:t>
            </a:r>
            <a:endParaRPr lang="ru-RU" sz="6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6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128792" cy="576064"/>
          </a:xfrm>
        </p:spPr>
        <p:txBody>
          <a:bodyPr>
            <a:normAutofit fontScale="90000"/>
          </a:bodyPr>
          <a:lstStyle/>
          <a:p>
            <a:r>
              <a:rPr lang="kk-KZ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жұмысы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5005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114</TotalTime>
  <Words>545</Words>
  <Application>Microsoft Office PowerPoint</Application>
  <PresentationFormat>Экран (4:3)</PresentationFormat>
  <Paragraphs>93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Сабақтың тақырыбы: </vt:lpstr>
      <vt:lpstr>Үй тапсырмасын тексеру</vt:lpstr>
      <vt:lpstr>Сабақтың кезеңдері</vt:lpstr>
      <vt:lpstr>Сабақ жоспары</vt:lpstr>
      <vt:lpstr>I тапсырма </vt:lpstr>
      <vt:lpstr>II тапсырма</vt:lpstr>
      <vt:lpstr>III тапсырма</vt:lpstr>
      <vt:lpstr>Презентация PowerPoint</vt:lpstr>
      <vt:lpstr>Тест жұмысы</vt:lpstr>
      <vt:lpstr>Дұрыс жауаптар</vt:lpstr>
      <vt:lpstr>Презентация PowerPoint</vt:lpstr>
      <vt:lpstr>Үй жұмысы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Сабақ тақырыбы: </dc:title>
  <dc:creator>1</dc:creator>
  <cp:lastModifiedBy>1</cp:lastModifiedBy>
  <cp:revision>9</cp:revision>
  <dcterms:created xsi:type="dcterms:W3CDTF">2014-12-13T09:02:21Z</dcterms:created>
  <dcterms:modified xsi:type="dcterms:W3CDTF">2015-01-06T08:57:08Z</dcterms:modified>
</cp:coreProperties>
</file>