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5" r:id="rId4"/>
    <p:sldId id="259" r:id="rId5"/>
    <p:sldId id="260" r:id="rId6"/>
    <p:sldId id="261" r:id="rId7"/>
    <p:sldId id="280" r:id="rId8"/>
    <p:sldId id="266" r:id="rId9"/>
    <p:sldId id="282" r:id="rId10"/>
    <p:sldId id="283" r:id="rId11"/>
    <p:sldId id="285" r:id="rId12"/>
    <p:sldId id="284" r:id="rId13"/>
    <p:sldId id="263" r:id="rId14"/>
    <p:sldId id="264" r:id="rId15"/>
    <p:sldId id="277" r:id="rId16"/>
    <p:sldId id="274" r:id="rId17"/>
    <p:sldId id="27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E1E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0344A-091F-4BF4-BDD8-E07D7597CA03}" type="datetimeFigureOut">
              <a:rPr lang="ru-RU"/>
              <a:pPr>
                <a:defRPr/>
              </a:pPr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2D724-720F-4B56-9980-119406396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E4788-3CF2-4506-8B49-3757291ED55F}" type="datetimeFigureOut">
              <a:rPr lang="ru-RU"/>
              <a:pPr>
                <a:defRPr/>
              </a:pPr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14418-A595-460D-820E-76C6E02E72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CB3A9-53E1-42E3-9EAE-C079A3C7F97A}" type="datetimeFigureOut">
              <a:rPr lang="ru-RU"/>
              <a:pPr>
                <a:defRPr/>
              </a:pPr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C870D-8011-48C1-B581-AD3808E910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FB686-A3E7-4497-828F-9D1A9A686C45}" type="datetimeFigureOut">
              <a:rPr lang="ru-RU"/>
              <a:pPr>
                <a:defRPr/>
              </a:pPr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0F680-98FE-4C9C-B45E-89363E8376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99402-4E45-40C4-A48C-C6981E42B5B2}" type="datetimeFigureOut">
              <a:rPr lang="ru-RU"/>
              <a:pPr>
                <a:defRPr/>
              </a:pPr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E9605-EE25-4560-AA26-9654E206DE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185F8-8D2E-4CFE-B494-8F7AE85F12A0}" type="datetimeFigureOut">
              <a:rPr lang="ru-RU"/>
              <a:pPr>
                <a:defRPr/>
              </a:pPr>
              <a:t>09.12.2014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83D84-BA3A-476A-BB06-375A34C031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31942-F7CE-4969-B58D-FC979DF6BD53}" type="datetimeFigureOut">
              <a:rPr lang="ru-RU"/>
              <a:pPr>
                <a:defRPr/>
              </a:pPr>
              <a:t>09.12.2014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3337A-42BA-439F-82E6-242254C98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829A8-F845-4E0A-97FD-AF190B3B0655}" type="datetimeFigureOut">
              <a:rPr lang="ru-RU"/>
              <a:pPr>
                <a:defRPr/>
              </a:pPr>
              <a:t>09.12.2014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A2ED5-E45A-4935-9476-870B6491F6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1E5A9-D19F-4D82-9D62-8179134158B9}" type="datetimeFigureOut">
              <a:rPr lang="ru-RU"/>
              <a:pPr>
                <a:defRPr/>
              </a:pPr>
              <a:t>09.12.2014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8295D-EB8A-48C1-8018-245A0004B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B7ED7-E697-477D-AB70-B56606E7FCC6}" type="datetimeFigureOut">
              <a:rPr lang="ru-RU"/>
              <a:pPr>
                <a:defRPr/>
              </a:pPr>
              <a:t>09.12.2014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25EDE-4D4E-4FC1-BE05-2E5E232428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BA553-43A5-41F1-B58F-7B6A32E3B8C7}" type="datetimeFigureOut">
              <a:rPr lang="ru-RU"/>
              <a:pPr>
                <a:defRPr/>
              </a:pPr>
              <a:t>09.12.2014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190E6-83E9-4BFA-8533-F191B53952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A1C27E7-13E2-4D36-8CB4-866395C9C70D}" type="datetimeFigureOut">
              <a:rPr lang="ru-RU"/>
              <a:pPr>
                <a:defRPr/>
              </a:pPr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30F4081-DEAF-42B1-A294-97A93302BD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русского языка</a:t>
            </a:r>
            <a:endParaRPr lang="ru-RU" sz="66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9092" y="1916832"/>
            <a:ext cx="8136904" cy="250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36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иногда мы затрудняемся определить,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36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что обозначает то или иное слово.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altLang="ru-RU" sz="4000" b="1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4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</a:t>
            </a:r>
            <a:r>
              <a:rPr lang="ru-RU" alt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altLang="ru-RU" sz="4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511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СЛОВАРНАЯ СТАТЬЯ: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ru-RU" sz="36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Заголовочное слово.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6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Грамматические пометы.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6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Толкование </a:t>
            </a:r>
            <a:r>
              <a:rPr lang="ru-RU" sz="36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лексического </a:t>
            </a:r>
            <a:r>
              <a:rPr lang="ru-RU" sz="36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значения.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36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</a:t>
            </a:r>
            <a:r>
              <a:rPr lang="ru-RU" sz="3600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употребления в речи.</a:t>
            </a:r>
            <a:endParaRPr lang="ru-RU" sz="36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7040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тебя есть несколько вариантов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7934" y="1325284"/>
            <a:ext cx="4824536" cy="100811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altLang="ru-RU" b="1" dirty="0" smtClean="0">
                <a:solidFill>
                  <a:schemeClr val="bg1"/>
                </a:solidFill>
                <a:latin typeface="Times New Roman" pitchFamily="18" charset="0"/>
              </a:rPr>
              <a:t>СПОСОБЫ</a:t>
            </a:r>
            <a:r>
              <a:rPr lang="en-US" altLang="ru-RU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altLang="ru-RU" b="1" dirty="0" smtClean="0">
                <a:solidFill>
                  <a:schemeClr val="bg1"/>
                </a:solidFill>
                <a:latin typeface="Times New Roman" pitchFamily="18" charset="0"/>
              </a:rPr>
              <a:t>ОБЪЯСНЕНИЯ</a:t>
            </a:r>
          </a:p>
          <a:p>
            <a:pPr lvl="0" algn="ctr"/>
            <a:r>
              <a:rPr lang="ru-RU" altLang="ru-RU" b="1" dirty="0" smtClean="0">
                <a:solidFill>
                  <a:schemeClr val="bg1"/>
                </a:solidFill>
                <a:latin typeface="Times New Roman" pitchFamily="18" charset="0"/>
              </a:rPr>
              <a:t>ЛЕКСИЧЕСКОГО ЗНАЧЕНИЯ СЛОВ:</a:t>
            </a:r>
            <a:endParaRPr lang="ru-RU" altLang="ru-RU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3472" y="3429000"/>
            <a:ext cx="1768288" cy="24482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ЗАГЛЯНИ В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ТОЛКОВЫЙСЛОВАРЬ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79711" y="3429000"/>
            <a:ext cx="1872208" cy="24482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СИНОНИМЫ</a:t>
            </a:r>
          </a:p>
          <a:p>
            <a:pPr algn="ctr"/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67385" y="3429000"/>
            <a:ext cx="1872208" cy="24482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РАЗБЕРИ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 ПО СОСТАВУ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33002" y="3429000"/>
            <a:ext cx="1955422" cy="24482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 ЧЕРЕЗ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03270" y="2652869"/>
            <a:ext cx="6135446" cy="14401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1403269" y="2796885"/>
            <a:ext cx="248694" cy="576227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3291468" y="2824457"/>
            <a:ext cx="248694" cy="576227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5279142" y="2817912"/>
            <a:ext cx="248694" cy="576227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290022" y="2796884"/>
            <a:ext cx="248694" cy="576227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492242" y="2372043"/>
            <a:ext cx="135920" cy="26486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4536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sp>
        <p:nvSpPr>
          <p:cNvPr id="4" name="Овал 3"/>
          <p:cNvSpPr/>
          <p:nvPr/>
        </p:nvSpPr>
        <p:spPr>
          <a:xfrm>
            <a:off x="2000232" y="2071678"/>
            <a:ext cx="5572164" cy="1057276"/>
          </a:xfrm>
          <a:prstGeom prst="ellipse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слово</a:t>
            </a:r>
          </a:p>
        </p:txBody>
      </p:sp>
      <p:sp>
        <p:nvSpPr>
          <p:cNvPr id="19" name="Овал 18"/>
          <p:cNvSpPr/>
          <p:nvPr/>
        </p:nvSpPr>
        <p:spPr>
          <a:xfrm>
            <a:off x="714348" y="1071546"/>
            <a:ext cx="2714644" cy="1071570"/>
          </a:xfrm>
          <a:prstGeom prst="ellipse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предметы</a:t>
            </a:r>
          </a:p>
        </p:txBody>
      </p:sp>
      <p:sp>
        <p:nvSpPr>
          <p:cNvPr id="20" name="Овал 19"/>
          <p:cNvSpPr/>
          <p:nvPr/>
        </p:nvSpPr>
        <p:spPr>
          <a:xfrm>
            <a:off x="3429000" y="1071563"/>
            <a:ext cx="2857500" cy="1000125"/>
          </a:xfrm>
          <a:prstGeom prst="ellipse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признаки</a:t>
            </a:r>
          </a:p>
        </p:txBody>
      </p:sp>
      <p:sp>
        <p:nvSpPr>
          <p:cNvPr id="21" name="Овал 20"/>
          <p:cNvSpPr/>
          <p:nvPr/>
        </p:nvSpPr>
        <p:spPr>
          <a:xfrm>
            <a:off x="6357950" y="1142984"/>
            <a:ext cx="2214578" cy="1000132"/>
          </a:xfrm>
          <a:prstGeom prst="ellipse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действия</a:t>
            </a:r>
          </a:p>
        </p:txBody>
      </p:sp>
      <p:sp>
        <p:nvSpPr>
          <p:cNvPr id="22" name="Овал 21"/>
          <p:cNvSpPr/>
          <p:nvPr/>
        </p:nvSpPr>
        <p:spPr>
          <a:xfrm>
            <a:off x="6215074" y="3000372"/>
            <a:ext cx="2571768" cy="985838"/>
          </a:xfrm>
          <a:prstGeom prst="ellipse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лексическое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значение</a:t>
            </a:r>
          </a:p>
        </p:txBody>
      </p:sp>
      <p:sp>
        <p:nvSpPr>
          <p:cNvPr id="24" name="Овал 23"/>
          <p:cNvSpPr/>
          <p:nvPr/>
        </p:nvSpPr>
        <p:spPr>
          <a:xfrm>
            <a:off x="500034" y="2928934"/>
            <a:ext cx="2643206" cy="928694"/>
          </a:xfrm>
          <a:prstGeom prst="ellipse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буквы и звуки</a:t>
            </a:r>
          </a:p>
        </p:txBody>
      </p:sp>
      <p:sp>
        <p:nvSpPr>
          <p:cNvPr id="27" name="Овал 26"/>
          <p:cNvSpPr/>
          <p:nvPr/>
        </p:nvSpPr>
        <p:spPr>
          <a:xfrm>
            <a:off x="2571750" y="3143250"/>
            <a:ext cx="4071938" cy="19288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лексика</a:t>
            </a:r>
          </a:p>
        </p:txBody>
      </p:sp>
      <p:sp>
        <p:nvSpPr>
          <p:cNvPr id="35" name="Овал 34"/>
          <p:cNvSpPr/>
          <p:nvPr/>
        </p:nvSpPr>
        <p:spPr>
          <a:xfrm>
            <a:off x="2214563" y="5072063"/>
            <a:ext cx="4929187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лексикология</a:t>
            </a:r>
          </a:p>
        </p:txBody>
      </p:sp>
      <p:sp>
        <p:nvSpPr>
          <p:cNvPr id="13" name="Овал 12"/>
          <p:cNvSpPr/>
          <p:nvPr/>
        </p:nvSpPr>
        <p:spPr>
          <a:xfrm>
            <a:off x="3143250" y="3286125"/>
            <a:ext cx="2928938" cy="1143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словарный состав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7" grpId="0" animBg="1"/>
      <p:bldP spid="35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Лексика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Богатая, активная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Наследует, используется, изменяется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Богатство русского языка проявляется в лексике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Словарный состав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683568" y="548680"/>
            <a:ext cx="8229600" cy="5768975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на уроке я научился…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Своей работой на уроке я …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заставил меня задуматься о …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особенно мне удалось …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понял, что …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было интересно, потому что …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меня стало открытием, что …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показалось важным …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48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data:image/jpeg;base64,/9j/4AAQSkZJRgABAQAAAQABAAD/2wCEAAkGBxISEhUUEhQWFhQXGBwaGBgYFxgXGxgXGBwXGBgcHx4YHCghHR4oGxgVITEiJSwrLi4uFx8zODMsNygtLiwBCgoKDg0OGhAQGywkICUsNCwxLCwtLDQ0LC8sLCwsLCw0LCwsLC8sLCwvLCwsLCwsLywsLCw0LCwsLCwsLCwsLP/AABEIALABHgMBEQACEQEDEQH/xAAcAAEAAgMBAQEAAAAAAAAAAAAABQYDBAcCAQj/xABCEAACAQICBwUFBgQFAwUAAAABAgADEQQhBQYSMUFRYSIycYGRBxNCobEjUmJywdEUgpLwM0PS4fEkY6IVNVOjwv/EABsBAQADAQEBAQAAAAAAAAAAAAADBAUCBgEH/8QAOBEAAgECAwQJAwIGAwEBAAAAAAECAxEEITEFEkFREyJhcYGRsdHwMqHBQuEGFBUjYvEkM3JSgv/aAAwDAQACEQMRAD8A7jAEAQBAEAQBAEAQBAEAQBAEAQBAEA5dpjStTGPWYuww9NzTp01YqHKd52Km7XO4bgOF7ynOTm3yPU4XDww0Iqyc2rtvO19EuXbxK5gtI1cLVBoVGp55C5KHoyk2IPr1EgUnF5M1alGniKdqsU/XwZ2PQGlRiaK1ALNudd+y47w/UHiCDxmhTnvRueKxeGeHquDzXB81wfv25EjOysIAgCAIAgCAIAgCAIAgCAIAgCAIAgCAIAgCAIAgCAIAgCAIAgCAIBq6Uxgo0atVt1NGc/ygn9J8k7K5JSpupOMFxdjj+rFa+CtxV2B8SFa/z+Uow+k9biP+6/YQOlj2pFM0MPLIntX9a2oC6vsVCAGDIalOpbusQrAhgMrgjzyt3Cq46FXFYCNfKSuuFnZrs0eXzvsuD9odRSPfU0qLx92GpuBzCVCdr+oSVYlrVGdU2FTkv7cmn22a81a3ky86K0nSxNMVKLBlOXIg8QQcwehlqM1JXRgYjD1MPPcqKz+Z9puTogEAQBAEAQBAEAQBAEAQBAEAQBAEAQBAEAQBAEAQBANHSWmMPh7e+rU6d9wZgCfAbz5T45JakkKU5/SmyCxevNID7GhXrX3WQUh/9xVv/EyN1VwRahgJt9aSX39LkS3tCxV//bmH5q4U/OlIJYtRdmvnkXobHjJXVT7fuSGB18DECthqtPqGp1FHjZg3oJ9WNp8Tipsaol1JJ+a/b7lpwWNp1l2qbBh03jxBzB6GWIVIzV4u5l1aNSlLdmrFK9rGlSMP/DUz26lmqZ92kDcf1MtuoVpHXllZGjsmjep0stFp3/t7HNdWcdsM9M7nGX5lvb1BI8hK0TfrLeV+Ri0ue1OZE1B5GzoSkLGo3DJfHifp84iuJ1VqP6UY8fibmcSJ6KsWT2ZaRdMatMX2awYOOF0VnVvEWI/mMlw8mp25lDbdGE8I5vWNreLSa/PgdjmgeKEAQBAEAQBAEAQBAEAQBAEAQBAEAQBAEAQBAEApmsntIweGJSmf4iqMtmmRsg8mfcPAbRHKRyqpF6hs+rVzeS7fY57pDXbSeNbYpMaYP+XQBBt1fveYKiVqmI3VeTsjWpbPoUleWfa/b/ZK6r6tvRvUrqvvG3m5ap4FjcDyvfnM6W0oJ9RX7Tqs4y6sXl9i34f3YyUbJ6/vEcYqmrKrpyRjxoS1ntbr+kmS3siSk5J3iV7GOEzQFh6W/vwjoGaVOTllLI0qOla1NtuiArDqc+h4es+xpuL3ovMmlQp1I7lXNFe0ppWrUxVWtX/zLBgAewAAFsDwHzuTJuk3nnqcvBKjSSp5xXH3IbF9h9pT1BHyM+nxSyNrSVXas3MA+s+M6puxs08Rs0VHifUkxwOtZmgal85Gy1FnXfZjquaKDFVR9pUXsL9ym1jc/iawPQZcTLlClbrM8ztjaHSy6CH0p59r9l9/IvksmEIAgCAIAgCAIAgCAIAgCAIAgCAIAgCAIAgERrHrLhsCm1XexI7NMWLv+Vb/ADNgOJE5lNR1J6GHqVnaC8eCOS6Z1nx+lXNGkpp0Tvpobdk5XqvxG/s5DoSJSr4qMI3m7L1NyhgqWHW9LN8/ZfPAktD+z2koBrsXP3V7K+vePy8Jh1tqSeVNW9fb1Op4p/pRbcJg6VJdmmiovJQB/wAmZ051Ju8ncrOUpO7NXSmmKFDvtduCLmx8uHibCTUcPVqfSsuZNRw9Wr9Ky58Cq47WKrUypgU19WPnuHl6zWpYOMfqzZq0sHCH1Zv7GPAYphk5LDmTcjzO+Xou2R1VoxecciZRbyQp6GZNDbWZ7PTn+04duBz/ADVstTzpHQtI0yxQEqN5zy4jOQ1L7tzujiZ727fJnM9MYT3LOnw22kP4Tlb1y8r8ZJTnvxuSy6p4xV7U147I+kkPikfajliFUE8ABmcpySxlYktHaFqu2yVA2lYLdlF2tkDY3EKDZ9lXjFXufoDR+LStTWpT7rDLoRkVPIgggjgQZoJpq6PFVKcqcnGWpsz6cCAIAgCAIAgCAIAgCAIAgCAIAgCAIAgCAUvWTW9tpqOCsXW4euRdKZ4qo+Nx/Sp33NxIpVOETQw+DulOrpwXF+y+7+5TcNqsMTUL1C7sT26rsSx6Dh4C1hKdaooK7zZqKt0cbRslyLpo3RFOggSktlHqTzJ4mefxMZzlvXuVp13J3kedI41aSlnYKBz/ALzPSV6VGUnZLMko0nUdo5lN0nrLUqXWjdF+98R8Pu/XwmvRwUY5yzNijgoRznm/t+5EUqHE7zv6mXUi22blKhOrHDkTGjdDVKuYFl+8d3lz8pxOpGGupTrYqFPJvPkWjR+jFpC288z+nKcKo5GTWxEqjubTUpPEiUiq62adSmmypuTy+Ijh4czIqj3+rHxZq4PDu+/I5lpKo1VgxuzbW4Am/Sy52yG6S0opZIs4tqME+RiqFlJNU7LNvJUg+ADAWkryKcJb2jRtYfHKgsg37zxPiZzcsKNz0dJvwNjPlyRRR2j2XF2wW2/+ZVqMv5bhfmysfOW6P0nmtqW6ey4JIt8lM4QBAEAQBAEAQBAEAQBAEAQBAEAQBAEAoHtO1peiv8Lhyfeut6jLe9OmbgAEbmaxz3gC+8gyCtUtkjY2XglUfS1PpWna/ZfOJRdA0sTU2b1ClJcrBVXIcFAX5/WZ1XE7istTcnRpRztd+J0DAYgqALCw8pmyxM79bMzqtFcDJjNPUkuqEPUG9Qe7+b9vpJaVF1s9ERQwc5ZyyXPmVLSatXbaqG54cl8BNGFKMFZI16FqStEj/wCEK7/WfbFpVEyU0doarUsVWy/eOQ/38pHKrGOpWrYqnT1efItGjdX6SWL9tuvd9OPnK0685ZLIya+OqTyjkieCSKMTOuVvG6dVq5oUnVWBsWYFiW4qoyW43XJ38DPR4PZa6JVq2jzt2c338l5mVX2lLpeho66X/C93pyPuLwjshX39TaPE7NvAgKBbwAk06dCS3ejVu9+/uWKKxEGpdK79yf49jmGm8LURiXO1c2J5EcJjKUG3GKtbg/fj5I9hhq7nBb1r9mj7bZ27rvvLZ7J9HkYgVSMyjW6LkL+ZI9OskoSvWsuBW2tL/jPvR111BFiLg7wc5onlitaR1A0bWN2wyK3OmWpfKmQD5icOnF8CzTxlaGkvz6mhQ9l2jlYEpUYD4Wqtb5WM56GJM9p4i1r/AGLlQoqihUUKqgBVAAAAyAAG4WkpRbcnd6nuD4IAgCAIAgCAIAgCAIAgCAIAgCAIAgHx2ABJyAzPhB9SvkcTw2IOKrtVa/2rFzzC/CPJdlfITKqTveR7LoFRgocsvfzeZZ1VSM7C3Hda36SlOO8QNtPIqeltYna6USVTcWGTN4ch8/CKeHSzlqalDBRXWnm+RC0KrIQVNiJbTsXpU4yVpFz1f2sWOwuY733QfH9J26sUszDxlsM+s+4teE0HTTNhtt1GQ8B+8rTqynkskZFTGTnpkjc2ZFGBDc+vWVd+/lOKtWFLXXkfFBy0NLSOmUpJt1XCLuHMnkAM2PQSg6lfES3Ka8F7ksKF3l/r2Oa4Wsr4gsAbMzlb2uLkkXsd9rz32PVT+lK63WlG67rL1s+48vglTp7UaUlJNys1ms8/S67+wm8fiGfZ2iTlbzHH0tJdhYhVcO2/qTs/wU/4ioT/AJiOfUayXbfP8FZ0gwWr2s0OySp3EDfl5S/i8LDEQaaW9bJ8U+852VjauDqRkpPdTzXC3HLu0Or6h4CytWPxdlPyjefAmw/lnkcDSaTk+73Pb7YxCk4048M346fb1LZNAxRAEAQBAEAQBAEAQBAEAQBAEAQBAEAQBAKVrbr2KDGhhEFfEDvf/HS/ORvb8II6kcYp1LZIvYbBOot6eS+7+cyuaD9pGIoVhS0kAyPmKiKAUuTkQmTKOnaH4rzhVWvqLlXZ0Zq9HXk+P7/buL7rPj1/9Pr1abBg1FthlIIO2tlIO45kSSpLqNrkUsDRcsXThJfqV13PM5Xq2QqsxIAAAvy4n9JkVHoj2OJjmfdJ6War9nQBa/eYA2tyHTruiMbZs+UKUE9+ZpNo/ZWx38ZJYsKvdm9orVouQ1W6py3M37D5+G+Va+I3Mo6kNfHqKtDN/ZF/0SqUgqoAqDgMhMqNVxqqUn3nnMTvVLuTuyaZRNlWte5nps0MbiQoy8ydwlSvilHKnrzLNKnfUoenNdadO64e1V+LnuDw4v5ZdZxRwE5veq5ev7GtSwjf1ZLl80Pmr+jTXIrYk++qt3Qx7KqOgyA6bvG+XtsHg6WCpKSVnbXv4L318Dxm0toTxdV4emrQTa3edv1S59i0XeSemMPh6JuqfbEfCAot14Dx35Tivhau0ae6pbsU++7/AD+CosXQ2dP6d6TXDgvx+SqLpU1KtiuyADle5vle/pLuztmxwMJJS3m7XdradmfMq47GvGSi2rJX+/8Aoj9Nt2h+X9TNDgRQjY7F7ONIe+0fR+9TBpt/JkvmU2D5zCxUN2q7d/mbmHm5U1fuLNK5MRmI0/hUYqayFhvVTtsPEJcic1ZKkk55X07e5cTqnF1G1HOxp19bKCZlatufuyB/5WnEKrqO0ISf/wCWdzpKCvOUV3tGumv2AvZnqKfxUKwH9QQr85eWDr2u4/de5V6ek3ZST7iX0dpvC4jKhXpVCN4V1JHiAbjzkM6U4fUmiRNPQkJwfRAEAQBAEAQBAEAQBAEAQBAKl7SNM1KFCnToNsVcRU92GvmiWLOy9QABfhtX32kdSVlkXMFRjUm3LRZnKaWJSn2KYsoPmx4sTxJlc27N5s1tNfa07/EmY8OI/XyhnUMmedE6w1Vw9TCFvsqljY7lYMr3HK5XPhmcuI4be648CzSjDp41musvvdNfYy0WNwjDIG+ybWubWY79oADIbs5DuZlytJVWpLQy1koEuzGrtJa9mvtA2W4vusSARyOVt06srWRzFyglfNPnfIsGitFUABURix4G+7p4+MqVG3kcVMROS3WsicoZcSfE3lCcSnPMkKFWVJxKs4jG6xUaSkX23GWypzB/Efh3jr0lzDYWdWKei5kCw8nLkjn+tOmq2IU7Rslx2FyXfx+95/KatLDQpK615mjh6caby15lULSYt3Lt7PqzCoRuJpnLoGHztb0l3a1avR2dSqaWlZ91pWv9jwbjQltWsqeaavfty3vuTWs/+IrcGW3mpN/qJc/h/HwxNCUVqnmu/T0ZlbXwzjWU+DVvL/ZTsd2aysOO/wAdxm63kU6UeBpaVq3Pl+8+aIsRRbPZlrN/DU8RT2GqMzK1JFy2mIKvdjkoAWncnnKNfDurJPRcWW4YiNGLTzfBFhxNepXP/XVX2D/kULoluTMCGfzNukzsTj8Lg3uxzl52/C9SzRoV8T1pZR8v3foa9bWfC0B7nDBKVsuzTsL+IGZ6y5hqEq6Vapez5629iDE4pUf7VLVfb9yHq4c4g3Zr34sxv6b5pqVOCsvsY/8AfnLed/EyUtWaO87Z8HdR8mkMqz4F2ndau/gjcTRFJbbIFxuLAOfVs/nIZSk9WXITS4ElhtKYql3XLDke0PRsx5GV5UoPgWI1CXwet/CrT8Sn+lv3kEsPyZIpktg9ZMJVYIten7w7kLBXPgpNz5SOVGcVdrI6uiVkR9EAQBAEAQBAEAQBAK7rfrE2GFOlQUPiq5IpKe6oGbVHt8KjhvPrbic93TUtYXD9K25ZRWvsct03TaozM9Z6lUixrGwJHEIu5EvwW15XlmbdKMYK0VZcvmpUcRSqUjYm44Hgf2nBYVmfEx9t8HLSNHGfeU24z6j5O9rosOqFc4jbo1e6lNnD8aezbMHlnmN0+OJJCu7X4+psaFp1Wu9NlVyLgNYll8DwJH0lao0tUXaj3lZE3oxUqhmU/wAPWXJ1WwQ9dk5DykcuWpBvOOuaNh9MLS7zq5/Ap/1W+cheHlLRCSi9EQOltaq1S6ofdr+E9o/zcPK3jJaeEhHN5sRpRWbMGr7XFQeB9dq/0l2JFiHmjcr4CpWBWmpY/IZ8SchPlScYRvJkcJpPMz09VBSFM1mu7uBZe6oALNv7xsMtwz3SfY0o4nEPLKKvnxd7L3Mb+INoSo4bdg7bzs3xtx89C/0tD4TDKtZ12GGXZv8AECNn8R458pbxkp7QUsKleL/DTvfgedp06WDiq88ny71p2lI1y0271EKrs0lJtzYnftcBluA67+FjZGxY7NUnvb0peSS4e7+yK2IxzxllayXz4iC0lWDKCPEfWbT0IoKzNHYaqyqu9vpPjzSRI2qcXJnTNWNFLQAVR27XduQ4L/fI85lbUxXQ0suOS/L+cTrAUumq3l3v8ImNI1Sq7IObfITG2bhumlvyXVX3fzU1cZX6OO7HV+hDDRlDf7sA/eXI/Kejc58zJUYcjFU0OfgYHo2XzEdJzR1uvgyOxeI9x3yV8Ln5jKSRjv6HEqih9RpvrSw7q3/N/t+8k/l+bOf5hcDyNY6j5X2D0At6nOOhih00jxiMLUrd+7D8R/eLxjoSRnJmm2qyne1hyA2h8586a2hYi+ZYdC4nFYWwp4iqy/ddg625AMDsj8tpWqRhPWKJ4zsXDRmu17CvTt+JP9Jz9CfCVJ4a2cWTKdy2YbEpUXaQ3Hp6g5jzlS64EjTWplg+CAIAgCAIAgHOtaUYaXUndUwLpSP/AHFcswHXZN/OV5/X4Gxg7PDPsln3WKfiDIzSSInGWsb7us5O0iDrhCchPh21zNCtSzsJ0mQShnZE9qt2aWMX4mpgZfdz2vkRDZ1TjZrvPOOxPaDUyV2QNmxtlbdl4yOyZcae7fifWuSHU9rmTvhI+No+VsX94WM+2OUuR5wuCq1T9nTd78VUkeu4ec4nUhD6mkHJLVl/1O1NZVZsQbbRHYU3OV95GQ38L+MqvGpp9H5mdisRmlEuX8GiJsooUcgP7uZnYipJpt5sqxm27squtWIZatJURmNJg9TZUtsg2sDlkSNrI9Oc9L/D2ArwpVqkuq5x3Y38c7djt9zz228XTnOnD6lGSk7dnA+6w6Yvhwz7tpSLjZOeW49CZHsWVenj3Rq62afh3cDvacKdXCb8Oaa+eJWMcwqUyN9xl48J7FmDSjuu5W0qXWxnyDurFrdzuWXUvCgI1ZvAeWX1v8pzDQobRm3NU1wOj6uYe1Iuxzck58hkP1PnPGbdxW/i1Sj+lJeLz9kbmx6Lp4ffl+p38Fl7sicZitt2bhw8Bunp8Jhegoxhx49/Eya+M6So58OHca5xY3LmeknlBRV5OyPkK+81GKu+wxVqr3s2XSc0nTqR3qbuuZLVVSlLdqJp8meVY+U6cTlTML6HoP3kAP4ez9Mo6Sa0Z93IPVHwavoP8NreIB+YnzpnxRIqaWjMLYGtT4Ej8PaHpv8AlPu9Fn3rIyV0qUzs1F2Ta9um79DIKGIpV03SldInnCdO2+rXPeHQuwA/4nyvVjRg5y4HdGLqSUYkqWoYdbu6jqSLk8hMDpa+Nnux8lou/wCdxsWpYaO9Lz5mqmt9Om10qKD4k38QJpUdlzhm2/D9ypUx8J5WL1qzrHRxqE02BdLB1zyJ3HPOxsbHoRwnytQlSeYhUjPQmZCdiAIAgCAIBC606BGLpqA2xWptt0an3HHPmp3EftOJw3kWcLiHRnfVPJrmvfkcl07VdS+3SKVUNq1O+SsdzLzRt4PWVJOx6ShFSSad09H+O9FYr1GqH6ATi9y5uKKPNXDbC3O+fSJ56GGng7LtNkPmf9p9I7JZIx4WoVqKwyO0PrA0OsaG1QdsJTqUirBwXKnsntE5AnI5WGdt0iq4ScutF+BWW1KcZunUTVsr6/PuaC6P/h2KVKeyCb2ZRkeNr71vKk9+OUrplxOFWO9TaZvo6W7Kr/SBK9STasROm75m7hdp8lBY9AT9JWVKU3aKv3EVTdjnJ2LJgNHVdkAgJzvmfQfqZqUMBV3Unl3+y9zJrYinvXWZL4bCKm7M8zv/ANpqUMLTpZrXmyjUqynqUHWHACjjNna+zrFq1r/FkHB53Nj4EjhNeWNVPCOXFWjfv0MSWz3VxiV+q+s13fhuxVdM4k1CVr9q3A7h1HLxEvYdUXBTpaPiVavT9I1VbuuHDwRWnc07hTdOu8SezO1Zkaz3JZQSDyEic0pFyFN2LnoIn+HpKN7H5xUqxpU3UlolcyqlGVXEOEdW7Ft0lpEU6OyOICjwtn8vrPF7HoSxeOdafC8n3t5ffPwPQ7TmsNhVTjx6q7uP29SGWo7WFt4va4vbna97T1VTaeEpSlGU9Ncm0nyula/ZqYcNkY2rBTjTdnpmlfts3e3b46GfRzi5bLsgm/Dx9Lyjt3E2w0Ix/W15a+tjQ/h3B/8ANm5rOCa8W7e5n0WiklmsUVfi6Z7Rvw7x8+kp43EVMPQjCKcZVHfLgkrJX56XNKjSp4vGOTanGmt13zvJycm//Ku0u7LI+0MA7KGU7V22RYHPfdugyMvvatCk1TqXTUbu/O2nezKns2tNzqU3FreskuTet+S/DPdCkCruW+zU2uBmx4AC/gel5JVxu70cIxvOauo30XNv5c5pYRudRSklGDacu7XL54m6MIoeiu2ftRtbrWFrgb95zHjKv9Rk6daShnTy1vd3s+Gi17if+VinT6316ZcLX8z5VQqyKDm7m2YNkBsDlxO/ynNHaHSxnLdyjG7/APXLuJ6uCdKyvm5JLu4vwNbStQGoyntAWF2sTuz4Sxs286CnZK74EW0HuVVBtuy4/OVjNgND0VU1GWxIuTc5KM+fn6TL2riFXl0eqj6/MvMt4Cl0Ud/i/Q59pzFitVLLcIMkHTn4nf6T0ezcDHCUFG2bzffy8NP9mJjcY8RV3r5LJfO0y6JpUmUhlBYHiL5S9exUlKTd7nvQmkjgMatRSdkGzj71JrFh1sLEdVEhr01Vg4+XeXKFZwal5nfEYEAjMHMHpPPG4fYAgAmAaGjNNYfEX9xVRyN4BzHWxzt1klSjOn9SsR060Kn0u5vyMkEA5ZrInvcbjtsX2PcoB+HYVvqzespzznI9Ng1uYelbjd/e34RX6mFVe6APAWnBezepBrTFWtb4FufED9zbynKzZ3Jbke0xaYq52nTIoxIukhLqFBZiwCqMySSAAOpNhB8lZZs/TGr+BNDDUaTZslNVa27aAG1bpe8uxVkkeTrT6SpKS4s3qlMMLMARyIuPnPrSepHGTi7p2NddG0AbilTB6Iv7Tjoaeu6vJErxNZ5Ob82bKqBkBYSRKxE23qfYPggHFPaJjqox9QuSuxsrT/JbIjnclvM24Taw9KjPDbs0mnrf5w/cxMRUrRxV4NprS3zieMZofEYlFNGk1SqLA7NgDffdjZRY8zznn9j4tUq1SEb9G7tdmeXmtfA3to4V1KcJytvqyfbz8np4ll1P9mzU3WtjWVmU3WiuaA8C5PeI5AWuN5mrXxrmt2JSpYZQzZ0mUC0ckxTE4yvfetWr83IH/jJNtVHHAwiv1W+yv62KWzKe/jakpcL/AHdl9rmhpSverTVu6LXvyJz+QkWxqU44GtUpfW7271HL7s+7UlTljaNOp9Ktfucs/CyzNxFtUqvtA9nLPcLDffId36mYMsTH+nU8PFO7neTtrrbv4HqI4So9oPET+lR3Yrxu8vl/BH3RwU0aliB8JZjZTkOfDO3W8u7UxVR4qhKqmoLNRtnZPNtc3bTgkZ+zsLGnSrKk1Ko77zWm9ZtRv/jfN82+5ZMFiKXu6iGqoY27XwnovFvLnleTbRr16+Io4mNGTpp5K2bzTbtwvwvyz5FPZ+EjhadXDdJHpWnf/HJpZ5aavl65NFaRphm2mKoEIQ2Nyx3tYXztuHAdSZ3tXBYutRVfcvNyV4r9MVey7c3eT/CyhwGLw2HqLC05LdSu5N2UpZXzeSSWmefbk3s0MVRegaVn7LAg3C7ROQLE5Lcki2Zta1zlOMU8ZhsXDGVFFbya3dd3LS2srLNtZX1sj5hqOHxNKeDhNvjKSWrvvNrxVs7djtme9P4se9ITvKgS/BRmez1IYC/DhnmJNhYepiKLlP6JSu+crcO6+vM+bTxNPCOG6r1Enu8o3y3nzfVyXn2+amk02qbLTN1UKb7gBwUDjmcz/wAWYbJxLVWnKaUZNvv5X5LmiKW2MIo052cpLh/83td3eryyt4tGTR9L+Iqk7NkU7R4kk8/G27dkec4ryqbOwqU5Xm+qktElq+/PXm0dutQx1f8AtR6qzcnq3ayXYsv9cfeuGI2aXuwbGpl5cf0H80z9iUv5jF3/AE0+s+9/SvWXgiTalfoqG7xll4cfbxKPUwGRnuVI8zY0NG3FW3j/AH9IZ007JmvpKpevbw+k+cUSRdoNnddR8X7zAYdidybJJ/7ZKf8A5mDi47taS7fXM3sJPfoxfZ6ZHzG644Kmbe+FRuVIGpmOBK9kHxIiGFqy4eZ1PEU4as0KeuvvGC0aB8ajhbDnZA31ks8IqUd6pLy+IrwxjqzUKcW+/LLnxMWlNYnAKtXpU9oWstNmfPl29/8ALIf5epVjekvF6fj8liWJo0pWqyu+S1/P4ObVKT0axaiXXZa6OFZPkwuOIt+k3KMGqMYVXd2s78e087VqxdeU6WSvdW4fPmR2HVDTf8Xhw5t7xTsVAN22AD81ZT52mJiaPRVHFaHoMLWdWmpPUm5XLBR9cNBVlrnF4dDUDoFr0l7x2e668yBYW35DI3Nq1WDT3o+JvbNxdKVPoKst2zvFvTPVPkjnml8W5OwiMCd4KsH8Nki4lZt6G/TpxS3m15q3mburOpmNrEnY9xTbfUqqQbfhQ2YnxsOskp0pPsKGM2hh6eV958l76epbm9k+FYduviC3MGkB6e73ecn6Bc2Y72xV4Rj9/cz6rezelg8T781WqlQfdqUC7JIsWJBO0bEgZDfOoUlF3IsTtGVaG5a3MvMlM4QBAEAQBAPLIDvAPiIB6gCAIBy7WnCmjpCofhrKKinqLK48bi/8wnG1P7mCg1+mVvNP/R8wEdzFz/yjfysVzTVZfeDaGRXeOhN/qJd2BNyw0orVS9UihtylbERk9HH0buZa2IX3bLSbaDnhcBEG5bHjz/XfKmH2XUnioVa0bbubbabnLw/SuHotDTxO1acMLKFGSd1uxS/TG1rtv9WvjbgmzCmMC4dqVjtM+1fKwA2f9Mu4jAVqu1KWKVtyMba5363DxRk4bF0qOz6tBvrSbytzSWumiNNa03TEyN3B0alT/DRm6gZepylPFY7DYX/uqKPe8/LX7E9HCVq//XFv089Ccw+CekFNZqNOzbSe8c3DWt3R3twyvz5zyO0dsYbFT/4u/JuLg92F+q9bXacXwvZ5HotnbPr0YNVordupZStmtL2TVuOuqTzNV2ogkmu1QkkkrSIuTmc2IHplNXB4nHRpxp0MJuxS1nNL7KLZn4yhQqVpVa+IV3wir25K6b0WWfqef4lOG15lR9AZq0v5x/8AYoLucn+ImbUjg19Lm/CK/L9C26AcJSHNu0fPd8rTw+3MTKtjJK+Uer5a/e56TZeGjTw6aX1Z+enLhYrutlT3tW17bK2HQnM/LZ9J6L+FcP0eCdR6zk34Lqr0fmYm2qzeJ3OEUl4vN/gjtGnbDK3eXI+HAz0UlYzFIgtG51XPK/1hZtlqrLdpx+cCNer9o7WudrZUdb2uf74zmL6zZbjQ34RjotWbFHE4rEBMMGdkF9mkDZBcliSu45km7XtI61SjQi61Sy7fnoi1CDsqUCw0dXGpge8r7LHICwtfkNo5+gnnZfxFKcn0NFtLvvbm7J282Wv6bG39ydm/nHU3aS1MKGqs6sApAGza5NrfFznP9Ue0pQw9OG627t3vZLXguAjhFglKvKV7K1rWzenFkbjMdVSl9kL4qqLvUyHuqZ3Klzk7byd4HiCPRzi3JRWUVwMvCKDi5yzb4lbwOiMTUqhESo1V9wBuTzJN93Mk2E6ajBXk7Ityan1Y5neNRtXjgcKKbEGozF6hG7bIAsL8AFUX42J4zGxFVVJ3Whco09yNiwyAlEAQBAEAQBAEAQBAEAQBAEAQBAIXWjQYxVMWsKtM7VNjzIsynowy6EA52nya3qcqb0a/0/BnUHuzjPl8Zx3WlWplVdSrKSCDvBynWwIyp1KsJdn5Pu2YqpTpzj2/ghqOKINwbGem1POunYkKWkwe+oPUZH03fScbvI4ceZKYLE4RQCb1HO5CLAeO1Zfmek8ztKptWtWdDDxcIL9XPLnwXdnzfA38BhNn06Kr15RbfBvTs3dW+9W9TLjtJ4lxYH3a/dp5G35t/ps+E+YH+GsNB7+Ie/Ljy934nzGbcn9OGjZc5K78F9K8d4hypBJ4neeJPWenpUqVKO7TikuxHnK9evWd6snLvenctF4Hpa0ksQGVa8WPjWRcaOKsoHSflmIjerNvm/U/QKcbQilyRAYvEXqvfnb0y/Sfoey4bmCpJf8AyvvmeI2h1sXUfb6ZGDD1djErycFf1H6S880VVDqPsI3RbbNeqp33PyP+8+R1ZNiFelGS+ZENsEbR4ir9L/7z4kbCktxdx1HUChTaia1rM5K58AuVr+Nz6TyO3MbH+Zjhm7WSfe38t5l7A0+o58/wVjWvTaAlqgLbfdXkvC3L97z1GHoQwlJQ8+18TBcquOqtx0/BA1NPl0Uu5cLuQ2vfrYZ+JvI6GGwuHcqlGCTlr7di7rInqwxVaSp1HeK4/ntffmZcHiyQCxuTmfE5/wB+EnjfVlncjCNlodF9lOIpmpXU296QpU86YuCB4MRf8y8pRx6laL4fklwkldridHmYXRAEAQBAEAQBAEAQBAEAQBAEAQBAEAhNZ9VsPj02awIYd2ohs67+liMzkQRnJKNV0p70e4+S60d16HKtPezPG4e7ULYmn+Hs1B4oTnw7pJPITVpY6nL6smV5UCm1WamxSorI43qylWHiGzEuJ3V0V5UUZExE+3IJUTaoY5l7rEfT03Q0mQum0biaUJ7yg/I/tPm7yOHEyjEU25jxF/pHWRE4I++7B7rA+c63nxI3T5Fnw1/dqT90fSfnGNp7uIqL/J+rPd4SW9Qpt8Yr0K3jatqj/mM97s7PCUv/ACvQ8Vj1bE1F/k/Uw4msXph1/wASmQT1A4/v4SxJW0I6Vr2lxyPOIYVWWtSNn+NTuvu3jPMT5a+aPsV0cXSnoYKKbVRgRZah4G9mGdwfG/r0n3UsqdoJcUbuitKV8G5CNlftIc1brbgbWzFjumftHZGG2hG1aOfCSya8eK7HdHdHGTo9aDy5cD3rlhkrpQemhplqbME5bJbIfhIvby4ZStszp92tQrT33TlZS5pxTs/8lez+MnlVhTqU5wjuqazXLPXu/BTKazQSLUmSWF3SeGhTqTLDqtjWo4ug6k394oPVXOyw9CflPleClTknyIKdVxqRa5nfp503RAEAQBAEAQBAEAQBAEAQBAEAQBAEAQBANLSeiaGJXZr0kqLw2lBt1B3g9RO4VJQd4ux8aT1KdpH2T4F/8FqtE8LPtr5ipc+hEtxx9VfVZ/Ow4dNFM0x7MMfQuaJTEL+HsP8A0ObejEy3Tx1OWuXz5wIpUSn1w9JilVGRxvV1KsPJheXFJNXWZBKij0mIn25BKgZlrT7cglRLXonEbVJLHcLemU8Ftak4Yyd+Lv55nr9mtSwsOxW8siJ0ylqpPBhf9D/fWeo2HiFUwijxjl+V9jzO2sK4Ypy4Sz/D+dpHHaB2kNjNZrkZSyykYlS5uaaA8Te4/pGU43L8CXprL6n87TpVPVL3WAR3X/qHq0yL70DHYC9MmJPkPhlF4yKra9Vff5ov3Lv8nPoHZdd28PmrMNbRNGlUVthq9RrKAF2u0OAU5cL3O6xzEy8eto4p2pSVOnbnZ+LWfgrFjCwwmHVp3nPuy8OHiyu62Y0Iz7bK2KYbApowYUFPBmGRfM5DdflL+z8PTwmHVGlmtW+ber/C7CKtSniK3S1crcOVuHuV+loSpYEFT0B/fKXoxuKlZGQYZlsGUg7hlvPTnJ0inKonodC1D1Jq+8TEYlSiIQyI2TMwzUkfCAc7HMkct+fi8ZHdcIZ34lvC4STkqlTK2iOpTINYQBAEAQBAEAQBAEAQBAEAQBAEAQBAEAQBAEAQDV0jo2jXXYr0kqLydQwHUXGR6zqM5Qd4ux8aT1KdpL2VYCpnT97RPJH2l9KgY26AiW4Y+qtbP52HDporWkfZFiFzw+Ip1Pw1FNM+q7QJ8hLENoRf1K3d8Rw6JoaP1W0lhiRUwzGmfiRkqWPPZVi1j4cpn7WpUsVBTpvrR4c1y/K8S5s+p0EnGX0v7Mx6YwTFbMCjjMbQK+WfP9pj7Oxjwda8/peT9/D0uX8fg1i6Vo6rNe3j7EXo/QuLrHZp4eq3XYIX+trL857T+Zpbu9vKx5KWEqX3XF3Ol6nagCgy1sUVeoM1QZoh4Ek95h6DrkRn4nHOa3YZLmWcPgYwe/PUlNfsYUo00XJnc2P5VZvW9vSZGIjenvPRON+7eRpU3191atO3fZnL9Y9ZnbD/AGRKM2wjkZEKQzPskbgzKBfkAJ6SpS3deZhYSrGc/ApuDp2II4boUWy7OVkT2DxpAzksUUajR2PUfV5aNFK1VAcQ42izC5QNmEW/dsLXtvN5kYvEOc3FPJGlhaEYRTazZaZTLQgCAIAgCAIAgCAIAgCAIAgCAIAgCAIAgCAIAgCAIAgCAIAgCAIBS/abh2anQKkArVvc/lM+yxNGjTmqybUlay+ZHDw9WtOLpNJxd7s53pbRqFWbn3hwNyN3LPOfdj7UqVZLC1FdWyfHJcffu1Itq7PjQTxVN2d81wzdsvPT0K42DNNrcDmD0nooqzaMzpt+Ny4agatNi6wZ1+wpkFyRk7DMIOfC/TxEgxddUoWWr+XOsPRdWd3ovlvc7XMI2RAEAQBAEAQBAEAQBAEAQBAEAQBAEAQBAEAQBAEAQBAEAQBAEAQBAIPXHANVwzbAJdO2oG9rAggdbE5cwJBXw/TpQvbNZ/OwlpV+hbla+TyOR4HDYjG1ko0hmx7T2utJeLHy3X3mw4zdp4ahgKfUWfN6v52ZGC8RV2hU/uPJaJaL559x1HR+oeBpqA1L3rcXqEsWPhewHQACUpYyq3rbuNGOFpRVrFjw9BaahEUKoyCqAAB0AyErttu7J0klZGSfD6IAgCAIAgCAIAgCAIAgCAIAgCAIAgCAIAgCAIAgCAIAgCAIAgCAIAgHlUAvYAXzNhvMXFj1AEAQBAEA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06448" y="3356992"/>
            <a:ext cx="2448272" cy="15066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584" y="1700808"/>
            <a:ext cx="719806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 лексическое значение слова с </a:t>
            </a:r>
          </a:p>
          <a:p>
            <a:r>
              <a:rPr lang="ru-RU" sz="32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толкового словаря.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500188"/>
            <a:ext cx="8229600" cy="992708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sz="5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урок!</a:t>
            </a:r>
            <a:endParaRPr lang="ru-RU" sz="54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Alex\Downloads\1418062607_Smi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780928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6888" y="980728"/>
            <a:ext cx="7772400" cy="14700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 удачи: улыбка - настроение - вера в себя - результат.</a:t>
            </a:r>
            <a:endParaRPr lang="ru-RU" sz="2400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Alex\Downloads\1418062607_Smi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780928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476672"/>
            <a:ext cx="7581528" cy="5616624"/>
          </a:xfrm>
        </p:spPr>
        <p:txBody>
          <a:bodyPr rtlCol="0"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3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 умеют плакать и смеяться,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3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Приказывать, молить и заклинать,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3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И, словно сердце, </a:t>
            </a:r>
            <a:r>
              <a:rPr lang="ru-RU" sz="3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кровью</a:t>
            </a:r>
            <a:r>
              <a:rPr lang="en-US" sz="3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обливаться</a:t>
            </a:r>
            <a:r>
              <a:rPr lang="ru-RU" sz="3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3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равнодушно холодом дышать.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30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3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Призывом стать, и отзывом, и зовом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3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 слово, изменяя лад.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3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проклинают, и клянутся словом,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3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Напутствуют, и славят, и чернят.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3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(Я. Козловский.)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его лексическое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</a:t>
            </a:r>
            <a:endParaRPr lang="ru-RU" sz="5400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 урока: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1285875"/>
            <a:ext cx="82296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что такое лексическое значение слова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понять, в чём заключается различие лексического и   грамматического значения слова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научиться определять лексическое значение слова  с помощью толкового словаря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свой словарный запас. 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Эпиграф урока: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всего, что существует в природе,  в русском  языке есть великое множество </a:t>
            </a:r>
            <a:b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хороших слов и названий.</a:t>
            </a:r>
            <a:endParaRPr lang="ru-RU" dirty="0" smtClean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К.Г.Паустовский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358817" y="620688"/>
            <a:ext cx="1944216" cy="57606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spc="300" dirty="0" smtClean="0"/>
              <a:t>СЛОВО</a:t>
            </a:r>
            <a:endParaRPr lang="ru-RU" sz="2800" spc="300" dirty="0"/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1010275" y="1901010"/>
            <a:ext cx="2369635" cy="914400"/>
          </a:xfrm>
          <a:prstGeom prst="round2Diag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СОСТОИТ</a:t>
            </a:r>
          </a:p>
          <a:p>
            <a:pPr algn="ctr"/>
            <a:r>
              <a:rPr lang="ru-RU" sz="2000" dirty="0" smtClean="0"/>
              <a:t>ИЗ </a:t>
            </a:r>
            <a:r>
              <a:rPr lang="ru-RU" sz="2000" dirty="0"/>
              <a:t>БУКВ </a:t>
            </a:r>
            <a:r>
              <a:rPr lang="ru-RU" sz="2000" dirty="0" smtClean="0"/>
              <a:t>И ЗВУКОВ</a:t>
            </a:r>
          </a:p>
        </p:txBody>
      </p:sp>
      <p:sp>
        <p:nvSpPr>
          <p:cNvPr id="12" name="Стрелка вниз 11"/>
          <p:cNvSpPr/>
          <p:nvPr/>
        </p:nvSpPr>
        <p:spPr>
          <a:xfrm rot="2897634">
            <a:off x="3605885" y="1253298"/>
            <a:ext cx="287815" cy="734401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8539243">
            <a:off x="4783168" y="1262157"/>
            <a:ext cx="287815" cy="734401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5148064" y="1913819"/>
            <a:ext cx="2369635" cy="914400"/>
          </a:xfrm>
          <a:prstGeom prst="round2Diag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ИМЕЕТ ЗНАЧЕНИЕ</a:t>
            </a:r>
          </a:p>
        </p:txBody>
      </p:sp>
      <p:sp>
        <p:nvSpPr>
          <p:cNvPr id="16" name="Стрелка вниз 15"/>
          <p:cNvSpPr/>
          <p:nvPr/>
        </p:nvSpPr>
        <p:spPr>
          <a:xfrm rot="18539243">
            <a:off x="6676259" y="2803898"/>
            <a:ext cx="287815" cy="734401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2897634">
            <a:off x="5114613" y="2822169"/>
            <a:ext cx="287815" cy="734401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059832" y="3541109"/>
            <a:ext cx="2223124" cy="751987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ЛЕКСИЧЕСКОЕ</a:t>
            </a:r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5868144" y="3541109"/>
            <a:ext cx="2670891" cy="751987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ГРАММАТИЧЕСКОЕ</a:t>
            </a:r>
            <a:endParaRPr lang="ru-RU" sz="1600" dirty="0"/>
          </a:p>
        </p:txBody>
      </p:sp>
      <p:sp>
        <p:nvSpPr>
          <p:cNvPr id="20" name="Стрелка вниз 19"/>
          <p:cNvSpPr/>
          <p:nvPr/>
        </p:nvSpPr>
        <p:spPr>
          <a:xfrm rot="1913354">
            <a:off x="3354644" y="4319662"/>
            <a:ext cx="287815" cy="734401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с двумя вырезанными противолежащими углами 20"/>
          <p:cNvSpPr/>
          <p:nvPr/>
        </p:nvSpPr>
        <p:spPr>
          <a:xfrm>
            <a:off x="1420035" y="5074666"/>
            <a:ext cx="2286005" cy="914400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ОБОЗНАЧАЕТ?</a:t>
            </a:r>
          </a:p>
          <a:p>
            <a:pPr algn="ctr"/>
            <a:r>
              <a:rPr lang="ru-RU" sz="1600" dirty="0" smtClean="0"/>
              <a:t>Т.Е ЕГО ГЛАВНЫЙ СМЫСЛ</a:t>
            </a:r>
            <a:endParaRPr lang="ru-RU" sz="1600" dirty="0"/>
          </a:p>
        </p:txBody>
      </p:sp>
      <p:sp>
        <p:nvSpPr>
          <p:cNvPr id="23" name="Прямоугольник с двумя вырезанными противолежащими углами 22"/>
          <p:cNvSpPr/>
          <p:nvPr/>
        </p:nvSpPr>
        <p:spPr>
          <a:xfrm>
            <a:off x="4330925" y="4733131"/>
            <a:ext cx="1041826" cy="411905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ЧИСЛО</a:t>
            </a:r>
            <a:endParaRPr lang="ru-RU" sz="1600" dirty="0"/>
          </a:p>
        </p:txBody>
      </p:sp>
      <p:sp>
        <p:nvSpPr>
          <p:cNvPr id="24" name="Прямоугольник с двумя вырезанными противолежащими углами 23"/>
          <p:cNvSpPr/>
          <p:nvPr/>
        </p:nvSpPr>
        <p:spPr>
          <a:xfrm>
            <a:off x="4873391" y="5531866"/>
            <a:ext cx="1041826" cy="411905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ВРЕМЯ</a:t>
            </a:r>
            <a:endParaRPr lang="ru-RU" sz="1600" dirty="0"/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6142117" y="4954730"/>
            <a:ext cx="1041826" cy="411905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  <a:r>
              <a:rPr lang="ru-RU" dirty="0" smtClean="0"/>
              <a:t>ОД</a:t>
            </a:r>
            <a:endParaRPr lang="ru-RU" sz="1600" dirty="0"/>
          </a:p>
        </p:txBody>
      </p:sp>
      <p:sp>
        <p:nvSpPr>
          <p:cNvPr id="26" name="Прямоугольник с двумя вырезанными противолежащими углами 25"/>
          <p:cNvSpPr/>
          <p:nvPr/>
        </p:nvSpPr>
        <p:spPr>
          <a:xfrm>
            <a:off x="7663138" y="4868713"/>
            <a:ext cx="1041826" cy="411905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ПАДЕЖ</a:t>
            </a:r>
            <a:endParaRPr lang="ru-RU" sz="1600" dirty="0"/>
          </a:p>
        </p:txBody>
      </p:sp>
      <p:sp>
        <p:nvSpPr>
          <p:cNvPr id="27" name="Прямоугольник с двумя вырезанными противолежащими углами 26"/>
          <p:cNvSpPr/>
          <p:nvPr/>
        </p:nvSpPr>
        <p:spPr>
          <a:xfrm>
            <a:off x="6753186" y="5627209"/>
            <a:ext cx="1529025" cy="411905"/>
          </a:xfrm>
          <a:prstGeom prst="snip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СКЛОНЕНИЕ</a:t>
            </a:r>
            <a:endParaRPr lang="ru-RU" sz="1600" dirty="0"/>
          </a:p>
        </p:txBody>
      </p:sp>
      <p:sp>
        <p:nvSpPr>
          <p:cNvPr id="28" name="Стрелка вниз 27"/>
          <p:cNvSpPr/>
          <p:nvPr/>
        </p:nvSpPr>
        <p:spPr>
          <a:xfrm rot="3655971">
            <a:off x="5303013" y="3917140"/>
            <a:ext cx="282755" cy="828971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 rot="1533537">
            <a:off x="6578224" y="4354575"/>
            <a:ext cx="287486" cy="559997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 rot="20118530">
            <a:off x="8043078" y="4306427"/>
            <a:ext cx="281945" cy="526984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 rot="57666">
            <a:off x="7218052" y="4379738"/>
            <a:ext cx="281945" cy="1149984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 rot="2040589">
            <a:off x="5791029" y="4229873"/>
            <a:ext cx="287486" cy="1219302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318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ЛЕКСИКА</a:t>
            </a:r>
            <a:endParaRPr lang="ru-RU" sz="48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(греч. «лексис</a:t>
            </a:r>
            <a:r>
              <a:rPr lang="ru-RU" sz="4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– </a:t>
            </a:r>
            <a:r>
              <a:rPr lang="ru-RU" sz="4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слово, выражение) – раздел русского языка, изучающий его словарный состав.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23"/>
          <p:cNvSpPr>
            <a:spLocks noChangeArrowheads="1" noChangeShapeType="1" noTextEdit="1"/>
          </p:cNvSpPr>
          <p:nvPr/>
        </p:nvSpPr>
        <p:spPr bwMode="auto">
          <a:xfrm>
            <a:off x="689768" y="1773238"/>
            <a:ext cx="2519363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ЛЕКСИК</a:t>
            </a:r>
          </a:p>
        </p:txBody>
      </p:sp>
      <p:sp>
        <p:nvSpPr>
          <p:cNvPr id="9" name="WordArt 24"/>
          <p:cNvSpPr>
            <a:spLocks noChangeArrowheads="1" noChangeShapeType="1" noTextEdit="1"/>
          </p:cNvSpPr>
          <p:nvPr/>
        </p:nvSpPr>
        <p:spPr bwMode="auto">
          <a:xfrm>
            <a:off x="3419301" y="1773238"/>
            <a:ext cx="4318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0" name="WordArt 25" descr="90%"/>
          <p:cNvSpPr>
            <a:spLocks noChangeArrowheads="1" noChangeShapeType="1" noTextEdit="1"/>
          </p:cNvSpPr>
          <p:nvPr/>
        </p:nvSpPr>
        <p:spPr bwMode="auto">
          <a:xfrm>
            <a:off x="3357554" y="1857364"/>
            <a:ext cx="1000132" cy="16430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543"/>
              </a:avLst>
            </a:prstTxWarp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600" b="1" kern="1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/>
                <a:cs typeface="Arial"/>
              </a:rPr>
              <a:t>он</a:t>
            </a:r>
            <a:endParaRPr lang="ru-RU" sz="3600" b="1" kern="10" dirty="0">
              <a:ln w="17780" cmpd="sng">
                <a:noFill/>
                <a:prstDash val="solid"/>
                <a:miter lim="800000"/>
              </a:ln>
              <a:solidFill>
                <a:srgbClr val="49E1E1"/>
              </a:solidFill>
              <a:latin typeface="Arial"/>
              <a:cs typeface="Arial"/>
            </a:endParaRPr>
          </a:p>
        </p:txBody>
      </p:sp>
      <p:sp>
        <p:nvSpPr>
          <p:cNvPr id="11" name="WordArt 26"/>
          <p:cNvSpPr>
            <a:spLocks noChangeArrowheads="1" noChangeShapeType="1" noTextEdit="1"/>
          </p:cNvSpPr>
          <p:nvPr/>
        </p:nvSpPr>
        <p:spPr bwMode="auto">
          <a:xfrm>
            <a:off x="3428992" y="2928934"/>
            <a:ext cx="159067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57884" y="2285992"/>
            <a:ext cx="28246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ЗАПАС СЛОВ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ОДНОГО ЧЕЛОВЕКА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4427984" y="2462894"/>
            <a:ext cx="1329160" cy="200056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5399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6" grpId="0"/>
      <p:bldP spid="1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593</TotalTime>
  <Words>339</Words>
  <Application>Microsoft Office PowerPoint</Application>
  <PresentationFormat>Экран (4:3)</PresentationFormat>
  <Paragraphs>100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Урок русского языка</vt:lpstr>
      <vt:lpstr>Формула удачи: улыбка - настроение - вера в себя - результат.</vt:lpstr>
      <vt:lpstr>Слайд 3</vt:lpstr>
      <vt:lpstr>Слайд 4</vt:lpstr>
      <vt:lpstr>Цели и задачи  урока:</vt:lpstr>
      <vt:lpstr>Эпиграф урока:</vt:lpstr>
      <vt:lpstr>Слайд 7</vt:lpstr>
      <vt:lpstr>ЛЕКСИКА</vt:lpstr>
      <vt:lpstr>Слайд 9</vt:lpstr>
      <vt:lpstr>Слайд 10</vt:lpstr>
      <vt:lpstr>СЛОВАРНАЯ СТАТЬЯ:</vt:lpstr>
      <vt:lpstr>У тебя есть несколько вариантов:</vt:lpstr>
      <vt:lpstr>Слайд 13</vt:lpstr>
      <vt:lpstr>Синквейн</vt:lpstr>
      <vt:lpstr>Слайд 15</vt:lpstr>
      <vt:lpstr>Домашнее задание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Василий</cp:lastModifiedBy>
  <cp:revision>67</cp:revision>
  <dcterms:created xsi:type="dcterms:W3CDTF">2013-02-28T15:04:43Z</dcterms:created>
  <dcterms:modified xsi:type="dcterms:W3CDTF">2014-12-09T15:53:20Z</dcterms:modified>
</cp:coreProperties>
</file>