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89" r:id="rId4"/>
    <p:sldId id="292" r:id="rId5"/>
    <p:sldId id="259" r:id="rId6"/>
    <p:sldId id="264" r:id="rId7"/>
    <p:sldId id="290" r:id="rId8"/>
    <p:sldId id="291" r:id="rId9"/>
    <p:sldId id="293" r:id="rId10"/>
    <p:sldId id="284" r:id="rId11"/>
    <p:sldId id="28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07D26-78B3-4379-BFB8-7C57A3A7AEE0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90DA0-B5EC-4A77-9D9A-B8D513FCE8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E6428-A011-417B-A903-8178B2898B92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C0873-64E8-4116-A42D-1DFA543097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3B63B-7E75-4604-8F7B-B9B04EB86AD8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E7465-842E-453E-BA9F-397BBA121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A1F0CAC-75B0-4B11-9608-4FF5006928C6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9FE9F69-B4A5-4E3A-88DD-C0F2ACA75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8EF67-4A59-4A21-BF03-BCBBD6BEC772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C0D15-D5C0-4E02-A7D2-36DC295F82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33411-C6AC-4E29-A625-A7A80A30E3F1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AFE01-F424-4EB9-A1A0-A4743C6CB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30EBB-4FD5-4C95-AD65-2F1C1B138CFB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BAAC0-A4A3-414E-93ED-FB842BF0F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EB5BAF70-4F13-487C-B2D5-CB0E01CDFD03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AD7B0C0-893B-49FA-8922-72C7AC607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09BF1-02F2-42C4-A141-2D487CC948CC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2DF29-0853-4D37-8ABC-7FF816AC9A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0F517BF-CEFD-4413-995B-4CAB2C6E1209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274EAB3-858F-4CBE-8D9E-2FFC49F5B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072CEB6-174B-438D-879B-5192BD2F98CE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6E76B05-A659-4F2F-AFB9-B6C86CA13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F964466-B399-4DE5-9F11-7FD9849FDD42}" type="datetimeFigureOut">
              <a:rPr lang="ru-RU"/>
              <a:pPr>
                <a:defRPr/>
              </a:pPr>
              <a:t>07.01.2015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C472E75-BF57-457F-8208-1321E56A8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mbr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6FB83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C0E5A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F3AABE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8888" y="1773238"/>
            <a:ext cx="7251700" cy="107156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4400" cap="none" smtClean="0">
                <a:solidFill>
                  <a:schemeClr val="bg1"/>
                </a:solidFill>
              </a:rPr>
              <a:t>ОБО ВСЕМ ЗА ЧАШКОЙ ЧАЯ</a:t>
            </a:r>
            <a:endParaRPr lang="ru-RU" sz="5300" cap="none" smtClean="0">
              <a:solidFill>
                <a:schemeClr val="bg1"/>
              </a:solidFill>
            </a:endParaRP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87675" y="3571875"/>
            <a:ext cx="5761038" cy="2803525"/>
          </a:xfrm>
        </p:spPr>
        <p:txBody>
          <a:bodyPr/>
          <a:lstStyle/>
          <a:p>
            <a:pPr algn="r"/>
            <a:r>
              <a:rPr lang="ru-RU" sz="2800" b="0" i="1" dirty="0" smtClean="0">
                <a:solidFill>
                  <a:schemeClr val="bg1"/>
                </a:solidFill>
              </a:rPr>
              <a:t>Презентация выполнена </a:t>
            </a:r>
          </a:p>
          <a:p>
            <a:pPr algn="r"/>
            <a:r>
              <a:rPr lang="ru-RU" sz="2800" b="0" i="1" dirty="0" smtClean="0">
                <a:solidFill>
                  <a:schemeClr val="bg1"/>
                </a:solidFill>
              </a:rPr>
              <a:t>учителем технологии</a:t>
            </a:r>
          </a:p>
          <a:p>
            <a:pPr algn="r"/>
            <a:r>
              <a:rPr lang="ru-RU" sz="2800" b="0" i="1" dirty="0" smtClean="0">
                <a:solidFill>
                  <a:schemeClr val="bg1"/>
                </a:solidFill>
              </a:rPr>
              <a:t> г.Павлодара СОЩ № 21</a:t>
            </a:r>
            <a:endParaRPr lang="ru-RU" sz="2800" b="0" i="1" dirty="0" smtClean="0">
              <a:solidFill>
                <a:schemeClr val="bg1"/>
              </a:solidFill>
            </a:endParaRPr>
          </a:p>
          <a:p>
            <a:pPr algn="r"/>
            <a:r>
              <a:rPr lang="ru-RU" sz="2800" b="0" i="1" dirty="0" err="1" smtClean="0">
                <a:solidFill>
                  <a:schemeClr val="bg1"/>
                </a:solidFill>
              </a:rPr>
              <a:t>Касацкой</a:t>
            </a:r>
            <a:r>
              <a:rPr lang="ru-RU" sz="2800" b="0" i="1" dirty="0" smtClean="0">
                <a:solidFill>
                  <a:schemeClr val="bg1"/>
                </a:solidFill>
              </a:rPr>
              <a:t>  </a:t>
            </a:r>
            <a:r>
              <a:rPr lang="ru-RU" sz="2800" b="0" i="1" dirty="0" smtClean="0">
                <a:solidFill>
                  <a:schemeClr val="bg1"/>
                </a:solidFill>
              </a:rPr>
              <a:t>Н.И.  </a:t>
            </a:r>
          </a:p>
        </p:txBody>
      </p:sp>
      <p:pic>
        <p:nvPicPr>
          <p:cNvPr id="13315" name="Рисунок 3" descr="2d258a48001c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284538"/>
            <a:ext cx="3024187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b="1" cap="none" smtClean="0">
                <a:solidFill>
                  <a:schemeClr val="bg1"/>
                </a:solidFill>
              </a:rPr>
              <a:t>ТЕХНОЛОГИЯ ПРИГОТОВЛЕНИЯ</a:t>
            </a:r>
            <a:br>
              <a:rPr lang="ru-RU" b="1" cap="none" smtClean="0">
                <a:solidFill>
                  <a:schemeClr val="bg1"/>
                </a:solidFill>
              </a:rPr>
            </a:br>
            <a:r>
              <a:rPr lang="ru-RU" b="1" cap="none" smtClean="0">
                <a:solidFill>
                  <a:schemeClr val="bg1"/>
                </a:solidFill>
              </a:rPr>
              <a:t>ЧЁРНОГО ЧАЯ: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None/>
            </a:pPr>
            <a:r>
              <a:rPr lang="ru-RU" b="1" u="sng" smtClean="0">
                <a:solidFill>
                  <a:schemeClr val="bg1"/>
                </a:solidFill>
                <a:latin typeface="Comic Sans MS" pitchFamily="66" charset="0"/>
              </a:rPr>
              <a:t>Чай с сахаром</a:t>
            </a:r>
            <a:endParaRPr lang="ru-RU" b="1" smtClean="0">
              <a:solidFill>
                <a:schemeClr val="bg1"/>
              </a:solidFill>
              <a:latin typeface="Comic Sans MS" pitchFamily="66" charset="0"/>
            </a:endParaRP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Чай                     2- 3 ч. Ложки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Вода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Сахар                 по вкусу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Выход:               5 – 6 порций</a:t>
            </a:r>
          </a:p>
          <a:p>
            <a:pPr>
              <a:buFont typeface="Wingdings" pitchFamily="2" charset="2"/>
              <a:buNone/>
            </a:pPr>
            <a:r>
              <a:rPr lang="ru-RU" b="1" u="sng" smtClean="0">
                <a:solidFill>
                  <a:schemeClr val="bg1"/>
                </a:solidFill>
              </a:rPr>
              <a:t>Последовательность выполнения</a:t>
            </a:r>
            <a:r>
              <a:rPr lang="ru-RU" b="1" smtClean="0">
                <a:solidFill>
                  <a:schemeClr val="bg1"/>
                </a:solidFill>
              </a:rPr>
              <a:t>: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Вскипятить воду.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 Чайник для заваривания чая лучше взять фарфоровый.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Сполоснуть чайник для заваривания кипятком.</a:t>
            </a:r>
          </a:p>
          <a:p>
            <a:pPr>
              <a:buFont typeface="Wingdings" pitchFamily="2" charset="2"/>
              <a:buNone/>
            </a:pPr>
            <a:r>
              <a:rPr lang="ru-RU" sz="2800" b="1" u="sng" smtClean="0">
                <a:solidFill>
                  <a:srgbClr val="FF0000"/>
                </a:solidFill>
              </a:rPr>
              <a:t>Наливая кипяток, будьте осторожны!</a:t>
            </a:r>
          </a:p>
          <a:p>
            <a:pPr>
              <a:buFont typeface="Wingdings" pitchFamily="2" charset="2"/>
              <a:buNone/>
            </a:pPr>
            <a:endParaRPr lang="ru-RU" b="1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50"/>
            <a:ext cx="7467600" cy="618807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Всыпать чай в заварочный чайник и залить его кипятком на 1/3 чайника.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Закрыть чайник и поставить для настаивания на 5 – 10 минут.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Долить чайник кипятком до верха.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Разлить заваренный чай по чашкам ( на ¼ часть чашки), пользуясь ситечком для процеживания чая. 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Долить чашки кипятком.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Сахар добавлять по вкусу.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Можно подавать к чаю лимон, сливки или молоко, мёд.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u="sng" smtClean="0">
                <a:solidFill>
                  <a:schemeClr val="bg1"/>
                </a:solidFill>
              </a:rPr>
              <a:t>Требования к качеству</a:t>
            </a:r>
            <a:r>
              <a:rPr lang="ru-RU" sz="2800" u="sng" smtClean="0">
                <a:solidFill>
                  <a:schemeClr val="bg1"/>
                </a:solidFill>
              </a:rPr>
              <a:t>:</a:t>
            </a: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r>
              <a:rPr lang="ru-RU" sz="2800" smtClean="0">
                <a:solidFill>
                  <a:schemeClr val="bg1"/>
                </a:solidFill>
              </a:rPr>
              <a:t>Чай должен быть прозрачным, без чаинок, ароматным, иметь красивый красновато – коричневый цвет.</a:t>
            </a:r>
            <a:endParaRPr lang="ru-RU" sz="36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endParaRPr lang="ru-RU" sz="36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Blip>
                <a:blip r:embed="rId2"/>
              </a:buBlip>
            </a:pPr>
            <a:endParaRPr lang="ru-RU" sz="280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mtClean="0">
              <a:solidFill>
                <a:schemeClr val="bg1"/>
              </a:solidFill>
            </a:endParaRP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61212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1916113"/>
            <a:ext cx="3635375" cy="2727325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7200" b="1" cap="none" smtClean="0">
                <a:solidFill>
                  <a:schemeClr val="bg1"/>
                </a:solidFill>
              </a:rPr>
              <a:t>ЧАЙ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908050"/>
            <a:ext cx="5040313" cy="5616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smtClean="0">
                <a:solidFill>
                  <a:schemeClr val="bg1"/>
                </a:solidFill>
              </a:rPr>
              <a:t>Чай – один из самых древних напитков, употребляемых человеком. Родина чая – Китай. Молодой листочек по – китайски называется «тцайей». Отсюда и произошло слово «чай».</a:t>
            </a:r>
          </a:p>
          <a:p>
            <a:pPr>
              <a:lnSpc>
                <a:spcPct val="90000"/>
              </a:lnSpc>
            </a:pPr>
            <a:r>
              <a:rPr lang="ru-RU" sz="2800" smtClean="0">
                <a:solidFill>
                  <a:schemeClr val="bg1"/>
                </a:solidFill>
              </a:rPr>
              <a:t>Чай не только утоляет жажду, но и способствует снижению артериального давления, помогает при цинге, кори, подагре, остром ревматизме.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</p:nvPr>
        </p:nvSpPr>
        <p:spPr>
          <a:xfrm>
            <a:off x="5508625" y="2781300"/>
            <a:ext cx="3457575" cy="26638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b="1" smtClean="0">
                <a:solidFill>
                  <a:schemeClr val="bg1"/>
                </a:solidFill>
              </a:rPr>
              <a:t>	</a:t>
            </a:r>
            <a:r>
              <a:rPr lang="ru-RU" sz="3200" b="1" smtClean="0">
                <a:solidFill>
                  <a:schemeClr val="bg1"/>
                </a:solidFill>
              </a:rPr>
              <a:t>Родиной чая считается Китай</a:t>
            </a:r>
          </a:p>
        </p:txBody>
      </p:sp>
      <p:pic>
        <p:nvPicPr>
          <p:cNvPr id="37892" name="Picture 4" descr="china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434013" cy="6858000"/>
          </a:xfrm>
          <a:prstGeom prst="rect">
            <a:avLst/>
          </a:prstGeom>
          <a:noFill/>
        </p:spPr>
      </p:pic>
      <p:pic>
        <p:nvPicPr>
          <p:cNvPr id="37893" name="Picture 5" descr="556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188913"/>
            <a:ext cx="1676400" cy="1866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971550" y="0"/>
            <a:ext cx="7467600" cy="79692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4000" b="1" cap="none" smtClean="0">
                <a:solidFill>
                  <a:schemeClr val="bg1"/>
                </a:solidFill>
              </a:rPr>
              <a:t>Травяные чайные добавки</a:t>
            </a:r>
          </a:p>
        </p:txBody>
      </p:sp>
      <p:sp>
        <p:nvSpPr>
          <p:cNvPr id="41988" name="Rectangle 4"/>
          <p:cNvSpPr>
            <a:spLocks noGrp="1"/>
          </p:cNvSpPr>
          <p:nvPr>
            <p:ph sz="quarter" idx="4294967295"/>
          </p:nvPr>
        </p:nvSpPr>
        <p:spPr>
          <a:xfrm>
            <a:off x="468313" y="765175"/>
            <a:ext cx="3657600" cy="2360613"/>
          </a:xfrm>
        </p:spPr>
        <p:txBody>
          <a:bodyPr/>
          <a:lstStyle/>
          <a:p>
            <a:r>
              <a:rPr lang="ru-RU" sz="2800" b="1" smtClean="0">
                <a:solidFill>
                  <a:schemeClr val="bg1"/>
                </a:solidFill>
              </a:rPr>
              <a:t>РОМАШКА</a:t>
            </a:r>
          </a:p>
        </p:txBody>
      </p:sp>
      <p:sp>
        <p:nvSpPr>
          <p:cNvPr id="41989" name="Rectangle 5"/>
          <p:cNvSpPr>
            <a:spLocks noGrp="1"/>
          </p:cNvSpPr>
          <p:nvPr>
            <p:ph sz="quarter" idx="4294967295"/>
          </p:nvPr>
        </p:nvSpPr>
        <p:spPr>
          <a:xfrm>
            <a:off x="468313" y="3644900"/>
            <a:ext cx="3657600" cy="2360613"/>
          </a:xfrm>
        </p:spPr>
        <p:txBody>
          <a:bodyPr/>
          <a:lstStyle/>
          <a:p>
            <a:r>
              <a:rPr lang="ru-RU" sz="2800" b="1" smtClean="0">
                <a:solidFill>
                  <a:schemeClr val="bg1"/>
                </a:solidFill>
              </a:rPr>
              <a:t>ШИПОВНИК</a:t>
            </a:r>
          </a:p>
        </p:txBody>
      </p:sp>
      <p:sp>
        <p:nvSpPr>
          <p:cNvPr id="41990" name="Rectangle 6"/>
          <p:cNvSpPr>
            <a:spLocks noGrp="1"/>
          </p:cNvSpPr>
          <p:nvPr>
            <p:ph sz="half" idx="4294967295"/>
          </p:nvPr>
        </p:nvSpPr>
        <p:spPr>
          <a:xfrm>
            <a:off x="4932363" y="1557338"/>
            <a:ext cx="3657600" cy="4873625"/>
          </a:xfrm>
        </p:spPr>
        <p:txBody>
          <a:bodyPr/>
          <a:lstStyle/>
          <a:p>
            <a:r>
              <a:rPr lang="ru-RU" sz="2800" b="1" smtClean="0">
                <a:solidFill>
                  <a:schemeClr val="bg1"/>
                </a:solidFill>
              </a:rPr>
              <a:t>ИВАН-ЧАЙ</a:t>
            </a:r>
          </a:p>
          <a:p>
            <a:endParaRPr lang="ru-RU" sz="2000" smtClean="0"/>
          </a:p>
        </p:txBody>
      </p:sp>
      <p:pic>
        <p:nvPicPr>
          <p:cNvPr id="4" name="Содержимое 3" descr="kiprei_ivan-chai--origina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2420938"/>
            <a:ext cx="3741737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trav2.jpg"/>
          <p:cNvPicPr>
            <a:picLocks noChangeAspect="1"/>
          </p:cNvPicPr>
          <p:nvPr/>
        </p:nvPicPr>
        <p:blipFill>
          <a:blip r:embed="rId3" cstate="print"/>
          <a:srcRect t="3098" r="-775"/>
          <a:stretch>
            <a:fillRect/>
          </a:stretch>
        </p:blipFill>
        <p:spPr bwMode="auto">
          <a:xfrm>
            <a:off x="1042988" y="1219200"/>
            <a:ext cx="30241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a5b7f356701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4149725"/>
            <a:ext cx="3024187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r"/>
            <a:r>
              <a:rPr lang="ru-RU" sz="3600" b="1" cap="none" smtClean="0">
                <a:solidFill>
                  <a:schemeClr val="bg1"/>
                </a:solidFill>
              </a:rPr>
              <a:t>ЧАЙНАЯ</a:t>
            </a:r>
            <a:br>
              <a:rPr lang="ru-RU" sz="3600" b="1" cap="none" smtClean="0">
                <a:solidFill>
                  <a:schemeClr val="bg1"/>
                </a:solidFill>
              </a:rPr>
            </a:br>
            <a:r>
              <a:rPr lang="ru-RU" sz="3600" b="1" cap="none" smtClean="0">
                <a:solidFill>
                  <a:schemeClr val="bg1"/>
                </a:solidFill>
              </a:rPr>
              <a:t>ПЛАНТАЦИЯ</a:t>
            </a:r>
          </a:p>
        </p:txBody>
      </p:sp>
      <p:pic>
        <p:nvPicPr>
          <p:cNvPr id="4" name="Содержимое 3" descr="16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115888"/>
            <a:ext cx="5214938" cy="3843337"/>
          </a:xfrm>
        </p:spPr>
      </p:pic>
      <p:pic>
        <p:nvPicPr>
          <p:cNvPr id="5" name="Рисунок 4" descr="76169337_greentea22_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3213100"/>
            <a:ext cx="528637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r"/>
            <a:r>
              <a:rPr lang="ru-RU" sz="4400" b="1" cap="none" smtClean="0">
                <a:solidFill>
                  <a:schemeClr val="bg1"/>
                </a:solidFill>
              </a:rPr>
              <a:t>ВИДЫ   ЧАЯ</a:t>
            </a:r>
          </a:p>
        </p:txBody>
      </p:sp>
      <p:pic>
        <p:nvPicPr>
          <p:cNvPr id="4" name="Содержимое 3" descr="437ab190d5e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404813"/>
            <a:ext cx="3498850" cy="3789362"/>
          </a:xfrm>
        </p:spPr>
      </p:pic>
      <p:pic>
        <p:nvPicPr>
          <p:cNvPr id="17412" name="Содержимое 3" descr="34355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4797425"/>
            <a:ext cx="26606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6" descr="Связанный_в_форме_плода_Личи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4437063"/>
            <a:ext cx="219075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Содержимое 3" descr="763989_tea_coffee_cappuccino_pi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4868863"/>
            <a:ext cx="24447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4787900" y="1600200"/>
            <a:ext cx="2352675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</a:pPr>
            <a:r>
              <a:rPr lang="ru-RU" sz="3200" b="1">
                <a:solidFill>
                  <a:schemeClr val="bg1"/>
                </a:solidFill>
              </a:rPr>
              <a:t>Белый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</a:pPr>
            <a:r>
              <a:rPr lang="ru-RU" sz="3200" b="1">
                <a:solidFill>
                  <a:schemeClr val="bg1"/>
                </a:solidFill>
              </a:rPr>
              <a:t> Зеленый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</a:pPr>
            <a:r>
              <a:rPr lang="ru-RU" sz="3200" b="1">
                <a:solidFill>
                  <a:schemeClr val="bg1"/>
                </a:solidFill>
              </a:rPr>
              <a:t> Черный</a:t>
            </a:r>
          </a:p>
          <a:p>
            <a:pPr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Char char=""/>
            </a:pPr>
            <a:r>
              <a:rPr lang="ru-RU" sz="3200" b="1">
                <a:solidFill>
                  <a:schemeClr val="bg1"/>
                </a:solidFill>
              </a:rPr>
              <a:t> Красный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457200" y="142875"/>
            <a:ext cx="7467600" cy="63309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ru-RU" sz="3600" b="1" smtClean="0">
                <a:solidFill>
                  <a:schemeClr val="bg1"/>
                </a:solidFill>
              </a:rPr>
              <a:t>Инвентарь и посуда: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Чайник для кипячения воды, 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чайник для заваривания чая, 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ситечко для процеживания чая, 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ru-RU" b="1" smtClean="0">
                <a:solidFill>
                  <a:schemeClr val="bg1"/>
                </a:solidFill>
              </a:rPr>
              <a:t>чайная ложка.</a:t>
            </a:r>
          </a:p>
          <a:p>
            <a:endParaRPr lang="ru-RU" smtClean="0">
              <a:solidFill>
                <a:schemeClr val="bg1"/>
              </a:solidFill>
            </a:endParaRPr>
          </a:p>
          <a:p>
            <a:endParaRPr lang="ru-RU" smtClean="0"/>
          </a:p>
        </p:txBody>
      </p:sp>
      <p:pic>
        <p:nvPicPr>
          <p:cNvPr id="39939" name="Рисунок 3" descr="imagesv.jpe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857500"/>
            <a:ext cx="15716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Рисунок 4" descr="b.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350043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Рисунок 5" descr="n.jpe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4643438"/>
            <a:ext cx="142875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Рисунок 6" descr="images.jpe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00938" y="0"/>
            <a:ext cx="1200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Рисунок 7" descr="j.jpe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86475" y="857250"/>
            <a:ext cx="15001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Рисунок 9" descr="vincent-zavarnik-088l-vc-4520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286375" y="2643188"/>
            <a:ext cx="3286125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Рисунок 8" descr="show_image_in_imgtag.jpe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6625" y="2286000"/>
            <a:ext cx="15001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Рисунок 10" descr="19043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286250" y="5167313"/>
            <a:ext cx="1690688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 bwMode="auto">
          <a:xfrm>
            <a:off x="827088" y="260350"/>
            <a:ext cx="7467600" cy="652463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/>
            <a:r>
              <a:rPr lang="ru-RU" sz="4000" b="1" cap="none" smtClean="0">
                <a:solidFill>
                  <a:schemeClr val="bg1"/>
                </a:solidFill>
              </a:rPr>
              <a:t>Сервировка чайного стола</a:t>
            </a:r>
          </a:p>
        </p:txBody>
      </p:sp>
      <p:pic>
        <p:nvPicPr>
          <p:cNvPr id="40966" name="Picture 6" descr=" &amp;Ocy; &amp;chcy;&amp;acy;&amp;iecy; &amp;vcy;&amp;scy;&amp;iecy; - &amp;chcy;&amp;acy;&amp;jcy;&amp;ncy;&amp;ycy;&amp;jcy; &amp;rcy;&amp;ycy;&amp;ncy;&amp;ocy;&amp;kcy; &amp;Rcy;&amp;ocy;&amp;scy;&amp;scy;&amp;icy;&amp;icy; - &amp;kcy;&amp;ucy;&amp;pcy;&amp;icy;&amp;tcy;&amp;softcy; &amp;chcy;&amp;acy;&amp;jcy; - &amp;pcy;&amp;rcy;&amp;ocy;&amp;dcy;&amp;acy;&amp;zhcy;&amp;acy; &amp;chcy;&amp;acy;&amp;yacy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5575"/>
            <a:ext cx="4103688" cy="3078163"/>
          </a:xfrm>
          <a:prstGeom prst="rect">
            <a:avLst/>
          </a:prstGeom>
          <a:noFill/>
        </p:spPr>
      </p:pic>
      <p:pic>
        <p:nvPicPr>
          <p:cNvPr id="40967" name="Picture 7" descr="Manvi-image-7-styleathometab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492375"/>
            <a:ext cx="4241800" cy="3817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15888"/>
            <a:ext cx="8496300" cy="58324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Стол для чайного стола накрывают цветной, нежных оттенков льняной скатертью и кладут салфетки одного тона со скатертью. </a:t>
            </a:r>
            <a:br>
              <a:rPr lang="ru-RU" sz="2000" smtClean="0">
                <a:solidFill>
                  <a:schemeClr val="bg1"/>
                </a:solidFill>
              </a:rPr>
            </a:br>
            <a:r>
              <a:rPr lang="ru-RU" sz="2000" smtClean="0">
                <a:solidFill>
                  <a:schemeClr val="bg1"/>
                </a:solidFill>
              </a:rPr>
              <a:t>Сервировку также дополняют салфетки для личного использования 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Прекрасное украшение чайного стола – композиция из цветов. Букет не должен быть высоким, чтобы цветы не заслоняли людей, сидящих за столом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Фарфоровый чайник с заваркой, чашки с блюдцами и ситечко для чая располагают возле самовара. Остальную посуду расставляют следующим образом: каждому гостю ставят десертную тарелку (или тарелку для пирожных и пирожков), на которую кладут красиво сложенную салфетку. Салфетку можно положить и слева от тарелки. Десертная тарелка ставится вровень с краем стола или отстоит от него на 1-2 см. Десертные приборы – нож, ложку и вилку (в зависимости от десертного блюда) кладут справа от десертной тарелки, а приборы для фруктов – за тарелкой. Затем, правее тарелки, ставят чайную чашку, повернутую ручкой вправо. Чайную ложку кладут на блюдечко справа от чашки. Если к чаю подают варенье или мед, то каждому гостю следует подать розетку, или еще одну чайную ложку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Сахарница должна быть с ложкой или со щипчиками для сахара. Если к чаю подают молоко или сливки, их наливают в молочник, который ставят на небольшую тарелочку, чтобы уберечь скатерть от капель. Сахар и сливки всегда ставят в центре стола </a:t>
            </a:r>
          </a:p>
          <a:p>
            <a:pPr>
              <a:lnSpc>
                <a:spcPct val="80000"/>
              </a:lnSpc>
            </a:pPr>
            <a:r>
              <a:rPr lang="ru-RU" sz="2000" smtClean="0">
                <a:solidFill>
                  <a:schemeClr val="bg1"/>
                </a:solidFill>
              </a:rPr>
              <a:t>К чаю подают мелкие бутерброды (канапе), пироги, калачи, кексы, печенье, пирожное, торты, бисквиты, конфеты, фрукты и ягоды. Торты, пироги подают на стол нарезанными</a:t>
            </a:r>
            <a:r>
              <a:rPr lang="ru-RU" sz="2000" smtClean="0"/>
              <a:t>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722</TotalTime>
  <Words>272</Words>
  <Application>Microsoft Office PowerPoint</Application>
  <PresentationFormat>Экран (4:3)</PresentationFormat>
  <Paragraphs>52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ОБО ВСЕМ ЗА ЧАШКОЙ ЧАЯ</vt:lpstr>
      <vt:lpstr>ЧАЙ</vt:lpstr>
      <vt:lpstr>Слайд 3</vt:lpstr>
      <vt:lpstr>Травяные чайные добавки</vt:lpstr>
      <vt:lpstr>ЧАЙНАЯ ПЛАНТАЦИЯ</vt:lpstr>
      <vt:lpstr>ВИДЫ   ЧАЯ</vt:lpstr>
      <vt:lpstr>Слайд 7</vt:lpstr>
      <vt:lpstr>Сервировка чайного стола</vt:lpstr>
      <vt:lpstr>Слайд 9</vt:lpstr>
      <vt:lpstr>ТЕХНОЛОГИЯ ПРИГОТОВЛЕНИЯ ЧЁРНОГО ЧАЯ:</vt:lpstr>
      <vt:lpstr>Слайд 11</vt:lpstr>
    </vt:vector>
  </TitlesOfParts>
  <Company>popovka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ЧАЙ</dc:title>
  <dc:creator>k_t</dc:creator>
  <cp:lastModifiedBy>OK</cp:lastModifiedBy>
  <cp:revision>47</cp:revision>
  <dcterms:created xsi:type="dcterms:W3CDTF">2011-10-18T06:05:46Z</dcterms:created>
  <dcterms:modified xsi:type="dcterms:W3CDTF">2015-01-07T13:12:21Z</dcterms:modified>
</cp:coreProperties>
</file>