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1" r:id="rId1"/>
  </p:sldMasterIdLst>
  <p:sldIdLst>
    <p:sldId id="313" r:id="rId2"/>
    <p:sldId id="319" r:id="rId3"/>
    <p:sldId id="316" r:id="rId4"/>
    <p:sldId id="320" r:id="rId5"/>
    <p:sldId id="318" r:id="rId6"/>
    <p:sldId id="315" r:id="rId7"/>
    <p:sldId id="321" r:id="rId8"/>
  </p:sldIdLst>
  <p:sldSz cx="9144000" cy="6858000" type="screen4x3"/>
  <p:notesSz cx="6858000" cy="9144000"/>
  <p:defaultTextStyle>
    <a:defPPr>
      <a:defRPr lang="kk-KZ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3300"/>
    <a:srgbClr val="CC0066"/>
    <a:srgbClr val="990099"/>
    <a:srgbClr val="0000FF"/>
    <a:srgbClr val="00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70" autoAdjust="0"/>
    <p:restoredTop sz="87006" autoAdjust="0"/>
  </p:normalViewPr>
  <p:slideViewPr>
    <p:cSldViewPr>
      <p:cViewPr>
        <p:scale>
          <a:sx n="39" d="100"/>
          <a:sy n="39" d="100"/>
        </p:scale>
        <p:origin x="-1182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DE48CC-A33C-420C-9AAD-1798989CE74F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FF6B0-25D6-498D-99A1-E8E1BFD22703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096517-DBBF-4162-88CE-7992D0A0EDC9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D6C393-5F3D-4CD5-BAF0-38FA785D6BBC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9A7F5-891B-4015-BCD3-6ACE021BA8C8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D1760C-0EAA-494D-B8A6-84170F9DCBC3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DAA9BF-A080-4C7D-BC9A-F3A7A67E1379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073BD-BBE4-42D2-87B5-1621F7EE7B8E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D283F-6FD1-4AEC-BB4C-591E995888A7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207D4-5490-405D-95A9-71EADC664071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55E994-9DD2-4B0E-B8E9-FA8437337770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B9C8F1E6-22EF-4237-9773-BCAF9F12320C}" type="slidenum">
              <a:rPr lang="kk-KZ" altLang="ru-RU" smtClean="0"/>
              <a:pPr>
                <a:defRPr/>
              </a:pPr>
              <a:t>‹#›</a:t>
            </a:fld>
            <a:endParaRPr lang="kk-KZ" alt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8" descr="Белый мрамор"/>
          <p:cNvSpPr>
            <a:spLocks noChangeArrowheads="1" noChangeShapeType="1" noTextEdit="1"/>
          </p:cNvSpPr>
          <p:nvPr/>
        </p:nvSpPr>
        <p:spPr bwMode="auto">
          <a:xfrm>
            <a:off x="971550" y="404813"/>
            <a:ext cx="72009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Times New Roman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72622"/>
              </p:ext>
            </p:extLst>
          </p:nvPr>
        </p:nvGraphicFramePr>
        <p:xfrm>
          <a:off x="156592" y="291917"/>
          <a:ext cx="8528182" cy="4048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28182"/>
              </a:tblGrid>
              <a:tr h="404813"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kk-KZ" sz="18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Неліктен </a:t>
                      </a:r>
                      <a:r>
                        <a:rPr lang="ru-RU" sz="18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 Македонский </a:t>
                      </a: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скиф</a:t>
                      </a:r>
                      <a:r>
                        <a:rPr lang="kk-KZ" sz="18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терді </a:t>
                      </a:r>
                      <a:r>
                        <a:rPr lang="kk-KZ" sz="1800" b="1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бағындыра </a:t>
                      </a:r>
                      <a:r>
                        <a:rPr lang="kk-KZ" sz="18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алмады</a:t>
                      </a:r>
                      <a:endParaRPr lang="ru-RU" sz="1800" b="1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1905" y="657859"/>
            <a:ext cx="895170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7145">
              <a:spcAft>
                <a:spcPts val="0"/>
              </a:spcAft>
            </a:pP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 мақсаты: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5.3.2.1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ежелгі заман тарихындағы мемлекетаралық қатынастарды түсіндіру үшін «империя» ұғымын білу және пайдалану;</a:t>
            </a:r>
          </a:p>
          <a:p>
            <a:pPr indent="17145">
              <a:spcAft>
                <a:spcPts val="0"/>
              </a:spcAft>
            </a:pP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5.3.2.2 – басқыншылық соғыстар мен империялардың пайда болуы мемлекеттердің шекараларын қалай өзгергерткенін  талдау;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328336"/>
              </p:ext>
            </p:extLst>
          </p:nvPr>
        </p:nvGraphicFramePr>
        <p:xfrm>
          <a:off x="96147" y="3284984"/>
          <a:ext cx="8951706" cy="3315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51706"/>
              </a:tblGrid>
              <a:tr h="3315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2400" b="1" dirty="0" smtClean="0">
                          <a:solidFill>
                            <a:srgbClr val="FF0000"/>
                          </a:solidFill>
                          <a:effectLst/>
                        </a:rPr>
                        <a:t>Барлық </a:t>
                      </a:r>
                      <a:r>
                        <a:rPr lang="kk-KZ" sz="2400" b="1" dirty="0">
                          <a:solidFill>
                            <a:srgbClr val="FF0000"/>
                          </a:solidFill>
                          <a:effectLst/>
                        </a:rPr>
                        <a:t>оқушылар:    </a:t>
                      </a:r>
                      <a:r>
                        <a:rPr lang="kk-KZ" sz="2400" b="1" dirty="0">
                          <a:effectLst/>
                        </a:rPr>
                        <a:t>Басқыншылық соғыстар мен империялардың пайда болуы мемлекеттердің шекараларын  қалай өзгерткенін  анықтайды;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FF0000"/>
                          </a:solidFill>
                          <a:effectLst/>
                        </a:rPr>
                        <a:t>Оқушылардың басым көпшілігі: </a:t>
                      </a:r>
                      <a:r>
                        <a:rPr lang="kk-KZ" sz="2400" b="1" dirty="0">
                          <a:effectLst/>
                        </a:rPr>
                        <a:t>Сақтардың Александр Македонский әскеріне  қарсы соғыста жеңіске жетуінің себептерін анықтайды</a:t>
                      </a:r>
                      <a:r>
                        <a:rPr lang="kk-KZ" sz="2400" b="1" dirty="0" smtClean="0">
                          <a:effectLst/>
                        </a:rPr>
                        <a:t>;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kk-KZ" sz="2400" b="1" dirty="0" smtClean="0">
                          <a:solidFill>
                            <a:srgbClr val="FF0000"/>
                          </a:solidFill>
                          <a:effectLst/>
                        </a:rPr>
                        <a:t>Кейбір</a:t>
                      </a:r>
                      <a:r>
                        <a:rPr lang="kk-KZ" sz="24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 оқушылар:</a:t>
                      </a:r>
                      <a:r>
                        <a:rPr lang="kk-KZ" sz="2400" b="1" dirty="0" smtClean="0">
                          <a:effectLst/>
                        </a:rPr>
                        <a:t> Македонскийдің тұлғалық қасиеттерін әдеби шығарма арқылы сипаттайды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71296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Алдыңғы </a:t>
            </a: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білім: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Өткен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тараудан «империя» ұғымы  және Таяу және Орта Шығыстағы ежелгі империялардың  пайда болуы, басқыншылық соғыстардың мемлекеттердің шекараларын қалай өзгерткені жөнінде алған білімі;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132856"/>
            <a:ext cx="8712968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 </a:t>
            </a: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критерийі: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алушы: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Сақтардың Александр Македонский әскеріне  қарсы соғыста жеңіске жетуінің себептерін анықтайды;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Басқыншылық соғыстар мен империялардың пайда болуы меклекеттердің шекараларын  қалай өзгерткенін  түсіндіреді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018" y="4622243"/>
            <a:ext cx="873847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Тілдік </a:t>
            </a:r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мақсат: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Империя,Фаланга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Отар, «азиялық скифтер»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Академиялық сөздік қорды қалыптастыруда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6019" y="5658008"/>
            <a:ext cx="4572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Тарихи концепт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Себеп - салдар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332347"/>
              </p:ext>
            </p:extLst>
          </p:nvPr>
        </p:nvGraphicFramePr>
        <p:xfrm>
          <a:off x="10692680" y="4295760"/>
          <a:ext cx="7543800" cy="12214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43800"/>
              </a:tblGrid>
              <a:tr h="12214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800733" y="5494702"/>
            <a:ext cx="398252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Құндылықтар</a:t>
            </a:r>
            <a:r>
              <a:rPr lang="ru-RU" sz="2400" dirty="0" smtClean="0"/>
              <a:t>: </a:t>
            </a:r>
            <a:r>
              <a:rPr lang="ru-RU" sz="2400" dirty="0" err="1" smtClean="0"/>
              <a:t>Тарихтың</a:t>
            </a:r>
            <a:r>
              <a:rPr lang="ru-RU" sz="2400" dirty="0" smtClean="0"/>
              <a:t>, </a:t>
            </a:r>
            <a:r>
              <a:rPr lang="ru-RU" sz="2400" dirty="0" err="1" smtClean="0"/>
              <a:t>мәдениет</a:t>
            </a:r>
            <a:r>
              <a:rPr lang="ru-RU" sz="2400" dirty="0" smtClean="0"/>
              <a:t> пен </a:t>
            </a:r>
            <a:r>
              <a:rPr lang="ru-RU" sz="2400" dirty="0" err="1" smtClean="0"/>
              <a:t>тілдің</a:t>
            </a:r>
            <a:r>
              <a:rPr lang="ru-RU" sz="2400" dirty="0" smtClean="0"/>
              <a:t> </a:t>
            </a:r>
            <a:r>
              <a:rPr lang="ru-RU" sz="2400" dirty="0" err="1" smtClean="0"/>
              <a:t>тұтастығы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94681359"/>
      </p:ext>
    </p:extLst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35696" y="5373216"/>
            <a:ext cx="26321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788024" y="2101191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209" y="1010136"/>
            <a:ext cx="24387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sz="2400" b="1" dirty="0">
                <a:solidFill>
                  <a:srgbClr val="FF0000"/>
                </a:solidFill>
              </a:rPr>
              <a:t>«Мозайка» тәсілі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09" y="3042166"/>
            <a:ext cx="749300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12" y="2101191"/>
            <a:ext cx="1446035" cy="108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5" y="3103883"/>
            <a:ext cx="129857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386347" y="954971"/>
            <a:ext cx="2360506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1800" b="1" dirty="0">
                <a:solidFill>
                  <a:srgbClr val="FF0000"/>
                </a:solidFill>
              </a:rPr>
              <a:t>«</a:t>
            </a:r>
            <a:r>
              <a:rPr lang="kk-KZ" b="1" dirty="0">
                <a:solidFill>
                  <a:srgbClr val="FF0000"/>
                </a:solidFill>
              </a:rPr>
              <a:t>Ішіне -сыртына» стратегиясы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57200" y="3681026"/>
            <a:ext cx="26161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kk-KZ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85961" y="1270194"/>
            <a:ext cx="276685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</a:rPr>
              <a:t>«Кластер құрастыру»</a:t>
            </a:r>
            <a:r>
              <a:rPr lang="kk-KZ" sz="2400" dirty="0">
                <a:solidFill>
                  <a:srgbClr val="FF0000"/>
                </a:solidFill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26433" y="135987"/>
            <a:ext cx="3659528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k-KZ" b="1" u="sng" dirty="0" smtClean="0">
                <a:solidFill>
                  <a:srgbClr val="FF0000"/>
                </a:solidFill>
              </a:rPr>
              <a:t>Белсенді оқу әдістері</a:t>
            </a:r>
            <a:r>
              <a:rPr lang="kk-KZ" u="sng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119" y="4509120"/>
            <a:ext cx="332822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k-KZ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«Екі түрлі түсініктеме күнделігі» әдісі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86347" y="2825672"/>
            <a:ext cx="556647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k-KZ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«Бұл қызықты...» рубрикасы(шығармашылық тапсырма)</a:t>
            </a:r>
            <a:r>
              <a:rPr lang="kk-KZ" sz="2400" b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kk-KZ" sz="2400" b="1" dirty="0" smtClean="0">
                <a:solidFill>
                  <a:srgbClr val="FF0000"/>
                </a:solidFill>
              </a:rPr>
              <a:t>«Дәйек-дәлел» әдісі </a:t>
            </a:r>
            <a:endParaRPr lang="ru-RU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01544" y="5078507"/>
            <a:ext cx="295483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b="1" dirty="0">
                <a:solidFill>
                  <a:srgbClr val="FF0000"/>
                </a:solidFill>
              </a:rPr>
              <a:t>«ПОПС әдісі»</a:t>
            </a:r>
            <a:r>
              <a:rPr lang="kk-KZ" dirty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548680"/>
            <a:ext cx="433698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«Екі түрлі түсініктеме күнделігі» әдісі </a:t>
            </a:r>
          </a:p>
          <a:p>
            <a:pPr algn="ctr"/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8960" y="2118340"/>
            <a:ext cx="4319547" cy="38472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Дескриптор: </a:t>
            </a:r>
          </a:p>
          <a:p>
            <a:r>
              <a:rPr lang="ru-RU" sz="2400" dirty="0" err="1"/>
              <a:t>Білім</a:t>
            </a:r>
            <a:r>
              <a:rPr lang="ru-RU" sz="2400" dirty="0"/>
              <a:t> </a:t>
            </a:r>
            <a:r>
              <a:rPr lang="ru-RU" sz="2400" dirty="0" err="1"/>
              <a:t>алушы</a:t>
            </a:r>
            <a:r>
              <a:rPr lang="ru-RU" sz="2400" dirty="0"/>
              <a:t>: </a:t>
            </a:r>
          </a:p>
          <a:p>
            <a:r>
              <a:rPr lang="ru-RU" sz="2400" dirty="0"/>
              <a:t>- Александр </a:t>
            </a:r>
            <a:r>
              <a:rPr lang="ru-RU" sz="2400" dirty="0" err="1"/>
              <a:t>Македонскийдің</a:t>
            </a:r>
            <a:r>
              <a:rPr lang="ru-RU" sz="2400" dirty="0"/>
              <a:t> </a:t>
            </a:r>
            <a:r>
              <a:rPr lang="ru-RU" sz="2400" dirty="0" err="1"/>
              <a:t>скифтермен</a:t>
            </a:r>
            <a:r>
              <a:rPr lang="ru-RU" sz="2400" dirty="0"/>
              <a:t> </a:t>
            </a:r>
            <a:r>
              <a:rPr lang="ru-RU" sz="2400" dirty="0" err="1"/>
              <a:t>соғысын</a:t>
            </a:r>
            <a:r>
              <a:rPr lang="ru-RU" sz="2400" dirty="0"/>
              <a:t> </a:t>
            </a:r>
            <a:r>
              <a:rPr lang="ru-RU" sz="2400" dirty="0" err="1"/>
              <a:t>сипаттайды</a:t>
            </a:r>
            <a:r>
              <a:rPr lang="ru-RU" sz="2400" dirty="0"/>
              <a:t>; </a:t>
            </a:r>
          </a:p>
          <a:p>
            <a:r>
              <a:rPr lang="ru-RU" sz="2400" dirty="0"/>
              <a:t>-  </a:t>
            </a:r>
            <a:r>
              <a:rPr lang="ru-RU" sz="2400" dirty="0" err="1"/>
              <a:t>Сақтардың</a:t>
            </a:r>
            <a:r>
              <a:rPr lang="ru-RU" sz="2400" dirty="0"/>
              <a:t> Александр Македонский </a:t>
            </a:r>
            <a:r>
              <a:rPr lang="ru-RU" sz="2400" dirty="0" err="1"/>
              <a:t>әскеріне</a:t>
            </a:r>
            <a:r>
              <a:rPr lang="ru-RU" sz="2400" dirty="0"/>
              <a:t>  </a:t>
            </a:r>
            <a:r>
              <a:rPr lang="ru-RU" sz="2400" dirty="0" err="1"/>
              <a:t>қарсы</a:t>
            </a:r>
            <a:r>
              <a:rPr lang="ru-RU" sz="2400" dirty="0"/>
              <a:t> </a:t>
            </a:r>
            <a:r>
              <a:rPr lang="ru-RU" sz="2400" dirty="0" err="1"/>
              <a:t>соғыста</a:t>
            </a:r>
            <a:r>
              <a:rPr lang="ru-RU" sz="2400" dirty="0"/>
              <a:t> </a:t>
            </a:r>
            <a:r>
              <a:rPr lang="ru-RU" sz="2400" dirty="0" err="1"/>
              <a:t>жеңіске</a:t>
            </a:r>
            <a:r>
              <a:rPr lang="ru-RU" sz="2400" dirty="0"/>
              <a:t> </a:t>
            </a:r>
            <a:r>
              <a:rPr lang="ru-RU" sz="2400" dirty="0" err="1"/>
              <a:t>жетуінің</a:t>
            </a:r>
            <a:r>
              <a:rPr lang="ru-RU" sz="2400" dirty="0"/>
              <a:t> </a:t>
            </a:r>
            <a:r>
              <a:rPr lang="ru-RU" sz="2400" dirty="0" err="1"/>
              <a:t>себептерін</a:t>
            </a:r>
            <a:r>
              <a:rPr lang="ru-RU" sz="2400" dirty="0"/>
              <a:t> </a:t>
            </a:r>
            <a:r>
              <a:rPr lang="ru-RU" sz="2400" dirty="0" err="1"/>
              <a:t>ажыратып</a:t>
            </a:r>
            <a:r>
              <a:rPr lang="ru-RU" sz="2400" dirty="0"/>
              <a:t>, </a:t>
            </a:r>
            <a:r>
              <a:rPr lang="ru-RU" sz="2400" dirty="0" err="1"/>
              <a:t>сипаттайды</a:t>
            </a:r>
            <a:r>
              <a:rPr lang="ru-RU" dirty="0"/>
              <a:t>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51354" y="548680"/>
            <a:ext cx="4113134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k-KZ" sz="2400" b="1" dirty="0">
                <a:solidFill>
                  <a:srgbClr val="FF0000"/>
                </a:solidFill>
                <a:cs typeface="Arial" panose="020B0604020202020204" pitchFamily="34" charset="0"/>
              </a:rPr>
              <a:t>«Бұл қызықты...» рубрикасы(шығармашылық тапсырма)</a:t>
            </a:r>
            <a:r>
              <a:rPr lang="kk-KZ" sz="2400" b="1" dirty="0">
                <a:solidFill>
                  <a:srgbClr val="FF0000"/>
                </a:solidFill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kk-KZ" sz="2400" b="1" dirty="0">
                <a:solidFill>
                  <a:srgbClr val="FF0000"/>
                </a:solidFill>
              </a:rPr>
              <a:t>«Дәйек-дәлел» әдісі </a:t>
            </a:r>
            <a:endParaRPr lang="ru-RU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26552" y="2276593"/>
            <a:ext cx="413793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Абай «</a:t>
            </a:r>
            <a:r>
              <a:rPr lang="ru-RU" sz="2400" dirty="0" err="1"/>
              <a:t>Ескендір</a:t>
            </a:r>
            <a:r>
              <a:rPr lang="ru-RU" sz="2400" dirty="0"/>
              <a:t>» </a:t>
            </a:r>
            <a:r>
              <a:rPr lang="ru-RU" sz="2400" dirty="0" err="1"/>
              <a:t>поэмасында</a:t>
            </a:r>
            <a:r>
              <a:rPr lang="ru-RU" sz="2400" dirty="0"/>
              <a:t> неге  </a:t>
            </a:r>
            <a:r>
              <a:rPr lang="ru-RU" sz="2400" dirty="0" err="1"/>
              <a:t>Александрды</a:t>
            </a:r>
            <a:r>
              <a:rPr lang="ru-RU" sz="2400" dirty="0"/>
              <a:t> </a:t>
            </a:r>
            <a:r>
              <a:rPr lang="ru-RU" sz="2400" dirty="0" err="1"/>
              <a:t>қанқұмар</a:t>
            </a:r>
            <a:r>
              <a:rPr lang="ru-RU" sz="2400" dirty="0"/>
              <a:t> </a:t>
            </a:r>
            <a:r>
              <a:rPr lang="ru-RU" sz="2400" dirty="0" err="1"/>
              <a:t>және</a:t>
            </a:r>
            <a:r>
              <a:rPr lang="ru-RU" sz="2400" dirty="0"/>
              <a:t> </a:t>
            </a:r>
            <a:r>
              <a:rPr lang="ru-RU" sz="2400" dirty="0" err="1"/>
              <a:t>жауыз</a:t>
            </a:r>
            <a:r>
              <a:rPr lang="ru-RU" sz="2400" dirty="0"/>
              <a:t> </a:t>
            </a:r>
            <a:r>
              <a:rPr lang="ru-RU" sz="2400" dirty="0" err="1"/>
              <a:t>адам</a:t>
            </a:r>
            <a:r>
              <a:rPr lang="ru-RU" sz="2400" dirty="0"/>
              <a:t> </a:t>
            </a:r>
            <a:r>
              <a:rPr lang="ru-RU" sz="2400" dirty="0" err="1"/>
              <a:t>деп</a:t>
            </a:r>
            <a:r>
              <a:rPr lang="ru-RU" sz="2400" dirty="0"/>
              <a:t> </a:t>
            </a:r>
            <a:r>
              <a:rPr lang="ru-RU" sz="2400" dirty="0" err="1"/>
              <a:t>атайды</a:t>
            </a:r>
            <a:r>
              <a:rPr lang="ru-RU" sz="2400" dirty="0"/>
              <a:t>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826552" y="3645024"/>
            <a:ext cx="413793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Дескриптор </a:t>
            </a:r>
            <a:r>
              <a:rPr lang="ru-RU" sz="2400" dirty="0" smtClean="0"/>
              <a:t>: </a:t>
            </a:r>
            <a:r>
              <a:rPr lang="ru-RU" sz="2400" dirty="0" err="1" smtClean="0"/>
              <a:t>Білім</a:t>
            </a:r>
            <a:r>
              <a:rPr lang="ru-RU" sz="2400" dirty="0" smtClean="0"/>
              <a:t> </a:t>
            </a:r>
            <a:r>
              <a:rPr lang="ru-RU" sz="2400" dirty="0" err="1"/>
              <a:t>алушы</a:t>
            </a:r>
            <a:r>
              <a:rPr lang="ru-RU" sz="2400" dirty="0"/>
              <a:t>: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Абайдың</a:t>
            </a:r>
            <a:r>
              <a:rPr lang="ru-RU" sz="2400" dirty="0" smtClean="0"/>
              <a:t> </a:t>
            </a:r>
            <a:r>
              <a:rPr lang="ru-RU" sz="2400" dirty="0" err="1"/>
              <a:t>поэмасындағы</a:t>
            </a:r>
            <a:r>
              <a:rPr lang="ru-RU" sz="2400" dirty="0"/>
              <a:t> Александр </a:t>
            </a:r>
            <a:r>
              <a:rPr lang="ru-RU" sz="2400" dirty="0" err="1"/>
              <a:t>жорығының</a:t>
            </a:r>
            <a:r>
              <a:rPr lang="ru-RU" sz="2400" dirty="0"/>
              <a:t> </a:t>
            </a:r>
            <a:r>
              <a:rPr lang="ru-RU" sz="2400" dirty="0" err="1"/>
              <a:t>сәтсіздігіне</a:t>
            </a:r>
            <a:r>
              <a:rPr lang="ru-RU" sz="2400" dirty="0"/>
              <a:t> </a:t>
            </a:r>
            <a:r>
              <a:rPr lang="ru-RU" sz="2400" dirty="0" err="1"/>
              <a:t>сипаттама</a:t>
            </a:r>
            <a:r>
              <a:rPr lang="ru-RU" sz="2400" dirty="0"/>
              <a:t> </a:t>
            </a:r>
            <a:r>
              <a:rPr lang="ru-RU" sz="2400" dirty="0" err="1"/>
              <a:t>береді</a:t>
            </a:r>
            <a:r>
              <a:rPr lang="ru-RU" sz="2400" dirty="0"/>
              <a:t>;</a:t>
            </a:r>
          </a:p>
          <a:p>
            <a:r>
              <a:rPr lang="ru-RU" sz="2400" dirty="0" smtClean="0"/>
              <a:t>-</a:t>
            </a:r>
            <a:r>
              <a:rPr lang="ru-RU" sz="2400" dirty="0" err="1" smtClean="0"/>
              <a:t>Жорық</a:t>
            </a:r>
            <a:r>
              <a:rPr lang="ru-RU" sz="2400" dirty="0" smtClean="0"/>
              <a:t> </a:t>
            </a:r>
            <a:r>
              <a:rPr lang="ru-RU" sz="2400" dirty="0" err="1"/>
              <a:t>кезіндегі</a:t>
            </a:r>
            <a:r>
              <a:rPr lang="ru-RU" sz="2400" dirty="0"/>
              <a:t> Александр </a:t>
            </a:r>
            <a:r>
              <a:rPr lang="ru-RU" sz="2400" dirty="0" err="1"/>
              <a:t>бейнесін</a:t>
            </a:r>
            <a:r>
              <a:rPr lang="ru-RU" sz="2400" dirty="0"/>
              <a:t> </a:t>
            </a:r>
            <a:r>
              <a:rPr lang="ru-RU" sz="2400" dirty="0" err="1"/>
              <a:t>ашады</a:t>
            </a:r>
            <a:r>
              <a:rPr lang="ru-RU" sz="24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452794606"/>
      </p:ext>
    </p:extLst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6" name="Rectangle 1"/>
          <p:cNvSpPr>
            <a:spLocks noChangeArrowheads="1"/>
          </p:cNvSpPr>
          <p:nvPr/>
        </p:nvSpPr>
        <p:spPr bwMode="auto">
          <a:xfrm>
            <a:off x="-25618" y="37946"/>
            <a:ext cx="2958168" cy="954107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kk-KZ" altLang="ru-RU" b="1" dirty="0" smtClean="0"/>
              <a:t>Тапсырма оқу мақсатына сай </a:t>
            </a:r>
            <a:endParaRPr lang="kk-KZ" altLang="ru-RU" b="1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04891" y="130278"/>
            <a:ext cx="2521098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4400" dirty="0" smtClean="0"/>
              <a:t>Саралау: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" y="1772816"/>
            <a:ext cx="2852970" cy="22467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b="1" dirty="0" smtClean="0"/>
              <a:t>Диалог және оқушыға қолдау қолдау көрсету ескерілген</a:t>
            </a:r>
          </a:p>
          <a:p>
            <a:pPr algn="ctr"/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96315" y="69676"/>
            <a:ext cx="2919551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b="1" dirty="0" smtClean="0"/>
              <a:t>Дерек көзі сұрыпталған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79649" y="4640840"/>
            <a:ext cx="2952882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b="1" dirty="0" smtClean="0"/>
              <a:t>Бағалау </a:t>
            </a:r>
          </a:p>
          <a:p>
            <a:pPr algn="ctr"/>
            <a:r>
              <a:rPr lang="kk-KZ" b="1" dirty="0" smtClean="0"/>
              <a:t>Жіктеу</a:t>
            </a:r>
          </a:p>
          <a:p>
            <a:pPr algn="ctr"/>
            <a:endParaRPr lang="kk-KZ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13869" y="1412776"/>
            <a:ext cx="3265780" cy="4247317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қу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мақсатына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сәйкес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ойлау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дағдыларының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деңгейлеріне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сәйкестендірілген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бағалау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критерийлері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таңдалды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285750" indent="-285750">
              <a:buFontTx/>
              <a:buChar char="-"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Оқу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мақсаты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мен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бағалау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критерийлеріне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сәйкес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тапсырма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дайындалды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285750" indent="-285750">
              <a:buFontTx/>
              <a:buChar char="-"/>
            </a:pP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ларға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тиісті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дескриптор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құрастырады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қушыларға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тиімді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кері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байланыс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ұсынады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35812" y="4793545"/>
            <a:ext cx="2968362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b="1" dirty="0" smtClean="0"/>
              <a:t>Тарихи концептке негізделген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98330" y="1750409"/>
            <a:ext cx="2954897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b="1" dirty="0" smtClean="0"/>
              <a:t>Оқушылардың дағдылары: салыстыру, талдау, проблеманы шешу т.б.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59436" y="6165304"/>
            <a:ext cx="407280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b="1" dirty="0" smtClean="0"/>
              <a:t>Пәнаралық байланыс</a:t>
            </a:r>
            <a:endParaRPr lang="ru-RU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806" y="260648"/>
            <a:ext cx="731837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87" y="5521639"/>
            <a:ext cx="5074857" cy="121871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5412719" y="4444420"/>
            <a:ext cx="349307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Үйге тапсырма: </a:t>
            </a:r>
            <a:r>
              <a:rPr lang="kk-KZ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«Александрдың өмірінің соңындағы жорықтары және оның өлімі» хабарлама әзірлеу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23635" y="188575"/>
            <a:ext cx="45720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526" y="5241445"/>
            <a:ext cx="719138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41445"/>
            <a:ext cx="73183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16839"/>
            <a:ext cx="762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6"/>
          <p:cNvSpPr>
            <a:spLocks noChangeShapeType="1"/>
          </p:cNvSpPr>
          <p:nvPr/>
        </p:nvSpPr>
        <p:spPr bwMode="auto">
          <a:xfrm>
            <a:off x="4716016" y="2791616"/>
            <a:ext cx="394098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465" y="804294"/>
            <a:ext cx="4280170" cy="41549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/>
              <a:t>Кері</a:t>
            </a:r>
            <a:r>
              <a:rPr lang="ru-RU" sz="2400" dirty="0"/>
              <a:t> </a:t>
            </a:r>
            <a:r>
              <a:rPr lang="ru-RU" sz="2400" dirty="0" err="1"/>
              <a:t>байланыс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«</a:t>
            </a:r>
            <a:r>
              <a:rPr lang="ru-RU" sz="2400" dirty="0" err="1">
                <a:solidFill>
                  <a:srgbClr val="FF0000"/>
                </a:solidFill>
              </a:rPr>
              <a:t>Үш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таяқ</a:t>
            </a:r>
            <a:r>
              <a:rPr lang="ru-RU" sz="2400" dirty="0">
                <a:solidFill>
                  <a:srgbClr val="FF0000"/>
                </a:solidFill>
              </a:rPr>
              <a:t>» </a:t>
            </a:r>
            <a:r>
              <a:rPr lang="ru-RU" sz="2400" dirty="0" err="1">
                <a:solidFill>
                  <a:srgbClr val="FF0000"/>
                </a:solidFill>
              </a:rPr>
              <a:t>тәсілі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sz="2400" dirty="0"/>
              <a:t>1.Идея - (</a:t>
            </a:r>
            <a:r>
              <a:rPr lang="ru-RU" sz="2400" dirty="0" err="1"/>
              <a:t>көк</a:t>
            </a:r>
            <a:r>
              <a:rPr lang="ru-RU" sz="2400" dirty="0"/>
              <a:t> </a:t>
            </a:r>
            <a:r>
              <a:rPr lang="ru-RU" sz="2400" dirty="0" err="1"/>
              <a:t>түс</a:t>
            </a:r>
            <a:r>
              <a:rPr lang="ru-RU" sz="2400" dirty="0"/>
              <a:t>- </a:t>
            </a:r>
            <a:r>
              <a:rPr lang="ru-RU" sz="2400" dirty="0" err="1"/>
              <a:t>оқушылардың</a:t>
            </a:r>
            <a:r>
              <a:rPr lang="ru-RU" sz="2400" dirty="0"/>
              <a:t> </a:t>
            </a:r>
            <a:r>
              <a:rPr lang="ru-RU" sz="2400" dirty="0" err="1"/>
              <a:t>өз</a:t>
            </a:r>
            <a:r>
              <a:rPr lang="ru-RU" sz="2400" dirty="0"/>
              <a:t> </a:t>
            </a:r>
            <a:r>
              <a:rPr lang="ru-RU" sz="2400" dirty="0" err="1"/>
              <a:t>пікірлері</a:t>
            </a:r>
            <a:r>
              <a:rPr lang="ru-RU" sz="2400" dirty="0"/>
              <a:t>)</a:t>
            </a:r>
          </a:p>
          <a:p>
            <a:r>
              <a:rPr lang="ru-RU" sz="2400" dirty="0"/>
              <a:t>2.Сұрақ -   (</a:t>
            </a:r>
            <a:r>
              <a:rPr lang="ru-RU" sz="2400" dirty="0" err="1"/>
              <a:t>қызыл</a:t>
            </a:r>
            <a:r>
              <a:rPr lang="ru-RU" sz="2400" dirty="0"/>
              <a:t> </a:t>
            </a:r>
            <a:r>
              <a:rPr lang="ru-RU" sz="2400" dirty="0" err="1"/>
              <a:t>түс</a:t>
            </a:r>
            <a:r>
              <a:rPr lang="ru-RU" sz="2400" dirty="0"/>
              <a:t> –</a:t>
            </a:r>
            <a:r>
              <a:rPr lang="ru-RU" sz="2400" dirty="0" err="1"/>
              <a:t>түсінібегені</a:t>
            </a:r>
            <a:r>
              <a:rPr lang="ru-RU" sz="2400" dirty="0"/>
              <a:t> </a:t>
            </a:r>
            <a:r>
              <a:rPr lang="ru-RU" sz="2400" dirty="0" err="1"/>
              <a:t>бойынша</a:t>
            </a:r>
            <a:r>
              <a:rPr lang="ru-RU" sz="2400" dirty="0"/>
              <a:t> </a:t>
            </a:r>
            <a:r>
              <a:rPr lang="ru-RU" sz="2400" dirty="0" err="1"/>
              <a:t>сұрақ</a:t>
            </a:r>
            <a:r>
              <a:rPr lang="ru-RU" sz="2400" dirty="0"/>
              <a:t> </a:t>
            </a:r>
            <a:r>
              <a:rPr lang="ru-RU" sz="2400" dirty="0" err="1"/>
              <a:t>қою</a:t>
            </a:r>
            <a:r>
              <a:rPr lang="ru-RU" sz="2400" dirty="0"/>
              <a:t>)</a:t>
            </a:r>
          </a:p>
          <a:p>
            <a:r>
              <a:rPr lang="ru-RU" sz="2400" dirty="0"/>
              <a:t>3.Жауап - (</a:t>
            </a:r>
            <a:r>
              <a:rPr lang="ru-RU" sz="2400" dirty="0" err="1"/>
              <a:t>жасыл</a:t>
            </a:r>
            <a:r>
              <a:rPr lang="ru-RU" sz="2400" dirty="0"/>
              <a:t> </a:t>
            </a:r>
            <a:r>
              <a:rPr lang="ru-RU" sz="2400" dirty="0" err="1"/>
              <a:t>түс</a:t>
            </a:r>
            <a:r>
              <a:rPr lang="ru-RU" sz="2400" dirty="0"/>
              <a:t> - </a:t>
            </a:r>
            <a:r>
              <a:rPr lang="ru-RU" sz="2400" dirty="0" err="1"/>
              <a:t>дұрыс</a:t>
            </a:r>
            <a:r>
              <a:rPr lang="ru-RU" sz="2400" dirty="0"/>
              <a:t> </a:t>
            </a:r>
            <a:r>
              <a:rPr lang="ru-RU" sz="2400" dirty="0" err="1"/>
              <a:t>жауаппен</a:t>
            </a:r>
            <a:r>
              <a:rPr lang="ru-RU" sz="2400" dirty="0"/>
              <a:t> </a:t>
            </a:r>
            <a:r>
              <a:rPr lang="ru-RU" sz="2400" dirty="0" err="1"/>
              <a:t>толықтыру</a:t>
            </a:r>
            <a:r>
              <a:rPr lang="ru-RU" sz="2400" dirty="0" smtClean="0"/>
              <a:t>)</a:t>
            </a:r>
          </a:p>
          <a:p>
            <a:endParaRPr lang="kk-KZ" sz="2400" dirty="0"/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65837" y="758918"/>
            <a:ext cx="4498652" cy="3293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«100% </a:t>
            </a:r>
            <a:r>
              <a:rPr lang="ru-RU" sz="2400" dirty="0" err="1">
                <a:solidFill>
                  <a:srgbClr val="FF0000"/>
                </a:solidFill>
              </a:rPr>
              <a:t>жетістік</a:t>
            </a:r>
            <a:r>
              <a:rPr lang="ru-RU" sz="2400" dirty="0">
                <a:solidFill>
                  <a:srgbClr val="FF0000"/>
                </a:solidFill>
              </a:rPr>
              <a:t>» </a:t>
            </a:r>
          </a:p>
          <a:p>
            <a:r>
              <a:rPr lang="ru-RU" sz="2400" dirty="0" err="1" smtClean="0"/>
              <a:t>Бұл</a:t>
            </a:r>
            <a:r>
              <a:rPr lang="ru-RU" sz="2400" dirty="0" smtClean="0"/>
              <a:t> </a:t>
            </a:r>
            <a:r>
              <a:rPr lang="ru-RU" sz="2400" dirty="0" err="1"/>
              <a:t>тапсырма</a:t>
            </a:r>
            <a:r>
              <a:rPr lang="ru-RU" sz="2400" dirty="0"/>
              <a:t> </a:t>
            </a:r>
            <a:r>
              <a:rPr lang="ru-RU" sz="2400" dirty="0" err="1"/>
              <a:t>арқылы</a:t>
            </a:r>
            <a:r>
              <a:rPr lang="ru-RU" sz="2400" dirty="0"/>
              <a:t> </a:t>
            </a:r>
            <a:r>
              <a:rPr lang="ru-RU" sz="2400" dirty="0" err="1"/>
              <a:t>қанша</a:t>
            </a:r>
            <a:r>
              <a:rPr lang="ru-RU" sz="2400" dirty="0"/>
              <a:t> </a:t>
            </a:r>
            <a:r>
              <a:rPr lang="ru-RU" sz="2400" dirty="0" err="1"/>
              <a:t>пайыз</a:t>
            </a:r>
            <a:r>
              <a:rPr lang="ru-RU" sz="2400" dirty="0"/>
              <a:t> </a:t>
            </a:r>
            <a:r>
              <a:rPr lang="ru-RU" sz="2400" dirty="0" err="1"/>
              <a:t>жетістікке</a:t>
            </a:r>
            <a:r>
              <a:rPr lang="ru-RU" sz="2400" dirty="0"/>
              <a:t> </a:t>
            </a:r>
            <a:r>
              <a:rPr lang="ru-RU" sz="2400" dirty="0" err="1"/>
              <a:t>жеттіңіз,өздігінен</a:t>
            </a:r>
            <a:r>
              <a:rPr lang="ru-RU" sz="2400" dirty="0"/>
              <a:t> </a:t>
            </a:r>
            <a:r>
              <a:rPr lang="ru-RU" sz="2400" dirty="0" err="1"/>
              <a:t>бағалау</a:t>
            </a:r>
            <a:r>
              <a:rPr lang="ru-RU" sz="2400" dirty="0"/>
              <a:t>.</a:t>
            </a:r>
          </a:p>
          <a:p>
            <a:endParaRPr lang="ru-RU" sz="1400" dirty="0" smtClean="0"/>
          </a:p>
          <a:p>
            <a:endParaRPr lang="ru-RU" sz="1400" dirty="0"/>
          </a:p>
          <a:p>
            <a:r>
              <a:rPr lang="ru-RU" sz="1400" dirty="0" smtClean="0"/>
              <a:t>0%орындалды           </a:t>
            </a:r>
            <a:r>
              <a:rPr lang="ru-RU" sz="1400" dirty="0"/>
              <a:t>20%          50%        70%                </a:t>
            </a:r>
            <a:r>
              <a:rPr lang="ru-RU" sz="1400" dirty="0" smtClean="0"/>
              <a:t>100%</a:t>
            </a:r>
          </a:p>
          <a:p>
            <a:endParaRPr lang="kk-KZ" sz="1400" dirty="0"/>
          </a:p>
          <a:p>
            <a:endParaRPr lang="kk-KZ" sz="1400" dirty="0" smtClean="0"/>
          </a:p>
          <a:p>
            <a:endParaRPr lang="kk-KZ" sz="1400" dirty="0"/>
          </a:p>
          <a:p>
            <a:endParaRPr lang="ru-RU" sz="1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6432" y="1869464"/>
            <a:ext cx="743113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Назарлары</a:t>
            </a:r>
            <a:r>
              <a:rPr lang="kk-KZ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ңызға</a:t>
            </a:r>
          </a:p>
          <a:p>
            <a:pPr algn="ctr"/>
            <a:r>
              <a:rPr lang="kk-KZ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рахмет!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088554"/>
      </p:ext>
    </p:extLst>
  </p:cSld>
  <p:clrMapOvr>
    <a:masterClrMapping/>
  </p:clrMapOvr>
  <p:transition>
    <p:wheel spokes="8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2247</TotalTime>
  <Words>440</Words>
  <Application>Microsoft Office PowerPoint</Application>
  <PresentationFormat>Экран (4:3)</PresentationFormat>
  <Paragraphs>65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comp14444</dc:creator>
  <cp:lastModifiedBy>Computer</cp:lastModifiedBy>
  <cp:revision>148</cp:revision>
  <dcterms:created xsi:type="dcterms:W3CDTF">2009-03-11T11:08:10Z</dcterms:created>
  <dcterms:modified xsi:type="dcterms:W3CDTF">2017-06-30T03:00:39Z</dcterms:modified>
</cp:coreProperties>
</file>