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9" r:id="rId6"/>
    <p:sldId id="260" r:id="rId7"/>
    <p:sldId id="259" r:id="rId8"/>
    <p:sldId id="261" r:id="rId9"/>
    <p:sldId id="262" r:id="rId10"/>
    <p:sldId id="264" r:id="rId11"/>
    <p:sldId id="263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2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632848" cy="1152128"/>
          </a:xfrm>
        </p:spPr>
        <p:txBody>
          <a:bodyPr>
            <a:normAutofit/>
          </a:bodyPr>
          <a:lstStyle/>
          <a:p>
            <a:r>
              <a:rPr lang="kk-KZ" sz="3600" b="1" dirty="0">
                <a:solidFill>
                  <a:srgbClr val="FF0000"/>
                </a:solidFill>
                <a:latin typeface="+mn-lt"/>
              </a:rPr>
              <a:t>Ой </a:t>
            </a:r>
            <a:r>
              <a:rPr lang="kk-KZ" sz="3600" b="1" dirty="0" smtClean="0">
                <a:solidFill>
                  <a:srgbClr val="FF0000"/>
                </a:solidFill>
                <a:latin typeface="+mn-lt"/>
              </a:rPr>
              <a:t>шақыру</a:t>
            </a:r>
            <a:br>
              <a:rPr lang="kk-KZ" sz="3600" b="1" dirty="0" smtClean="0">
                <a:solidFill>
                  <a:srgbClr val="FF0000"/>
                </a:solidFill>
                <a:latin typeface="+mn-lt"/>
              </a:rPr>
            </a:br>
            <a:r>
              <a:rPr lang="kk-KZ" sz="3200" b="1" i="1" dirty="0" smtClean="0">
                <a:latin typeface="+mn-lt"/>
              </a:rPr>
              <a:t> </a:t>
            </a:r>
            <a:r>
              <a:rPr lang="kk-KZ" sz="2400" b="1" i="1" dirty="0">
                <a:latin typeface="+mn-lt"/>
                <a:cs typeface="Times New Roman" pitchFamily="18" charset="0"/>
              </a:rPr>
              <a:t>«Бұрын...бұрын,... қазір...кейін, кейін» </a:t>
            </a:r>
            <a:r>
              <a:rPr lang="kk-KZ" sz="2400" b="1" i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7704856" cy="4680520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ХІІІғ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дейін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Алтай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тауынан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Қара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теңізге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дейінгі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жерлерді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қамтыған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мемлекет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қалай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аталды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? </a:t>
            </a:r>
            <a:endParaRPr lang="ru-RU" sz="24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ХІ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ғасырға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дейін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Қазақстан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территориясында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қандай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мемлекеттер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болды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? </a:t>
            </a:r>
            <a:endParaRPr lang="ru-RU" sz="24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Қазір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біз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оқып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жатырған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кезең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-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ХІғ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-да 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Қазақстан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территориясының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көп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бөлігін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қандай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мемлекет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алып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жатқан</a:t>
            </a:r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?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Кейін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Дешті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Қыпшақтың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территориясына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қандай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мемлекеттердің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жерлері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енді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? </a:t>
            </a:r>
            <a:endParaRPr lang="ru-RU" sz="24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Қыпшақтардың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мұрагерлері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кейін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қыпшақтар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территориясын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иемденген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халық</a:t>
            </a:r>
            <a:r>
              <a:rPr lang="ru-RU" sz="2400" dirty="0">
                <a:solidFill>
                  <a:schemeClr val="tx1"/>
                </a:solidFill>
                <a:latin typeface="Arial Narrow" panose="020B0606020202030204" pitchFamily="34" charset="0"/>
              </a:rPr>
              <a:t>? </a:t>
            </a:r>
            <a:endParaRPr lang="ru-RU" sz="24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91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60648"/>
            <a:ext cx="8229600" cy="911308"/>
          </a:xfrm>
        </p:spPr>
        <p:txBody>
          <a:bodyPr>
            <a:noAutofit/>
          </a:bodyPr>
          <a:lstStyle/>
          <a:p>
            <a:r>
              <a:rPr lang="kk-KZ" sz="2400" b="1" dirty="0" smtClean="0">
                <a:solidFill>
                  <a:srgbClr val="FF0000"/>
                </a:solidFill>
              </a:rPr>
              <a:t/>
            </a:r>
            <a:br>
              <a:rPr lang="kk-KZ" sz="2400" b="1" dirty="0" smtClean="0">
                <a:solidFill>
                  <a:srgbClr val="FF0000"/>
                </a:solidFill>
              </a:rPr>
            </a:br>
            <a:r>
              <a:rPr lang="kk-KZ" sz="2400" b="1" dirty="0" smtClean="0">
                <a:solidFill>
                  <a:srgbClr val="FF0000"/>
                </a:solidFill>
              </a:rPr>
              <a:t/>
            </a:r>
            <a:br>
              <a:rPr lang="kk-KZ" sz="2400" b="1" dirty="0" smtClean="0">
                <a:solidFill>
                  <a:srgbClr val="FF0000"/>
                </a:solidFill>
              </a:rPr>
            </a:br>
            <a:r>
              <a:rPr lang="kk-KZ" sz="2400" b="1" dirty="0" smtClean="0">
                <a:solidFill>
                  <a:srgbClr val="FF0000"/>
                </a:solidFill>
              </a:rPr>
              <a:t/>
            </a:r>
            <a:br>
              <a:rPr lang="kk-KZ" sz="2400" b="1" dirty="0" smtClean="0">
                <a:solidFill>
                  <a:srgbClr val="FF0000"/>
                </a:solidFill>
              </a:rPr>
            </a:br>
            <a:r>
              <a:rPr lang="kk-KZ" sz="2400" b="1" dirty="0">
                <a:solidFill>
                  <a:srgbClr val="FF0000"/>
                </a:solidFill>
              </a:rPr>
              <a:t/>
            </a:r>
            <a:br>
              <a:rPr lang="kk-KZ" sz="2400" b="1" dirty="0">
                <a:solidFill>
                  <a:srgbClr val="FF0000"/>
                </a:solidFill>
              </a:rPr>
            </a:br>
            <a:r>
              <a:rPr lang="kk-KZ" sz="2400" b="1" dirty="0" smtClean="0">
                <a:solidFill>
                  <a:srgbClr val="FF0000"/>
                </a:solidFill>
              </a:rPr>
              <a:t>Ақпарат жинақтау және сұрақ құрастыру</a:t>
            </a:r>
            <a:br>
              <a:rPr lang="kk-KZ" sz="2400" b="1" dirty="0" smtClean="0">
                <a:solidFill>
                  <a:srgbClr val="FF0000"/>
                </a:solidFill>
              </a:rPr>
            </a:br>
            <a:r>
              <a:rPr lang="kk-KZ" sz="1800" u="sng" dirty="0" smtClean="0">
                <a:solidFill>
                  <a:srgbClr val="002060"/>
                </a:solidFill>
              </a:rPr>
              <a:t>Дескрипторлары</a:t>
            </a:r>
            <a:r>
              <a:rPr lang="kk-KZ" sz="1800" u="sng" dirty="0">
                <a:solidFill>
                  <a:srgbClr val="002060"/>
                </a:solidFill>
              </a:rPr>
              <a:t>:</a:t>
            </a:r>
            <a:r>
              <a:rPr lang="ru-RU" sz="1800" dirty="0">
                <a:solidFill>
                  <a:srgbClr val="002060"/>
                </a:solidFill>
              </a:rPr>
              <a:t/>
            </a:r>
            <a:br>
              <a:rPr lang="ru-RU" sz="1800" dirty="0">
                <a:solidFill>
                  <a:srgbClr val="002060"/>
                </a:solidFill>
              </a:rPr>
            </a:br>
            <a:r>
              <a:rPr lang="kk-KZ" sz="1800" dirty="0">
                <a:solidFill>
                  <a:srgbClr val="002060"/>
                </a:solidFill>
              </a:rPr>
              <a:t>Қыпшақтардың Еуразия тарихындағы орнын анықтап, көрші елдермен қарым-қатынасын </a:t>
            </a:r>
            <a:r>
              <a:rPr lang="kk-KZ" sz="1800" dirty="0" smtClean="0">
                <a:solidFill>
                  <a:srgbClr val="002060"/>
                </a:solidFill>
              </a:rPr>
              <a:t>талдайды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://previews.123rf.com/images/iimages/iimages1301/iimages130100527/17161066-Illustration-of-a-boy-running-on-a-white-background-Stock-Photo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4972227"/>
            <a:ext cx="792088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thumbs.dreamstime.com/z/happy-girl-writing-287237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t="8569" r="6307" b="8569"/>
          <a:stretch/>
        </p:blipFill>
        <p:spPr bwMode="auto">
          <a:xfrm>
            <a:off x="1547664" y="5062494"/>
            <a:ext cx="1152128" cy="119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54671" y="2185219"/>
            <a:ext cx="57606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MD" sz="2400" i="1" dirty="0" smtClean="0"/>
              <a:t>1-топ </a:t>
            </a:r>
          </a:p>
          <a:p>
            <a:pPr algn="ctr"/>
            <a:r>
              <a:rPr lang="ru-MD" sz="2400" i="1" dirty="0" err="1"/>
              <a:t>Қыпшақтар</a:t>
            </a:r>
            <a:r>
              <a:rPr lang="ru-MD" sz="2400" i="1" dirty="0"/>
              <a:t> </a:t>
            </a:r>
            <a:r>
              <a:rPr lang="ru-MD" sz="2400" i="1" dirty="0" err="1"/>
              <a:t>және</a:t>
            </a:r>
            <a:r>
              <a:rPr lang="ru-MD" sz="2400" i="1" dirty="0"/>
              <a:t> Киев </a:t>
            </a:r>
            <a:r>
              <a:rPr lang="ru-MD" sz="2400" i="1" dirty="0" err="1" smtClean="0"/>
              <a:t>Русі</a:t>
            </a:r>
            <a:r>
              <a:rPr lang="ru-MD" sz="2400" i="1" dirty="0" smtClean="0"/>
              <a:t>, </a:t>
            </a:r>
          </a:p>
          <a:p>
            <a:pPr algn="ctr"/>
            <a:r>
              <a:rPr lang="kk-KZ" sz="2400" i="1" dirty="0" smtClean="0"/>
              <a:t>Қыпшақтар </a:t>
            </a:r>
            <a:r>
              <a:rPr lang="kk-KZ" sz="2400" i="1" dirty="0"/>
              <a:t>және </a:t>
            </a:r>
            <a:r>
              <a:rPr lang="kk-KZ" sz="2400" i="1" dirty="0" smtClean="0"/>
              <a:t>Византия</a:t>
            </a:r>
          </a:p>
          <a:p>
            <a:pPr algn="ctr"/>
            <a:endParaRPr lang="kk-KZ" sz="2400" i="1" dirty="0" smtClean="0"/>
          </a:p>
          <a:p>
            <a:pPr algn="ctr"/>
            <a:r>
              <a:rPr lang="ru-MD" sz="2400" i="1" dirty="0" smtClean="0"/>
              <a:t>2-топ</a:t>
            </a:r>
          </a:p>
          <a:p>
            <a:pPr algn="ctr"/>
            <a:r>
              <a:rPr lang="ru-MD" sz="2400" i="1" dirty="0" err="1"/>
              <a:t>Қыпшақтар</a:t>
            </a:r>
            <a:r>
              <a:rPr lang="ru-MD" sz="2400" i="1" dirty="0"/>
              <a:t> </a:t>
            </a:r>
            <a:r>
              <a:rPr lang="ru-MD" sz="2400" i="1" dirty="0" err="1" smtClean="0"/>
              <a:t>және</a:t>
            </a:r>
            <a:r>
              <a:rPr lang="ru-MD" sz="2400" i="1" dirty="0" smtClean="0"/>
              <a:t> Грузия </a:t>
            </a:r>
            <a:r>
              <a:rPr lang="ru-MD" sz="2400" i="1" dirty="0" err="1" smtClean="0"/>
              <a:t>патшалығы</a:t>
            </a:r>
            <a:r>
              <a:rPr lang="ru-MD" sz="2400" i="1" dirty="0" smtClean="0"/>
              <a:t>, </a:t>
            </a:r>
            <a:r>
              <a:rPr lang="ru-MD" sz="2400" i="1" dirty="0" err="1"/>
              <a:t>Қыпшақтар</a:t>
            </a:r>
            <a:r>
              <a:rPr lang="ru-MD" sz="2400" i="1" dirty="0"/>
              <a:t> </a:t>
            </a:r>
            <a:r>
              <a:rPr lang="ru-MD" sz="2400" i="1" dirty="0" err="1"/>
              <a:t>және</a:t>
            </a:r>
            <a:r>
              <a:rPr lang="ru-MD" sz="2400" i="1" dirty="0"/>
              <a:t> </a:t>
            </a:r>
            <a:r>
              <a:rPr lang="ru-MD" sz="2400" i="1" dirty="0" smtClean="0"/>
              <a:t>Венгрия</a:t>
            </a:r>
          </a:p>
          <a:p>
            <a:pPr algn="ctr"/>
            <a:endParaRPr lang="ru-MD" sz="2400" i="1" dirty="0"/>
          </a:p>
          <a:p>
            <a:pPr algn="ctr"/>
            <a:r>
              <a:rPr lang="ru-MD" sz="2400" i="1" dirty="0" smtClean="0"/>
              <a:t>3-топ</a:t>
            </a:r>
          </a:p>
          <a:p>
            <a:pPr algn="ctr"/>
            <a:r>
              <a:rPr lang="ru-MD" sz="2400" i="1" dirty="0" err="1"/>
              <a:t>Қыпшақтар</a:t>
            </a:r>
            <a:r>
              <a:rPr lang="ru-MD" sz="2400" i="1" dirty="0"/>
              <a:t> </a:t>
            </a:r>
            <a:r>
              <a:rPr lang="ru-MD" sz="2400" i="1" dirty="0" err="1" smtClean="0"/>
              <a:t>және</a:t>
            </a:r>
            <a:r>
              <a:rPr lang="ru-MD" sz="2400" i="1" dirty="0" smtClean="0"/>
              <a:t> Египет</a:t>
            </a:r>
            <a:endParaRPr lang="ru-MD" sz="2400" i="1" dirty="0"/>
          </a:p>
          <a:p>
            <a:endParaRPr lang="ru-RU" sz="2400" b="1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77" y="2060848"/>
            <a:ext cx="1633844" cy="257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48" y="2262723"/>
            <a:ext cx="1401302" cy="217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63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FF0000"/>
                </a:solidFill>
              </a:rPr>
              <a:t>Бекіту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тапсырмасы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«</a:t>
            </a:r>
            <a:r>
              <a:rPr lang="ru-RU" sz="2400" b="1" i="1" dirty="0" err="1">
                <a:solidFill>
                  <a:srgbClr val="002060"/>
                </a:solidFill>
              </a:rPr>
              <a:t>Бейнематериалмен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жұмыс</a:t>
            </a:r>
            <a:r>
              <a:rPr lang="ru-RU" sz="2400" b="1" i="1" dirty="0" smtClean="0">
                <a:solidFill>
                  <a:srgbClr val="002060"/>
                </a:solidFill>
              </a:rPr>
              <a:t>»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kk-KZ" sz="2000" dirty="0"/>
              <a:t>«Дешті қыпшақ: құпия таңбалар»  деректі фильмінен үзінді </a:t>
            </a:r>
            <a:r>
              <a:rPr lang="kk-KZ" sz="2000" dirty="0" smtClean="0"/>
              <a:t>көрсету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280831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42090" y="1628800"/>
            <a:ext cx="4973666" cy="5538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kk-KZ" sz="1600" b="1" i="1" dirty="0" smtClean="0">
                <a:latin typeface="Times New Roman"/>
                <a:ea typeface="Calibri"/>
                <a:cs typeface="Times New Roman"/>
              </a:rPr>
              <a:t>Сұрақтар: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600" i="1" dirty="0" smtClean="0">
                <a:latin typeface="Times New Roman"/>
                <a:ea typeface="Calibri"/>
                <a:cs typeface="Times New Roman"/>
              </a:rPr>
              <a:t>1.Дешті </a:t>
            </a:r>
            <a:r>
              <a:rPr lang="kk-KZ" sz="1600" i="1" dirty="0">
                <a:latin typeface="Times New Roman"/>
                <a:ea typeface="Calibri"/>
                <a:cs typeface="Times New Roman"/>
              </a:rPr>
              <a:t>Қыпшақ жері М.Жүсіптің сипаттауынша қандай өзендер аралығын қамтыған? Олар Батысында - ..............., Шығысында- .................., Солтүстігінде - ..................., Оңтүстігінде - ................өзендері.</a:t>
            </a:r>
            <a:endParaRPr lang="ru-RU" sz="1400" i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600" i="1" dirty="0">
                <a:latin typeface="Times New Roman"/>
                <a:ea typeface="Calibri"/>
                <a:cs typeface="Times New Roman"/>
              </a:rPr>
              <a:t> </a:t>
            </a:r>
            <a:r>
              <a:rPr lang="kk-KZ" sz="1600" i="1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kk-KZ" sz="1600" i="1" dirty="0">
                <a:latin typeface="Times New Roman"/>
                <a:ea typeface="Calibri"/>
                <a:cs typeface="Times New Roman"/>
              </a:rPr>
              <a:t>. Қай жылы Киев Русі мен қыпшақтардың әскері Калқа түбінде моңғолдардан жеңілді?</a:t>
            </a:r>
            <a:endParaRPr lang="ru-RU" sz="1400" i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600" i="1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kk-KZ" sz="1600" i="1" dirty="0">
                <a:latin typeface="Times New Roman"/>
                <a:ea typeface="Calibri"/>
                <a:cs typeface="Times New Roman"/>
              </a:rPr>
              <a:t>. А.Юрченконың айтуынша, қыпшақтардың бір бөлігі моңғол әскеріне қосылды. Екінші бөлігі Дунайға қарай көшіп,  ...................., ................, .......................  елдерінде әскери қызмет атқарды. </a:t>
            </a:r>
            <a:endParaRPr lang="ru-RU" sz="1400" i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600" i="1" dirty="0">
                <a:latin typeface="Times New Roman"/>
                <a:ea typeface="Calibri"/>
                <a:cs typeface="Times New Roman"/>
              </a:rPr>
              <a:t> </a:t>
            </a:r>
            <a:r>
              <a:rPr lang="kk-KZ" sz="1600" i="1" dirty="0" smtClean="0">
                <a:latin typeface="Times New Roman"/>
                <a:ea typeface="Calibri"/>
                <a:cs typeface="Times New Roman"/>
              </a:rPr>
              <a:t>4</a:t>
            </a:r>
            <a:r>
              <a:rPr lang="kk-KZ" sz="1600" i="1" dirty="0">
                <a:latin typeface="Times New Roman"/>
                <a:ea typeface="Calibri"/>
                <a:cs typeface="Times New Roman"/>
              </a:rPr>
              <a:t>. ХІІІ ғасырда Египетке құлдыққа сатылған ер балалар қандай әскердің негізін қалады?</a:t>
            </a:r>
            <a:endParaRPr lang="ru-RU" sz="1400" i="1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600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kk-KZ" sz="1600" i="1" dirty="0" smtClean="0">
                <a:latin typeface="Times New Roman"/>
                <a:ea typeface="Calibri"/>
                <a:cs typeface="Times New Roman"/>
              </a:rPr>
              <a:t>5</a:t>
            </a:r>
            <a:r>
              <a:rPr lang="kk-KZ" sz="1600" i="1" dirty="0">
                <a:latin typeface="Times New Roman"/>
                <a:ea typeface="Calibri"/>
                <a:cs typeface="Times New Roman"/>
              </a:rPr>
              <a:t>. Қыпшақтардың әскери ерекшеліктері туралы қандай қорытынды жасауға болады?</a:t>
            </a:r>
            <a:endParaRPr lang="ru-RU" sz="1400" i="1" dirty="0">
              <a:ea typeface="Calibri"/>
              <a:cs typeface="Times New Roman"/>
            </a:endParaRPr>
          </a:p>
          <a:p>
            <a:pPr algn="just"/>
            <a:r>
              <a:rPr lang="kk-KZ" sz="2000" b="1" dirty="0">
                <a:latin typeface="Times New Roman"/>
              </a:rPr>
              <a:t> </a:t>
            </a:r>
            <a:endParaRPr lang="ru-RU" sz="2000" dirty="0"/>
          </a:p>
          <a:p>
            <a:pPr algn="just"/>
            <a:r>
              <a:rPr lang="kk-KZ" sz="2000" b="1" dirty="0">
                <a:latin typeface="Times New Roman"/>
              </a:rPr>
              <a:t> 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638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kk-KZ" sz="3600" b="1" dirty="0" smtClean="0">
                <a:solidFill>
                  <a:srgbClr val="FF0000"/>
                </a:solidFill>
              </a:rPr>
              <a:t>Үйге тапсырма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kk-KZ" sz="2400" i="1" dirty="0"/>
              <a:t>«Дешті Қыпшақ жері - менің атамекенім» </a:t>
            </a:r>
            <a:r>
              <a:rPr lang="kk-KZ" sz="2400" dirty="0"/>
              <a:t> тақырыбына 70 сөзден тұратын ой-толғау </a:t>
            </a:r>
            <a:r>
              <a:rPr lang="kk-KZ" sz="2400" dirty="0" smtClean="0"/>
              <a:t>жазу</a:t>
            </a:r>
            <a:endParaRPr lang="ru-RU" sz="2400" dirty="0"/>
          </a:p>
          <a:p>
            <a:endParaRPr lang="kk-KZ" sz="2000" dirty="0" smtClean="0"/>
          </a:p>
          <a:p>
            <a:pPr marL="0" indent="0" algn="ctr">
              <a:buNone/>
            </a:pPr>
            <a:r>
              <a:rPr lang="kk-KZ" sz="2000" u="sng" dirty="0">
                <a:solidFill>
                  <a:srgbClr val="002060"/>
                </a:solidFill>
              </a:rPr>
              <a:t>Дескрипторлары: </a:t>
            </a: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kk-KZ" sz="2000" dirty="0" smtClean="0">
                <a:solidFill>
                  <a:srgbClr val="002060"/>
                </a:solidFill>
              </a:rPr>
              <a:t>     Қыпшақтардың </a:t>
            </a:r>
            <a:r>
              <a:rPr lang="kk-KZ" sz="2000" dirty="0">
                <a:solidFill>
                  <a:srgbClr val="002060"/>
                </a:solidFill>
              </a:rPr>
              <a:t>қазақ халқының </a:t>
            </a:r>
            <a:r>
              <a:rPr lang="kk-KZ" sz="2000" dirty="0" smtClean="0">
                <a:solidFill>
                  <a:srgbClr val="002060"/>
                </a:solidFill>
              </a:rPr>
              <a:t>ата-тегі </a:t>
            </a:r>
            <a:r>
              <a:rPr lang="kk-KZ" sz="2000" dirty="0">
                <a:solidFill>
                  <a:srgbClr val="002060"/>
                </a:solidFill>
              </a:rPr>
              <a:t>екендігіне қазіргі замандағы жер аумағы, рулар, археологиялық және жазба деректер негізінде </a:t>
            </a:r>
            <a:r>
              <a:rPr lang="kk-KZ" sz="2000" b="1" i="1" dirty="0">
                <a:solidFill>
                  <a:srgbClr val="002060"/>
                </a:solidFill>
              </a:rPr>
              <a:t> </a:t>
            </a:r>
            <a:r>
              <a:rPr lang="kk-KZ" sz="2000" dirty="0">
                <a:solidFill>
                  <a:srgbClr val="002060"/>
                </a:solidFill>
              </a:rPr>
              <a:t>дәлел келтіру.</a:t>
            </a:r>
            <a:r>
              <a:rPr lang="kk-KZ" sz="2000" i="1" dirty="0">
                <a:solidFill>
                  <a:srgbClr val="002060"/>
                </a:solidFill>
              </a:rPr>
              <a:t> Ұлы Дала, елбөрілі, әскери өнер, көшпелілер, мұрагер </a:t>
            </a:r>
            <a:r>
              <a:rPr lang="kk-KZ" sz="2000" dirty="0">
                <a:solidFill>
                  <a:srgbClr val="002060"/>
                </a:solidFill>
              </a:rPr>
              <a:t>кілт сөздерін қолданып, фактілер арқылы дәлелдер беру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653136"/>
            <a:ext cx="1440160" cy="164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192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3100" b="1" dirty="0" smtClean="0">
                <a:solidFill>
                  <a:srgbClr val="FF0000"/>
                </a:solidFill>
              </a:rPr>
              <a:t>Рефлексия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2800" b="1" i="1" dirty="0"/>
              <a:t>-</a:t>
            </a:r>
            <a:r>
              <a:rPr lang="kk-KZ" sz="2800" i="1" dirty="0"/>
              <a:t>Мен барлығын түсіндім, тапсырмаларды ..... .... орындадым</a:t>
            </a:r>
            <a:endParaRPr lang="ru-RU" sz="2800" i="1" dirty="0"/>
          </a:p>
          <a:p>
            <a:pPr marL="0" indent="0" algn="ctr">
              <a:buNone/>
            </a:pPr>
            <a:r>
              <a:rPr lang="kk-KZ" sz="2800" i="1" dirty="0"/>
              <a:t>-Мен орташа түсіндім, тапсырмаларды орындауда .........  қиналдым</a:t>
            </a:r>
            <a:endParaRPr lang="ru-RU" sz="2800" i="1" dirty="0"/>
          </a:p>
          <a:p>
            <a:pPr marL="0" indent="0" algn="ctr">
              <a:buNone/>
            </a:pPr>
            <a:r>
              <a:rPr lang="kk-KZ" sz="2800" i="1" dirty="0"/>
              <a:t>-Ешнәрсе түсінбедім, тапсырмаларды орындауда ... қатты қиналдым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467093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</a:rPr>
              <a:t>Сабақ тақырыбы: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kk-KZ" b="1" i="1" dirty="0" smtClean="0">
                <a:solidFill>
                  <a:srgbClr val="FF0000"/>
                </a:solidFill>
              </a:rPr>
              <a:t>Қыпшақ хандығы</a:t>
            </a:r>
          </a:p>
          <a:p>
            <a:pPr marL="0" indent="0" algn="ctr">
              <a:buNone/>
            </a:pPr>
            <a:r>
              <a:rPr lang="kk-KZ" b="1" i="1" dirty="0" smtClean="0">
                <a:solidFill>
                  <a:srgbClr val="FF0000"/>
                </a:solidFill>
              </a:rPr>
              <a:t>Еуразия даласы </a:t>
            </a:r>
            <a:r>
              <a:rPr lang="kk-KZ" b="1" i="1" dirty="0">
                <a:solidFill>
                  <a:srgbClr val="FF0000"/>
                </a:solidFill>
              </a:rPr>
              <a:t>даласы не </a:t>
            </a:r>
            <a:r>
              <a:rPr lang="kk-KZ" b="1" i="1" dirty="0" smtClean="0">
                <a:solidFill>
                  <a:srgbClr val="FF0000"/>
                </a:solidFill>
              </a:rPr>
              <a:t>себепті</a:t>
            </a:r>
          </a:p>
          <a:p>
            <a:pPr marL="0" indent="0" algn="ctr">
              <a:buNone/>
            </a:pPr>
            <a:r>
              <a:rPr lang="kk-KZ" b="1" i="1" dirty="0" smtClean="0">
                <a:solidFill>
                  <a:srgbClr val="FF0000"/>
                </a:solidFill>
              </a:rPr>
              <a:t> </a:t>
            </a:r>
            <a:r>
              <a:rPr lang="kk-KZ" b="1" i="1" dirty="0">
                <a:solidFill>
                  <a:srgbClr val="FF0000"/>
                </a:solidFill>
              </a:rPr>
              <a:t>«Дешті Қыпшақ» деп аталды?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349292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0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</a:rPr>
              <a:t>Сабақ мақсаты: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32128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kk-KZ" b="1" dirty="0"/>
              <a:t>Қыпшақтардың</a:t>
            </a:r>
            <a:r>
              <a:rPr lang="kk-KZ" b="1" i="1" dirty="0"/>
              <a:t> </a:t>
            </a:r>
            <a:r>
              <a:rPr lang="kk-KZ" b="1" dirty="0"/>
              <a:t>Еуразия тарихындағы орнын анықтап,  көрші елдермен</a:t>
            </a:r>
            <a:r>
              <a:rPr lang="kk-KZ" b="1" i="1" dirty="0"/>
              <a:t> </a:t>
            </a:r>
            <a:r>
              <a:rPr lang="kk-KZ" b="1" dirty="0"/>
              <a:t>қарым-қатынасын талдау, қыпшақтардың қазақ халқының ата тегі екендігін дәлелдеу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72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</a:rPr>
              <a:t>Оқу мақсаты: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06" y="1628800"/>
            <a:ext cx="8856984" cy="452596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kk-KZ" sz="8800" b="1" i="1" dirty="0"/>
              <a:t>Барлығы:</a:t>
            </a:r>
            <a:r>
              <a:rPr lang="kk-KZ" sz="8800" dirty="0"/>
              <a:t> 7.3.1.3 X – XIII ғғ. мемлекеттерді білу және </a:t>
            </a:r>
            <a:r>
              <a:rPr lang="kk-KZ" sz="8800" dirty="0" smtClean="0"/>
              <a:t>картаны</a:t>
            </a:r>
          </a:p>
          <a:p>
            <a:pPr marL="0" indent="0" algn="ctr">
              <a:buNone/>
            </a:pPr>
            <a:r>
              <a:rPr lang="kk-KZ" sz="8800" dirty="0" smtClean="0"/>
              <a:t>                    қолдану  </a:t>
            </a:r>
            <a:r>
              <a:rPr lang="kk-KZ" sz="8800" dirty="0"/>
              <a:t>арқылы саяси үдерістерді түсіндіру;</a:t>
            </a:r>
            <a:endParaRPr lang="ru-RU" sz="8800" dirty="0"/>
          </a:p>
          <a:p>
            <a:pPr marL="0" indent="0" algn="ctr">
              <a:buNone/>
            </a:pPr>
            <a:r>
              <a:rPr lang="kk-KZ" sz="8800" dirty="0"/>
              <a:t>                </a:t>
            </a:r>
            <a:r>
              <a:rPr lang="kk-KZ" sz="8800" dirty="0" smtClean="0"/>
              <a:t>    7.3.2.4 </a:t>
            </a:r>
            <a:r>
              <a:rPr lang="kk-KZ" sz="8800" dirty="0"/>
              <a:t>қыпшақтардың Еуразия тарихындағы орнын анықтау</a:t>
            </a:r>
            <a:endParaRPr lang="ru-RU" sz="8800" dirty="0"/>
          </a:p>
          <a:p>
            <a:pPr marL="0" indent="0" algn="ctr">
              <a:buNone/>
            </a:pPr>
            <a:r>
              <a:rPr lang="kk-KZ" sz="8800" dirty="0" smtClean="0"/>
              <a:t>                   </a:t>
            </a:r>
            <a:r>
              <a:rPr lang="kk-KZ" sz="8800" dirty="0"/>
              <a:t>7.2.2.3 көшпелілердің әскери өнері жетістіктерін талдау </a:t>
            </a:r>
            <a:endParaRPr lang="kk-KZ" sz="8800" dirty="0" smtClean="0"/>
          </a:p>
          <a:p>
            <a:pPr marL="0" indent="0" algn="ctr">
              <a:buNone/>
            </a:pPr>
            <a:r>
              <a:rPr lang="kk-KZ" sz="8800" dirty="0" smtClean="0"/>
              <a:t>  </a:t>
            </a:r>
            <a:endParaRPr lang="ru-RU" sz="8800" dirty="0"/>
          </a:p>
          <a:p>
            <a:pPr marL="0" indent="0" algn="ctr">
              <a:buNone/>
            </a:pPr>
            <a:r>
              <a:rPr lang="kk-KZ" sz="8800" b="1" i="1" dirty="0"/>
              <a:t>Көпшілігі: </a:t>
            </a:r>
            <a:r>
              <a:rPr lang="kk-KZ" sz="8800" dirty="0"/>
              <a:t>Қыпшақтардың</a:t>
            </a:r>
            <a:r>
              <a:rPr lang="kk-KZ" sz="8800" b="1" i="1" dirty="0"/>
              <a:t> </a:t>
            </a:r>
            <a:r>
              <a:rPr lang="kk-KZ" sz="8800" dirty="0"/>
              <a:t>Еуразия тарихындағы орнын анықтап, көрші </a:t>
            </a:r>
            <a:endParaRPr lang="ru-RU" sz="8800" dirty="0"/>
          </a:p>
          <a:p>
            <a:pPr marL="0" indent="0" algn="ctr">
              <a:buNone/>
            </a:pPr>
            <a:r>
              <a:rPr lang="kk-KZ" sz="8800" b="1" i="1" dirty="0"/>
              <a:t>                    </a:t>
            </a:r>
            <a:r>
              <a:rPr lang="kk-KZ" sz="8800" dirty="0"/>
              <a:t>елдермен қарым-қатынасын талдайды</a:t>
            </a:r>
            <a:r>
              <a:rPr lang="kk-KZ" sz="8800" dirty="0" smtClean="0"/>
              <a:t>;</a:t>
            </a:r>
          </a:p>
          <a:p>
            <a:pPr marL="0" indent="0" algn="ctr">
              <a:buNone/>
            </a:pPr>
            <a:endParaRPr lang="ru-RU" sz="8800" dirty="0"/>
          </a:p>
          <a:p>
            <a:pPr marL="0" indent="0" algn="ctr">
              <a:buNone/>
            </a:pPr>
            <a:r>
              <a:rPr lang="kk-KZ" sz="8800" b="1" i="1" dirty="0"/>
              <a:t> Кейбірі:   </a:t>
            </a:r>
            <a:r>
              <a:rPr lang="kk-KZ" sz="8800" dirty="0"/>
              <a:t>Қыпшақтардың қазақ халқының ата тегі екендігіне қазіргі </a:t>
            </a:r>
            <a:endParaRPr lang="kk-KZ" sz="8800" dirty="0" smtClean="0"/>
          </a:p>
          <a:p>
            <a:pPr marL="0" indent="0" algn="ctr">
              <a:buNone/>
            </a:pPr>
            <a:r>
              <a:rPr lang="kk-KZ" sz="8800" dirty="0"/>
              <a:t> </a:t>
            </a:r>
            <a:r>
              <a:rPr lang="kk-KZ" sz="8800" dirty="0" smtClean="0"/>
              <a:t>                   замандағы </a:t>
            </a:r>
            <a:r>
              <a:rPr lang="kk-KZ" sz="8800" dirty="0"/>
              <a:t>жер аумағы, рулар, археологиялық және жазба </a:t>
            </a:r>
            <a:endParaRPr lang="ru-RU" sz="8800" dirty="0"/>
          </a:p>
          <a:p>
            <a:pPr marL="0" indent="0" algn="ctr">
              <a:buNone/>
            </a:pPr>
            <a:r>
              <a:rPr lang="kk-KZ" sz="8800" dirty="0" smtClean="0"/>
              <a:t>                    деректерге </a:t>
            </a:r>
            <a:r>
              <a:rPr lang="kk-KZ" sz="8800" dirty="0"/>
              <a:t>сілтеме жасап,  дәлел  келтіреді</a:t>
            </a:r>
            <a:r>
              <a:rPr lang="kk-KZ" sz="9600" dirty="0"/>
              <a:t>. </a:t>
            </a:r>
            <a:endParaRPr lang="kk-KZ" sz="9600" dirty="0" smtClean="0"/>
          </a:p>
          <a:p>
            <a:pPr marL="0" indent="0" algn="ctr">
              <a:buNone/>
            </a:pPr>
            <a:endParaRPr lang="ru-RU" sz="9600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kk-KZ" b="1" i="1" dirty="0"/>
              <a:t>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074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200" b="1" dirty="0">
                <a:solidFill>
                  <a:srgbClr val="FF0000"/>
                </a:solidFill>
              </a:rPr>
              <a:t>Бағалау </a:t>
            </a:r>
            <a:r>
              <a:rPr lang="kk-KZ" sz="3200" b="1" dirty="0" smtClean="0">
                <a:solidFill>
                  <a:srgbClr val="FF0000"/>
                </a:solidFill>
              </a:rPr>
              <a:t>критерийлері:</a:t>
            </a: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kk-KZ" b="1" dirty="0"/>
              <a:t>Білу және түсіну</a:t>
            </a:r>
            <a:r>
              <a:rPr lang="kk-KZ" dirty="0"/>
              <a:t> </a:t>
            </a:r>
            <a:r>
              <a:rPr lang="kk-KZ" b="1" dirty="0"/>
              <a:t>дағдысы:</a:t>
            </a:r>
            <a:r>
              <a:rPr lang="kk-KZ" dirty="0"/>
              <a:t> Жаңа</a:t>
            </a:r>
            <a:r>
              <a:rPr lang="kk-KZ" b="1" dirty="0"/>
              <a:t> </a:t>
            </a:r>
            <a:r>
              <a:rPr lang="kk-KZ" dirty="0"/>
              <a:t>ұғымдардың кемінде 4-уінің мағыналарын біледі;</a:t>
            </a:r>
            <a:endParaRPr lang="ru-RU" dirty="0"/>
          </a:p>
          <a:p>
            <a:pPr algn="just"/>
            <a:r>
              <a:rPr lang="kk-KZ" b="1" dirty="0"/>
              <a:t>Қолдану дағдысы</a:t>
            </a:r>
            <a:r>
              <a:rPr lang="kk-KZ" dirty="0"/>
              <a:t>: Қыпшақ мемлекетіне қатысты ақпараттың кемінде 3-уін картадан көрсетеді;</a:t>
            </a:r>
            <a:endParaRPr lang="ru-RU" dirty="0"/>
          </a:p>
          <a:p>
            <a:pPr algn="just"/>
            <a:r>
              <a:rPr lang="kk-KZ" b="1" dirty="0"/>
              <a:t>Сыни ойлау мен талдау дағдысы:</a:t>
            </a:r>
            <a:r>
              <a:rPr lang="kk-KZ" dirty="0"/>
              <a:t> Қыпшақтардың қоғамдық-саяси жағдайының , шаруашылығының мен тұрмысының  3 ерекшелігін  анықтайды; </a:t>
            </a:r>
            <a:endParaRPr lang="ru-RU" dirty="0"/>
          </a:p>
          <a:p>
            <a:pPr algn="just"/>
            <a:r>
              <a:rPr lang="kk-KZ" b="1" dirty="0"/>
              <a:t>Зерттеу дағдысы- </a:t>
            </a:r>
            <a:r>
              <a:rPr lang="kk-KZ" dirty="0"/>
              <a:t>Қыпшақтардың Шығыс Еуропа, Кіші Азия, Кавказ, Орта Азия елдерімен қарым-қатынасы туралы мәліметті мәтіннен алып, қыпшақтардың әскери және дипломатиялық өнері жоғары болғанын талдайды;</a:t>
            </a:r>
            <a:endParaRPr lang="ru-RU" dirty="0"/>
          </a:p>
          <a:p>
            <a:pPr algn="just"/>
            <a:r>
              <a:rPr lang="kk-KZ" b="1" dirty="0"/>
              <a:t>Рефлексия-</a:t>
            </a:r>
            <a:r>
              <a:rPr lang="kk-KZ" dirty="0"/>
              <a:t> Қыпшақтардың қазақ халқының ата тегі екендігіне қазіргі замандағы жер аумағы, рулар, археологиялық және жазба деректер негізінде </a:t>
            </a:r>
            <a:endParaRPr lang="ru-RU" dirty="0"/>
          </a:p>
          <a:p>
            <a:pPr algn="just"/>
            <a:r>
              <a:rPr lang="kk-KZ" b="1" i="1" dirty="0"/>
              <a:t> </a:t>
            </a:r>
            <a:r>
              <a:rPr lang="kk-KZ" dirty="0"/>
              <a:t>дәлел келтіреді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655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92696"/>
          </a:xfrm>
        </p:spPr>
        <p:txBody>
          <a:bodyPr>
            <a:noAutofit/>
          </a:bodyPr>
          <a:lstStyle/>
          <a:p>
            <a:r>
              <a:rPr lang="kk-KZ" sz="3200" b="1" dirty="0">
                <a:solidFill>
                  <a:srgbClr val="FF0000"/>
                </a:solidFill>
              </a:rPr>
              <a:t>Жаңа ұғымдармен </a:t>
            </a:r>
            <a:r>
              <a:rPr lang="kk-KZ" sz="3200" b="1" dirty="0" smtClean="0">
                <a:solidFill>
                  <a:srgbClr val="FF0000"/>
                </a:solidFill>
              </a:rPr>
              <a:t>жұмыс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8711520"/>
              </p:ext>
            </p:extLst>
          </p:nvPr>
        </p:nvGraphicFramePr>
        <p:xfrm>
          <a:off x="539552" y="764704"/>
          <a:ext cx="8136904" cy="5684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032448"/>
              </a:tblGrid>
              <a:tr h="776986"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/>
                        <a:t>Жаңа сөздер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/>
                        <a:t>Мағынасы</a:t>
                      </a:r>
                      <a:endParaRPr lang="ru-RU" sz="2400" dirty="0"/>
                    </a:p>
                  </a:txBody>
                  <a:tcPr/>
                </a:tc>
              </a:tr>
              <a:tr h="707356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pPr algn="ctr"/>
                      <a:r>
                        <a:rPr lang="kk-KZ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Дешті Қыпшақ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dirty="0" smtClean="0">
                          <a:solidFill>
                            <a:srgbClr val="FF0000"/>
                          </a:solidFill>
                        </a:rPr>
                        <a:t> ?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5999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Яланкуг</a:t>
                      </a:r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07356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dirty="0" smtClean="0"/>
                        <a:t>Половшылар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07356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pPr algn="ctr"/>
                      <a:r>
                        <a:rPr lang="kk-KZ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Консолидация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</a:t>
                      </a: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07356">
                <a:tc>
                  <a:txBody>
                    <a:bodyPr/>
                    <a:lstStyle/>
                    <a:p>
                      <a:pPr algn="ctr"/>
                      <a:r>
                        <a:rPr lang="kk-KZ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Орда</a:t>
                      </a:r>
                      <a:endParaRPr lang="kk-KZ" sz="24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95776">
                <a:tc>
                  <a:txBody>
                    <a:bodyPr/>
                    <a:lstStyle/>
                    <a:p>
                      <a:pPr algn="ctr"/>
                      <a:r>
                        <a:rPr lang="kk-KZ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Кундар, командар 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59990">
                <a:tc>
                  <a:txBody>
                    <a:bodyPr/>
                    <a:lstStyle/>
                    <a:p>
                      <a:pPr algn="ctr"/>
                      <a:r>
                        <a:rPr lang="kk-KZ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Бөрілер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3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983" y="-609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i="1" dirty="0" err="1" smtClean="0">
                <a:solidFill>
                  <a:srgbClr val="002060"/>
                </a:solidFill>
              </a:rPr>
              <a:t>Зерттеу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сұрағы</a:t>
            </a:r>
            <a:r>
              <a:rPr lang="ru-RU" sz="2400" b="1" i="1" dirty="0" smtClean="0">
                <a:solidFill>
                  <a:srgbClr val="002060"/>
                </a:solidFill>
              </a:rPr>
              <a:t>: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Қыпшақтардың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осындай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ұлан-байтақ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жерге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ие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болуының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себептері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</a:rPr>
              <a:t>қандай</a:t>
            </a:r>
            <a:r>
              <a:rPr lang="ru-RU" sz="2400" b="1" i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6258"/>
            <a:ext cx="5292080" cy="273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3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4" t="23077" r="9938" b="3365"/>
          <a:stretch/>
        </p:blipFill>
        <p:spPr bwMode="auto">
          <a:xfrm>
            <a:off x="3995936" y="4005064"/>
            <a:ext cx="5148064" cy="28536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765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59093"/>
          </a:xfrm>
        </p:spPr>
        <p:txBody>
          <a:bodyPr>
            <a:noAutofit/>
          </a:bodyPr>
          <a:lstStyle/>
          <a:p>
            <a:r>
              <a:rPr lang="kk-KZ" sz="2800" b="1" dirty="0" smtClean="0">
                <a:solidFill>
                  <a:srgbClr val="FF0000"/>
                </a:solidFill>
              </a:rPr>
              <a:t>Контур картамен жұмыс</a:t>
            </a:r>
            <a:br>
              <a:rPr lang="kk-KZ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45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8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3200" b="1" dirty="0" smtClean="0">
                <a:solidFill>
                  <a:srgbClr val="FF0000"/>
                </a:solidFill>
              </a:rPr>
              <a:t/>
            </a:r>
            <a:br>
              <a:rPr lang="kk-KZ" sz="3200" b="1" dirty="0" smtClean="0">
                <a:solidFill>
                  <a:srgbClr val="FF0000"/>
                </a:solidFill>
              </a:rPr>
            </a:br>
            <a:r>
              <a:rPr lang="kk-KZ" sz="3600" b="1" dirty="0" smtClean="0">
                <a:solidFill>
                  <a:srgbClr val="FF0000"/>
                </a:solidFill>
              </a:rPr>
              <a:t>Мәтінмен жұмыс</a:t>
            </a:r>
            <a:br>
              <a:rPr lang="kk-KZ" sz="3600" b="1" dirty="0" smtClean="0">
                <a:solidFill>
                  <a:srgbClr val="FF0000"/>
                </a:solidFill>
              </a:rPr>
            </a:br>
            <a:r>
              <a:rPr lang="kk-KZ" sz="2000" i="1" dirty="0" smtClean="0">
                <a:solidFill>
                  <a:srgbClr val="002060"/>
                </a:solidFill>
              </a:rPr>
              <a:t>Дескрипторы</a:t>
            </a:r>
            <a:r>
              <a:rPr lang="kk-KZ" sz="2000" i="1" dirty="0">
                <a:solidFill>
                  <a:srgbClr val="002060"/>
                </a:solidFill>
              </a:rPr>
              <a:t>: Қыпшақтардың этникалық құрылымын, қоғамдық-саяси жағдайын, шаруашылығы мен тұрмысын  талдайды,  1-ерекшелікті  анықтайды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85270" y="2131276"/>
            <a:ext cx="46352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 smtClean="0">
                <a:cs typeface="Times New Roman" pitchFamily="18" charset="0"/>
              </a:rPr>
              <a:t>1-топ</a:t>
            </a:r>
            <a:endParaRPr lang="kk-KZ" dirty="0" smtClean="0"/>
          </a:p>
          <a:p>
            <a:r>
              <a:rPr lang="kk-KZ" b="1" dirty="0" smtClean="0"/>
              <a:t>     Қыпшақтардың </a:t>
            </a:r>
            <a:r>
              <a:rPr lang="kk-KZ" b="1" dirty="0"/>
              <a:t>этникалық </a:t>
            </a:r>
            <a:r>
              <a:rPr lang="kk-KZ" b="1" dirty="0" smtClean="0"/>
              <a:t>құрылымы;</a:t>
            </a:r>
          </a:p>
          <a:p>
            <a:pPr algn="ctr"/>
            <a:endParaRPr lang="kk-KZ" b="1" dirty="0" smtClean="0"/>
          </a:p>
          <a:p>
            <a:pPr algn="ctr"/>
            <a:r>
              <a:rPr lang="kk-KZ" b="1" dirty="0" smtClean="0"/>
              <a:t>2-топ</a:t>
            </a:r>
          </a:p>
          <a:p>
            <a:r>
              <a:rPr lang="kk-KZ" b="1" dirty="0" smtClean="0"/>
              <a:t>   Қыпшақтардың </a:t>
            </a:r>
            <a:r>
              <a:rPr lang="kk-KZ" b="1" dirty="0"/>
              <a:t>қоғамдық-саяси </a:t>
            </a:r>
            <a:r>
              <a:rPr lang="kk-KZ" b="1" dirty="0" smtClean="0"/>
              <a:t>жағдайы; </a:t>
            </a:r>
          </a:p>
          <a:p>
            <a:endParaRPr lang="kk-KZ" b="1" dirty="0">
              <a:cs typeface="Times New Roman" pitchFamily="18" charset="0"/>
            </a:endParaRPr>
          </a:p>
          <a:p>
            <a:pPr algn="ctr"/>
            <a:r>
              <a:rPr lang="kk-KZ" b="1" dirty="0" smtClean="0"/>
              <a:t>3-топ</a:t>
            </a:r>
          </a:p>
          <a:p>
            <a:pPr algn="ctr"/>
            <a:r>
              <a:rPr lang="kk-KZ" b="1" dirty="0"/>
              <a:t>Қыпшақтардың шаруашылығы мен </a:t>
            </a:r>
            <a:r>
              <a:rPr lang="kk-KZ" b="1" dirty="0" smtClean="0"/>
              <a:t>тұрмысы</a:t>
            </a:r>
            <a:endParaRPr lang="kk-KZ" b="1" dirty="0"/>
          </a:p>
          <a:p>
            <a:endParaRPr lang="ru-RU" b="1" dirty="0"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246814"/>
            <a:ext cx="1584176" cy="108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46814"/>
            <a:ext cx="1800200" cy="1200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4092"/>
            <a:ext cx="2808312" cy="177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59" y="4035288"/>
            <a:ext cx="2037997" cy="136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358" y="3101041"/>
            <a:ext cx="2376264" cy="161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t="4022" r="7524" b="8857"/>
          <a:stretch/>
        </p:blipFill>
        <p:spPr bwMode="auto">
          <a:xfrm>
            <a:off x="1670426" y="5366478"/>
            <a:ext cx="2109538" cy="135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35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466</Words>
  <Application>Microsoft Office PowerPoint</Application>
  <PresentationFormat>Экран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Narrow</vt:lpstr>
      <vt:lpstr>Calibri</vt:lpstr>
      <vt:lpstr>Times New Roman</vt:lpstr>
      <vt:lpstr>Wingdings</vt:lpstr>
      <vt:lpstr>Тема Office</vt:lpstr>
      <vt:lpstr>Ой шақыру  «Бұрын...бұрын,... қазір...кейін, кейін»  </vt:lpstr>
      <vt:lpstr>Сабақ тақырыбы:</vt:lpstr>
      <vt:lpstr>Сабақ мақсаты:</vt:lpstr>
      <vt:lpstr>Оқу мақсаты:</vt:lpstr>
      <vt:lpstr>Бағалау критерийлері: </vt:lpstr>
      <vt:lpstr>Жаңа ұғымдармен жұмыс</vt:lpstr>
      <vt:lpstr>Зерттеу сұрағы: Қыпшақтардың осындай ұлан-байтақ жерге ие болуының себептері қандай?</vt:lpstr>
      <vt:lpstr>Контур картамен жұмыс </vt:lpstr>
      <vt:lpstr> Мәтінмен жұмыс Дескрипторы: Қыпшақтардың этникалық құрылымын, қоғамдық-саяси жағдайын, шаруашылығы мен тұрмысын  талдайды,  1-ерекшелікті  анықтайды</vt:lpstr>
      <vt:lpstr>    Ақпарат жинақтау және сұрақ құрастыру Дескрипторлары: Қыпшақтардың Еуразия тарихындағы орнын анықтап, көрші елдермен қарым-қатынасын талдайды  </vt:lpstr>
      <vt:lpstr>Бекіту тапсырмасы  «Бейнематериалмен жұмыс» «Дешті қыпшақ: құпия таңбалар»  деректі фильмінен үзінді көрсету</vt:lpstr>
      <vt:lpstr>Үйге тапсырма</vt:lpstr>
      <vt:lpstr>Рефлексия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Ой шақыру  «Бұрын...бұрын,... қазір...кейін, кейін»</dc:title>
  <dc:creator>Dina</dc:creator>
  <cp:lastModifiedBy>User</cp:lastModifiedBy>
  <cp:revision>23</cp:revision>
  <dcterms:created xsi:type="dcterms:W3CDTF">2017-06-20T10:23:17Z</dcterms:created>
  <dcterms:modified xsi:type="dcterms:W3CDTF">2018-01-12T08:19:34Z</dcterms:modified>
</cp:coreProperties>
</file>