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5" r:id="rId5"/>
    <p:sldId id="274" r:id="rId6"/>
    <p:sldId id="286" r:id="rId7"/>
    <p:sldId id="285" r:id="rId8"/>
    <p:sldId id="277" r:id="rId9"/>
    <p:sldId id="262" r:id="rId10"/>
    <p:sldId id="263" r:id="rId11"/>
    <p:sldId id="267" r:id="rId12"/>
    <p:sldId id="278" r:id="rId13"/>
    <p:sldId id="288" r:id="rId14"/>
    <p:sldId id="269" r:id="rId15"/>
    <p:sldId id="279" r:id="rId16"/>
    <p:sldId id="270" r:id="rId17"/>
    <p:sldId id="281" r:id="rId18"/>
    <p:sldId id="282" r:id="rId19"/>
    <p:sldId id="283" r:id="rId20"/>
    <p:sldId id="280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FF00"/>
    <a:srgbClr val="006600"/>
    <a:srgbClr val="FF0066"/>
    <a:srgbClr val="FF99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E0C317-B6B1-4ED8-8377-9929B3685E14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EA24AB-5C78-4462-90B3-EB116B7A6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F3E763-AFB7-4A9D-A203-477C4034670D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4855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73AB-C937-4F11-84D6-D6B4CBDC8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B9CD9-1CB8-4F05-B522-391592935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C465-6A0E-459C-8CDF-E138207FD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B36B2-B9EE-47AB-9A8C-E828F462F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6E380-4201-4801-ACCA-504269FCA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C7BB-0636-4815-9C3B-46C3D40F1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3DFCA-AEED-4785-B29B-E33829097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B788-158E-40D0-AD3B-2CF355836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DB4FD-A91E-491D-85EF-A402E96C4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2F1C-5079-43A0-AFF1-B47EFEE50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0084-FDF9-4D1C-830F-2A510AB6A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8F30D4-452F-4BA7-8623-893C89DFD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endParaRPr lang="ru-RU" sz="1800" b="1" i="1" dirty="0" smtClean="0"/>
          </a:p>
        </p:txBody>
      </p:sp>
      <p:sp>
        <p:nvSpPr>
          <p:cNvPr id="14339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5445125"/>
            <a:ext cx="6400800" cy="7921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sz="1800" b="1" i="1" dirty="0" smtClean="0"/>
          </a:p>
        </p:txBody>
      </p:sp>
      <p:sp>
        <p:nvSpPr>
          <p:cNvPr id="14340" name="WordArt 11"/>
          <p:cNvSpPr>
            <a:spLocks noChangeArrowheads="1" noChangeShapeType="1" noTextEdit="1"/>
          </p:cNvSpPr>
          <p:nvPr/>
        </p:nvSpPr>
        <p:spPr bwMode="auto">
          <a:xfrm>
            <a:off x="1042988" y="1916113"/>
            <a:ext cx="7273925" cy="2159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Тақырыбы: Зат есім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715375" cy="5126038"/>
          </a:xfrm>
        </p:spPr>
        <p:txBody>
          <a:bodyPr/>
          <a:lstStyle/>
          <a:p>
            <a:pPr eaLnBrk="1" hangingPunct="1"/>
            <a:r>
              <a:rPr lang="kk-KZ" sz="2000" b="1" dirty="0" smtClean="0">
                <a:solidFill>
                  <a:srgbClr val="FF0000"/>
                </a:solidFill>
              </a:rPr>
              <a:t>Балалар, осы сөздерге қандай сұрақ қоямыз ?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kk-KZ" sz="2000" b="1" dirty="0" smtClean="0">
                <a:solidFill>
                  <a:srgbClr val="FF0000"/>
                </a:solidFill>
              </a:rPr>
              <a:t>       - Не ?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kk-KZ" sz="2000" b="1" dirty="0" smtClean="0">
                <a:solidFill>
                  <a:srgbClr val="FF0000"/>
                </a:solidFill>
              </a:rPr>
              <a:t>       - Осы заттардың көпше түріне қандай сұрақ береміз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kk-KZ" sz="2000" b="1" dirty="0" smtClean="0">
                <a:solidFill>
                  <a:srgbClr val="FF0000"/>
                </a:solidFill>
              </a:rPr>
              <a:t>       - Нелер ?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kk-KZ" sz="2000" b="1" dirty="0" smtClean="0">
                <a:solidFill>
                  <a:srgbClr val="FF0000"/>
                </a:solidFill>
              </a:rPr>
              <a:t>       - Ал, осы затты пайдаланатын адамдарға қандай сұрақ қоямыз ?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kk-KZ" sz="2000" b="1" dirty="0" smtClean="0">
                <a:solidFill>
                  <a:srgbClr val="FF0000"/>
                </a:solidFill>
              </a:rPr>
              <a:t>       - Кім ? (Кімдер ?)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kk-KZ" sz="2000" b="1" dirty="0" smtClean="0">
                <a:solidFill>
                  <a:srgbClr val="FF0000"/>
                </a:solidFill>
              </a:rPr>
              <a:t>       - Олай болса, өткенді еске түсірейік.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kk-KZ" sz="2000" b="1" dirty="0" smtClean="0">
                <a:solidFill>
                  <a:srgbClr val="FF0000"/>
                </a:solidFill>
              </a:rPr>
              <a:t>Кім ? не? -   деген сұрақтар  қандай сөздерге қатысты қойылатын еді?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kk-KZ" sz="2000" b="1" dirty="0" smtClean="0">
                <a:solidFill>
                  <a:srgbClr val="FF0000"/>
                </a:solidFill>
              </a:rPr>
              <a:t>Ендеше, осы ережеге сүйене отырып «Заттың атын білдіретін сөздерді зат есім деп атаймыз» деген жаңа ережемен танысамыз. Сонымен бүгінгі өтілетін жаңа сабағымыздың тақырыбы «Зат есім»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kk-KZ" sz="2000" b="1" dirty="0" smtClean="0">
                <a:solidFill>
                  <a:srgbClr val="FF0000"/>
                </a:solidFill>
              </a:rPr>
              <a:t>Оның сұрақтары : Кім ? Кімдер ? Не ? Нелер ?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4211638" y="2205038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3" name="Picture 2" descr="сканирование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0"/>
            <a:ext cx="1714500" cy="16430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4" name="Picture 3" descr="сканирование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786313"/>
            <a:ext cx="2428875" cy="2071687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25605" name="Picture 4" descr="сканирование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857375" cy="14525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5606" name="Picture 5" descr="сканирование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06626">
            <a:off x="5940425" y="0"/>
            <a:ext cx="949325" cy="1108075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25607" name="Picture 6" descr="сканирование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260350"/>
            <a:ext cx="1785937" cy="17145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5608" name="Picture 7" descr="сканирование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508500"/>
            <a:ext cx="1643063" cy="12144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5609" name="Picture 8" descr="сканирование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2997200"/>
            <a:ext cx="1171575" cy="8397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9" name="Скругленный прямоугольник 68"/>
          <p:cNvSpPr/>
          <p:nvPr/>
        </p:nvSpPr>
        <p:spPr>
          <a:xfrm>
            <a:off x="3492500" y="2205038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051050" y="2205038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500563" y="4437063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547813" y="3644900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268538" y="3644900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219700" y="4437063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3708400" y="4437063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708400" y="3644900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987675" y="3644900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771775" y="2205038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771775" y="1412875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651500" y="1412875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211638" y="1412875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331913" y="1412875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932363" y="1412875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3492500" y="1412875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148263" y="5300663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2051050" y="1412875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195513" y="4437063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987675" y="4437063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571875" y="5286375"/>
            <a:ext cx="785813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403350" y="6072188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11188" y="6072188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000625" y="6072188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4286250" y="6072188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3571875" y="6072188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857500" y="6072188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857500" y="5286375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143125" y="5286375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357688" y="5286375"/>
            <a:ext cx="714375" cy="7858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867400" y="5300663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143125" y="6072188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051050" y="620713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1331913" y="620713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611188" y="620713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0000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2132006" y="584181"/>
            <a:ext cx="6190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22481" y="1306498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136769" y="2093904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349494" y="3540126"/>
            <a:ext cx="6463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135181" y="5904507"/>
            <a:ext cx="7617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352670" y="5121288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206618" y="4330707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940425" y="4437063"/>
            <a:ext cx="714375" cy="7858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56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-468313" y="0"/>
            <a:ext cx="4691063" cy="549275"/>
          </a:xfrm>
        </p:spPr>
        <p:txBody>
          <a:bodyPr/>
          <a:lstStyle/>
          <a:p>
            <a:pPr>
              <a:defRPr/>
            </a:pPr>
            <a:r>
              <a:rPr lang="kk-KZ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Сөз жұмбақ.</a:t>
            </a:r>
            <a:endParaRPr lang="ru-RU" sz="40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8743" y="2646347"/>
            <a:ext cx="6282939" cy="1285883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Зат есім.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1083" y="1779565"/>
            <a:ext cx="3947298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Тақырыбы</a:t>
            </a: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26627" name="Picture 7" descr="76b40d_8c406928614a4af1a56414166a683d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4763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0" descr="76b40d_8c406928614a4af1a56414166a683d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88913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1" descr="2fa510a874e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88913"/>
            <a:ext cx="50419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 descr="ки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941888"/>
            <a:ext cx="1584325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13"/>
          <p:cNvSpPr>
            <a:spLocks noChangeArrowheads="1"/>
          </p:cNvSpPr>
          <p:nvPr/>
        </p:nvSpPr>
        <p:spPr bwMode="auto">
          <a:xfrm>
            <a:off x="1835150" y="4437063"/>
            <a:ext cx="1152525" cy="646112"/>
          </a:xfrm>
          <a:prstGeom prst="cloudCallout">
            <a:avLst>
              <a:gd name="adj1" fmla="val -44491"/>
              <a:gd name="adj2" fmla="val 991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kk-KZ"/>
              <a:t>Кім?</a:t>
            </a:r>
            <a:endParaRPr lang="ru-RU"/>
          </a:p>
        </p:txBody>
      </p:sp>
      <p:pic>
        <p:nvPicPr>
          <p:cNvPr id="26632" name="Picture 14" descr="photo-234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4941888"/>
            <a:ext cx="17272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AutoShape 15"/>
          <p:cNvSpPr>
            <a:spLocks noChangeArrowheads="1"/>
          </p:cNvSpPr>
          <p:nvPr/>
        </p:nvSpPr>
        <p:spPr bwMode="auto">
          <a:xfrm>
            <a:off x="5940425" y="4365625"/>
            <a:ext cx="936625" cy="504825"/>
          </a:xfrm>
          <a:prstGeom prst="cloudCallout">
            <a:avLst>
              <a:gd name="adj1" fmla="val 57458"/>
              <a:gd name="adj2" fmla="val 959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kk-KZ"/>
              <a:t>Не?</a:t>
            </a:r>
            <a:endParaRPr lang="ru-RU"/>
          </a:p>
        </p:txBody>
      </p:sp>
      <p:sp>
        <p:nvSpPr>
          <p:cNvPr id="2" name="Прямоугольник 6"/>
          <p:cNvSpPr/>
          <p:nvPr/>
        </p:nvSpPr>
        <p:spPr>
          <a:xfrm>
            <a:off x="2551083" y="1779565"/>
            <a:ext cx="3947298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Тақырыбы</a:t>
            </a: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683568" y="548681"/>
            <a:ext cx="32403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00FF"/>
                </a:solidFill>
              </a:rPr>
              <a:t>Жаттығулармен жұмыс</a:t>
            </a:r>
          </a:p>
          <a:p>
            <a:pPr algn="ctr"/>
            <a:r>
              <a:rPr lang="kk-KZ" b="1" dirty="0">
                <a:solidFill>
                  <a:srgbClr val="0000FF"/>
                </a:solidFill>
              </a:rPr>
              <a:t> </a:t>
            </a:r>
            <a:r>
              <a:rPr lang="kk-KZ" b="1" dirty="0" smtClean="0">
                <a:solidFill>
                  <a:srgbClr val="0000FF"/>
                </a:solidFill>
              </a:rPr>
              <a:t>6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kk-KZ" b="1" dirty="0">
                <a:solidFill>
                  <a:srgbClr val="0000FF"/>
                </a:solidFill>
              </a:rPr>
              <a:t>– жаттығу </a:t>
            </a:r>
            <a:endParaRPr lang="kk-KZ" b="1" dirty="0" smtClean="0">
              <a:solidFill>
                <a:srgbClr val="0000FF"/>
              </a:solidFill>
            </a:endParaRPr>
          </a:p>
          <a:p>
            <a:pPr algn="ctr"/>
            <a:r>
              <a:rPr lang="kk-KZ" b="1" dirty="0" smtClean="0">
                <a:solidFill>
                  <a:srgbClr val="0000FF"/>
                </a:solidFill>
              </a:rPr>
              <a:t> </a:t>
            </a:r>
            <a:endParaRPr lang="kk-KZ" b="1" dirty="0">
              <a:solidFill>
                <a:srgbClr val="0000FF"/>
              </a:solidFill>
            </a:endParaRPr>
          </a:p>
          <a:p>
            <a:pPr algn="ctr"/>
            <a:r>
              <a:rPr lang="kk-KZ" b="1" dirty="0" smtClean="0">
                <a:solidFill>
                  <a:srgbClr val="0000FF"/>
                </a:solidFill>
              </a:rPr>
              <a:t>Мәтіннің тақырыбына қарап,оның мазмұның болжа.Сонан сон мәтінді түсініп оқы.</a:t>
            </a:r>
          </a:p>
          <a:p>
            <a:pPr algn="ctr"/>
            <a:r>
              <a:rPr lang="kk-KZ" b="1" dirty="0" smtClean="0">
                <a:solidFill>
                  <a:srgbClr val="0000FF"/>
                </a:solidFill>
              </a:rPr>
              <a:t>Мәтіннің мазмұны бойынша бір-біріңе сұрақ қой.</a:t>
            </a:r>
          </a:p>
          <a:p>
            <a:pPr algn="ctr"/>
            <a:r>
              <a:rPr lang="kk-KZ" b="1" dirty="0" smtClean="0">
                <a:solidFill>
                  <a:srgbClr val="0000FF"/>
                </a:solidFill>
              </a:rPr>
              <a:t>Мәтіннен кім</a:t>
            </a:r>
            <a:r>
              <a:rPr lang="ru-RU" b="1" dirty="0" smtClean="0">
                <a:solidFill>
                  <a:srgbClr val="0000FF"/>
                </a:solidFill>
              </a:rPr>
              <a:t>?</a:t>
            </a:r>
            <a:r>
              <a:rPr lang="kk-KZ" b="1" dirty="0" smtClean="0">
                <a:solidFill>
                  <a:srgbClr val="0000FF"/>
                </a:solidFill>
              </a:rPr>
              <a:t> Не? сұрақтарына жауап беретін сөздерді тап.</a:t>
            </a:r>
          </a:p>
          <a:p>
            <a:pPr algn="ctr"/>
            <a:endParaRPr lang="kk-KZ" b="1" dirty="0" smtClean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4499992" y="0"/>
            <a:ext cx="385127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                        Ат қою.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Нартай мен атасы көрші жігіттің үйіне келді.Оларды құрметтеп төрге шығарды.Осыдан кейін үй иесі сәбиді алып келді.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    -- Сәбиге ат қою-үлкен міндет,-деп,Нартайдың атасы сәбиді ептеп қолына алды.Оның құлағына </a:t>
            </a:r>
            <a:r>
              <a:rPr lang="ru-RU" b="1" dirty="0" err="1" smtClean="0">
                <a:solidFill>
                  <a:srgbClr val="FF0000"/>
                </a:solidFill>
              </a:rPr>
              <a:t>«Сенің атың-Ержан!»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kk-KZ" b="1" dirty="0" smtClean="0">
                <a:solidFill>
                  <a:srgbClr val="FF0000"/>
                </a:solidFill>
              </a:rPr>
              <a:t>деп үш рет айқайлады.Сонан соң</a:t>
            </a:r>
            <a:r>
              <a:rPr lang="kk-KZ" b="1" dirty="0">
                <a:solidFill>
                  <a:srgbClr val="FF0000"/>
                </a:solidFill>
              </a:rPr>
              <a:t> </a:t>
            </a:r>
            <a:r>
              <a:rPr lang="kk-KZ" b="1" dirty="0" smtClean="0">
                <a:solidFill>
                  <a:srgbClr val="FF0000"/>
                </a:solidFill>
              </a:rPr>
              <a:t>үй иесіне қарай бұрылып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     - Енді Ержанды өз қолына алып,апарып бесігіне жатқыз,-деді.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   Басқа қонақтар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kk-KZ" b="1" dirty="0" smtClean="0">
                <a:solidFill>
                  <a:srgbClr val="FF0000"/>
                </a:solidFill>
              </a:rPr>
              <a:t>Ержанның өмір жасы ұзақ болсын</a:t>
            </a:r>
            <a:r>
              <a:rPr lang="ru-RU" b="1" dirty="0" smtClean="0">
                <a:solidFill>
                  <a:srgbClr val="FF0000"/>
                </a:solidFill>
              </a:rPr>
              <a:t>!»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kk-KZ" b="1" dirty="0" smtClean="0">
                <a:solidFill>
                  <a:srgbClr val="FF0000"/>
                </a:solidFill>
              </a:rPr>
              <a:t>деп тілектерін айтып жатты.</a:t>
            </a:r>
          </a:p>
          <a:p>
            <a:endParaRPr lang="kk-KZ" b="1" dirty="0" smtClean="0">
              <a:solidFill>
                <a:srgbClr val="FF0000"/>
              </a:solidFill>
            </a:endParaRPr>
          </a:p>
          <a:p>
            <a:endParaRPr lang="kk-KZ" b="1" dirty="0" smtClean="0">
              <a:solidFill>
                <a:srgbClr val="FF0000"/>
              </a:solidFill>
            </a:endParaRPr>
          </a:p>
          <a:p>
            <a:endParaRPr lang="kk-KZ" b="1" dirty="0" smtClean="0">
              <a:solidFill>
                <a:srgbClr val="0000FF"/>
              </a:solidFill>
            </a:endParaRPr>
          </a:p>
          <a:p>
            <a:r>
              <a:rPr lang="kk-KZ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             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124034_html_m5d8f6d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981075"/>
            <a:ext cx="7993062" cy="47529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kk-KZ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 жаттығу. Не? сұрағына жауап болатын сөздерді тауып көшіріп жаз.</a:t>
            </a:r>
          </a:p>
          <a:p>
            <a:pPr marL="0" indent="0">
              <a:buFontTx/>
              <a:buNone/>
              <a:defRPr/>
            </a:pPr>
            <a:endParaRPr lang="kk-KZ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kk-KZ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 үреді.  ... ұлиды.  ... қарқылдайды.</a:t>
            </a:r>
          </a:p>
          <a:p>
            <a:pPr marL="0" indent="0">
              <a:buFontTx/>
              <a:buNone/>
              <a:defRPr/>
            </a:pPr>
            <a:r>
              <a:rPr lang="kk-KZ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 шақырады.</a:t>
            </a:r>
          </a:p>
          <a:p>
            <a:pPr marL="0" indent="0">
              <a:buFontTx/>
              <a:buNone/>
              <a:defRPr/>
            </a:pPr>
            <a:endParaRPr lang="kk-KZ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ru-RU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6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54721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Дәптермен жұмыс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album_0803173415_29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WordArt 7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5903913" cy="9366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Жұптық жұмыс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755650" y="4149725"/>
            <a:ext cx="2376488" cy="1584325"/>
          </a:xfrm>
          <a:prstGeom prst="cloudCallout">
            <a:avLst>
              <a:gd name="adj1" fmla="val -44792"/>
              <a:gd name="adj2" fmla="val 864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kk-KZ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Кім?</a:t>
            </a:r>
            <a:endParaRPr lang="ru-RU" sz="36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 flipH="1">
            <a:off x="6084888" y="4149725"/>
            <a:ext cx="2232025" cy="1439863"/>
          </a:xfrm>
          <a:prstGeom prst="cloudCallout">
            <a:avLst>
              <a:gd name="adj1" fmla="val -49931"/>
              <a:gd name="adj2" fmla="val 914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kk-KZ" sz="28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Не?</a:t>
            </a:r>
            <a:endParaRPr lang="ru-RU" sz="28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229600" cy="1143000"/>
          </a:xfrm>
        </p:spPr>
        <p:txBody>
          <a:bodyPr/>
          <a:lstStyle/>
          <a:p>
            <a:pPr algn="l"/>
            <a:r>
              <a:rPr lang="kk-KZ" sz="1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en-US" sz="1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</a:t>
            </a:r>
            <a:r>
              <a:rPr lang="kk-KZ" sz="1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жаттығу. Кім? сұрағына жауап беретін сөздерді бір бөлек,</a:t>
            </a:r>
            <a:br>
              <a:rPr lang="kk-KZ" sz="1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k-KZ" sz="1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не? сұрағына жауап беретін сөздерді бір бөлек топтастыр.</a:t>
            </a:r>
            <a:r>
              <a:rPr lang="en-US" sz="4000" dirty="0" smtClean="0"/>
              <a:t> </a:t>
            </a:r>
            <a:endParaRPr lang="ru-RU" sz="4000" dirty="0" smtClean="0"/>
          </a:p>
        </p:txBody>
      </p:sp>
      <p:pic>
        <p:nvPicPr>
          <p:cNvPr id="29703" name="Picture 7" descr="20160216_1323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349500"/>
            <a:ext cx="3024188" cy="1789113"/>
          </a:xfrm>
          <a:prstGeom prst="rect">
            <a:avLst/>
          </a:prstGeom>
          <a:noFill/>
        </p:spPr>
      </p:pic>
      <p:pic>
        <p:nvPicPr>
          <p:cNvPr id="29704" name="Picture 8" descr="20160216_1323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205038"/>
            <a:ext cx="3024188" cy="1889125"/>
          </a:xfrm>
          <a:prstGeom prst="rect">
            <a:avLst/>
          </a:prstGeom>
          <a:noFill/>
        </p:spPr>
      </p:pic>
      <p:pic>
        <p:nvPicPr>
          <p:cNvPr id="29705" name="Picture 9" descr="20160216_1412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3832225"/>
            <a:ext cx="2087562" cy="302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428625" y="1357313"/>
            <a:ext cx="8286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400" b="1">
                <a:solidFill>
                  <a:srgbClr val="0000FF"/>
                </a:solidFill>
              </a:rPr>
              <a:t>Сурет бойынша  зат есімді табу.</a:t>
            </a:r>
            <a:endParaRPr lang="ru-RU" sz="2400" b="1">
              <a:solidFill>
                <a:srgbClr val="0000FF"/>
              </a:solidFill>
            </a:endParaRPr>
          </a:p>
          <a:p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30722" name="WordArt 6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5451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Ой толғаныс</a:t>
            </a:r>
          </a:p>
        </p:txBody>
      </p:sp>
      <p:pic>
        <p:nvPicPr>
          <p:cNvPr id="30723" name="Picture 6" descr="image_55059ba3885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66925"/>
            <a:ext cx="7416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рам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00113"/>
            <a:ext cx="7273925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 rot="-496923">
            <a:off x="3132138" y="2133600"/>
            <a:ext cx="446405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Тәтті ...............</a:t>
            </a:r>
          </a:p>
          <a:p>
            <a:pPr>
              <a:defRPr/>
            </a:pPr>
            <a:endParaRPr lang="ru-RU" sz="24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kk-KZ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Ақылды ...................</a:t>
            </a:r>
          </a:p>
          <a:p>
            <a:pPr>
              <a:defRPr/>
            </a:pPr>
            <a:endParaRPr lang="ru-RU" sz="24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kk-KZ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Қызық .....................</a:t>
            </a:r>
          </a:p>
          <a:p>
            <a:pPr>
              <a:defRPr/>
            </a:pPr>
            <a:endParaRPr lang="ru-RU" sz="24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kk-KZ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Ала...........................</a:t>
            </a:r>
            <a:r>
              <a:rPr lang="kk-KZ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ru-RU" sz="28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8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747" name="Picture 9" descr="1543427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300663"/>
            <a:ext cx="161925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WordArt 10"/>
          <p:cNvSpPr>
            <a:spLocks noChangeArrowheads="1" noChangeShapeType="1" noTextEdit="1"/>
          </p:cNvSpPr>
          <p:nvPr/>
        </p:nvSpPr>
        <p:spPr bwMode="auto">
          <a:xfrm>
            <a:off x="1763713" y="115888"/>
            <a:ext cx="58324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Зат есімді тауып жаз</a:t>
            </a:r>
          </a:p>
        </p:txBody>
      </p:sp>
      <p:pic>
        <p:nvPicPr>
          <p:cNvPr id="31749" name="Picture 12" descr="1543427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260975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WordArt 5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5689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Сынау сұрақтары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11188" y="998538"/>
            <a:ext cx="7929562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/>
              <a:t> </a:t>
            </a:r>
            <a:endParaRPr lang="ru-RU">
              <a:solidFill>
                <a:srgbClr val="0000FF"/>
              </a:solidFill>
            </a:endParaRPr>
          </a:p>
          <a:p>
            <a:r>
              <a:rPr lang="kk-KZ" b="1">
                <a:solidFill>
                  <a:schemeClr val="bg1"/>
                </a:solidFill>
              </a:rPr>
              <a:t>1. Зат есім дегеніміз не ?</a:t>
            </a:r>
            <a:endParaRPr lang="ru-RU" b="1">
              <a:solidFill>
                <a:schemeClr val="bg1"/>
              </a:solidFill>
            </a:endParaRPr>
          </a:p>
          <a:p>
            <a:r>
              <a:rPr lang="kk-KZ" b="1">
                <a:solidFill>
                  <a:schemeClr val="bg1"/>
                </a:solidFill>
              </a:rPr>
              <a:t>         а) Заттың сынын білдіретін сөздер</a:t>
            </a:r>
            <a:endParaRPr lang="ru-RU" b="1">
              <a:solidFill>
                <a:schemeClr val="bg1"/>
              </a:solidFill>
            </a:endParaRPr>
          </a:p>
          <a:p>
            <a:r>
              <a:rPr lang="kk-KZ" b="1">
                <a:solidFill>
                  <a:schemeClr val="bg1"/>
                </a:solidFill>
              </a:rPr>
              <a:t>         ә) Заттың санын білдіретін сөздер</a:t>
            </a:r>
            <a:endParaRPr lang="ru-RU" b="1">
              <a:solidFill>
                <a:schemeClr val="bg1"/>
              </a:solidFill>
            </a:endParaRPr>
          </a:p>
          <a:p>
            <a:r>
              <a:rPr lang="kk-KZ" b="1">
                <a:solidFill>
                  <a:schemeClr val="bg1"/>
                </a:solidFill>
              </a:rPr>
              <a:t>         б) Заттың атын білдіретін сөздер </a:t>
            </a:r>
          </a:p>
          <a:p>
            <a:r>
              <a:rPr lang="kk-KZ" b="1">
                <a:solidFill>
                  <a:schemeClr val="bg1"/>
                </a:solidFill>
              </a:rPr>
              <a:t>         в) Заттың қимылын білдіретін сөздер.</a:t>
            </a:r>
          </a:p>
          <a:p>
            <a:r>
              <a:rPr lang="kk-KZ" b="1">
                <a:solidFill>
                  <a:schemeClr val="bg1"/>
                </a:solidFill>
              </a:rPr>
              <a:t>         </a:t>
            </a:r>
          </a:p>
          <a:p>
            <a:r>
              <a:rPr lang="kk-KZ" b="1">
                <a:solidFill>
                  <a:schemeClr val="bg1"/>
                </a:solidFill>
              </a:rPr>
              <a:t>2. Зат есімнің сұрақтары </a:t>
            </a:r>
            <a:endParaRPr lang="ru-RU" b="1">
              <a:solidFill>
                <a:schemeClr val="bg1"/>
              </a:solidFill>
            </a:endParaRPr>
          </a:p>
          <a:p>
            <a:r>
              <a:rPr lang="kk-KZ">
                <a:solidFill>
                  <a:schemeClr val="bg1"/>
                </a:solidFill>
              </a:rPr>
              <a:t>           </a:t>
            </a:r>
            <a:r>
              <a:rPr lang="kk-KZ" b="1">
                <a:solidFill>
                  <a:schemeClr val="bg1"/>
                </a:solidFill>
              </a:rPr>
              <a:t>А) Кім ? Не ?   Кімдер ?   Нелер?</a:t>
            </a:r>
            <a:endParaRPr lang="ru-RU" b="1">
              <a:solidFill>
                <a:schemeClr val="bg1"/>
              </a:solidFill>
            </a:endParaRPr>
          </a:p>
          <a:p>
            <a:r>
              <a:rPr lang="kk-KZ" b="1">
                <a:solidFill>
                  <a:schemeClr val="bg1"/>
                </a:solidFill>
              </a:rPr>
              <a:t>           ә) Не істеді ?   </a:t>
            </a:r>
            <a:endParaRPr lang="ru-RU" b="1">
              <a:solidFill>
                <a:schemeClr val="bg1"/>
              </a:solidFill>
            </a:endParaRPr>
          </a:p>
          <a:p>
            <a:r>
              <a:rPr lang="kk-KZ" b="1">
                <a:solidFill>
                  <a:schemeClr val="bg1"/>
                </a:solidFill>
              </a:rPr>
              <a:t>           б) Қандай ?</a:t>
            </a:r>
            <a:endParaRPr lang="ru-RU" b="1">
              <a:solidFill>
                <a:schemeClr val="bg1"/>
              </a:solidFill>
            </a:endParaRPr>
          </a:p>
          <a:p>
            <a:r>
              <a:rPr lang="kk-KZ" b="1">
                <a:solidFill>
                  <a:schemeClr val="bg1"/>
                </a:solidFill>
              </a:rPr>
              <a:t>           в) Қанша ?</a:t>
            </a:r>
          </a:p>
          <a:p>
            <a:endParaRPr lang="ru-RU" b="1">
              <a:solidFill>
                <a:schemeClr val="bg1"/>
              </a:solidFill>
            </a:endParaRPr>
          </a:p>
          <a:p>
            <a:r>
              <a:rPr lang="kk-KZ" b="1">
                <a:solidFill>
                  <a:schemeClr val="bg1"/>
                </a:solidFill>
              </a:rPr>
              <a:t>3. Зат есімді  тап</a:t>
            </a:r>
            <a:endParaRPr lang="ru-RU" b="1">
              <a:solidFill>
                <a:schemeClr val="bg1"/>
              </a:solidFill>
            </a:endParaRPr>
          </a:p>
          <a:p>
            <a:r>
              <a:rPr lang="kk-KZ">
                <a:solidFill>
                  <a:schemeClr val="bg1"/>
                </a:solidFill>
              </a:rPr>
              <a:t>        </a:t>
            </a:r>
            <a:r>
              <a:rPr lang="kk-KZ" b="1">
                <a:solidFill>
                  <a:schemeClr val="bg1"/>
                </a:solidFill>
              </a:rPr>
              <a:t>А) Үлкен, көк, тәтті</a:t>
            </a:r>
            <a:endParaRPr lang="ru-RU" b="1">
              <a:solidFill>
                <a:schemeClr val="bg1"/>
              </a:solidFill>
            </a:endParaRPr>
          </a:p>
          <a:p>
            <a:r>
              <a:rPr lang="kk-KZ" b="1">
                <a:solidFill>
                  <a:schemeClr val="bg1"/>
                </a:solidFill>
              </a:rPr>
              <a:t>        ә) Алма, ата, кітап</a:t>
            </a:r>
            <a:endParaRPr lang="ru-RU" b="1">
              <a:solidFill>
                <a:schemeClr val="bg1"/>
              </a:solidFill>
            </a:endParaRPr>
          </a:p>
          <a:p>
            <a:r>
              <a:rPr lang="kk-KZ" b="1">
                <a:solidFill>
                  <a:schemeClr val="bg1"/>
                </a:solidFill>
              </a:rPr>
              <a:t>        б) Ұшады, өседі, кесе</a:t>
            </a:r>
          </a:p>
          <a:p>
            <a:endParaRPr lang="ru-RU" b="1">
              <a:solidFill>
                <a:schemeClr val="bg1"/>
              </a:solidFill>
            </a:endParaRPr>
          </a:p>
          <a:p>
            <a:endParaRPr lang="ru-RU" b="1">
              <a:solidFill>
                <a:schemeClr val="bg1"/>
              </a:solidFill>
            </a:endParaRPr>
          </a:p>
          <a:p>
            <a:r>
              <a:rPr lang="kk-KZ" b="1">
                <a:solidFill>
                  <a:srgbClr val="FF0000"/>
                </a:solidFill>
              </a:rPr>
              <a:t> </a:t>
            </a:r>
            <a:endParaRPr lang="ru-RU" b="1">
              <a:solidFill>
                <a:srgbClr val="FF0000"/>
              </a:solidFill>
            </a:endParaRPr>
          </a:p>
          <a:p>
            <a:endParaRPr lang="ru-RU"/>
          </a:p>
        </p:txBody>
      </p:sp>
      <p:pic>
        <p:nvPicPr>
          <p:cNvPr id="32772" name="Picture 7" descr="104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508500"/>
            <a:ext cx="14382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рам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48974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Үйге тапсырма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476375" y="1773238"/>
            <a:ext cx="6121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kk-KZ" sz="3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</a:t>
            </a:r>
            <a:r>
              <a:rPr lang="kk-KZ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kk-KZ" sz="3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жаттығу 44 бет </a:t>
            </a:r>
            <a:endParaRPr lang="kk-KZ" sz="32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kk-KZ" sz="3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1.көп нүктенің орнына керекті сөздерді қойып,өленді көшіріп жаз.</a:t>
            </a:r>
          </a:p>
          <a:p>
            <a:pPr marL="342900" indent="-342900" algn="ctr">
              <a:defRPr/>
            </a:pPr>
            <a:r>
              <a:rPr lang="kk-KZ" sz="3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 есімдердің астын сыз</a:t>
            </a:r>
          </a:p>
          <a:p>
            <a:pPr marL="342900" indent="-342900" algn="ctr">
              <a:defRPr/>
            </a:pPr>
            <a:r>
              <a:rPr lang="kk-KZ" sz="3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kk-KZ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Ереже жаттау.</a:t>
            </a:r>
            <a:endParaRPr lang="ru-RU" sz="32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6" name="Picture 7" descr="2437904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025"/>
            <a:ext cx="176371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hello_html_5bf0ac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2338" y="5589588"/>
            <a:ext cx="187166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utoShape 3"/>
          <p:cNvSpPr>
            <a:spLocks noChangeArrowheads="1"/>
          </p:cNvSpPr>
          <p:nvPr/>
        </p:nvSpPr>
        <p:spPr bwMode="auto">
          <a:xfrm>
            <a:off x="468313" y="549275"/>
            <a:ext cx="8353425" cy="5381625"/>
          </a:xfrm>
          <a:prstGeom prst="roundRect">
            <a:avLst>
              <a:gd name="adj" fmla="val 5889"/>
            </a:avLst>
          </a:prstGeom>
          <a:gradFill rotWithShape="1">
            <a:gsLst>
              <a:gs pos="0">
                <a:srgbClr val="FEFEBA"/>
              </a:gs>
              <a:gs pos="100000">
                <a:srgbClr val="FEFEBA">
                  <a:gamma/>
                  <a:tint val="60392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defRPr/>
            </a:pPr>
            <a:endParaRPr kumimoji="1" lang="kk-KZ" sz="1200" b="1">
              <a:effectLst>
                <a:outerShdw blurRad="38100" dist="38100" dir="2700000" algn="tl">
                  <a:srgbClr val="FFFFFF"/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V="1">
            <a:off x="250825" y="260350"/>
            <a:ext cx="896938" cy="6408738"/>
            <a:chOff x="612" y="578"/>
            <a:chExt cx="3169" cy="301"/>
          </a:xfrm>
        </p:grpSpPr>
        <p:sp>
          <p:nvSpPr>
            <p:cNvPr id="15410" name="AutoShape 5"/>
            <p:cNvSpPr>
              <a:spLocks noChangeArrowheads="1"/>
            </p:cNvSpPr>
            <p:nvPr/>
          </p:nvSpPr>
          <p:spPr bwMode="auto">
            <a:xfrm>
              <a:off x="915" y="764"/>
              <a:ext cx="2608" cy="2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 w="3175" algn="ctr">
              <a:noFill/>
              <a:round/>
              <a:headEnd/>
              <a:tailEnd/>
            </a:ln>
          </p:spPr>
          <p:txBody>
            <a:bodyPr rot="10800000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5411" name="Group 6"/>
            <p:cNvGrpSpPr>
              <a:grpSpLocks/>
            </p:cNvGrpSpPr>
            <p:nvPr/>
          </p:nvGrpSpPr>
          <p:grpSpPr bwMode="auto">
            <a:xfrm>
              <a:off x="612" y="578"/>
              <a:ext cx="3169" cy="301"/>
              <a:chOff x="612" y="578"/>
              <a:chExt cx="3169" cy="301"/>
            </a:xfrm>
          </p:grpSpPr>
          <p:sp>
            <p:nvSpPr>
              <p:cNvPr id="43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 latinLnBrk="1">
                  <a:defRPr/>
                </a:pPr>
                <a:endParaRPr kumimoji="1" lang="kk-KZ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44" name="AutoShape 8"/>
              <p:cNvSpPr>
                <a:spLocks noChangeArrowheads="1"/>
              </p:cNvSpPr>
              <p:nvPr/>
            </p:nvSpPr>
            <p:spPr bwMode="auto">
              <a:xfrm flipV="1">
                <a:off x="1005" y="671"/>
                <a:ext cx="2434" cy="2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364" name="Rectangle 94"/>
          <p:cNvSpPr>
            <a:spLocks noChangeArrowheads="1"/>
          </p:cNvSpPr>
          <p:nvPr/>
        </p:nvSpPr>
        <p:spPr bwMode="auto">
          <a:xfrm>
            <a:off x="395288" y="692150"/>
            <a:ext cx="57626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000" b="1">
                <a:solidFill>
                  <a:srgbClr val="FF0000"/>
                </a:solidFill>
              </a:rPr>
              <a:t>ІІ. С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Б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Қ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Ы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ң </a:t>
            </a:r>
          </a:p>
          <a:p>
            <a:pPr algn="ctr"/>
            <a:endParaRPr lang="kk-KZ" sz="2000" b="1">
              <a:solidFill>
                <a:srgbClr val="FF0000"/>
              </a:solidFill>
            </a:endParaRP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М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Қ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С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kk-KZ" sz="2000" b="1">
                <a:solidFill>
                  <a:srgbClr val="FF0000"/>
                </a:solidFill>
              </a:rPr>
              <a:t>ы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TextBox 88"/>
          <p:cNvSpPr txBox="1">
            <a:spLocks noChangeArrowheads="1"/>
          </p:cNvSpPr>
          <p:nvPr/>
        </p:nvSpPr>
        <p:spPr bwMode="auto">
          <a:xfrm>
            <a:off x="5219700" y="2708275"/>
            <a:ext cx="31019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kk-KZ" sz="2400" b="1" dirty="0">
                <a:solidFill>
                  <a:srgbClr val="FF0000"/>
                </a:solidFill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</a:rPr>
              <a:t>  </a:t>
            </a:r>
            <a:endParaRPr lang="kk-KZ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71" name="WordArt 50"/>
          <p:cNvSpPr>
            <a:spLocks noChangeArrowheads="1" noChangeShapeType="1" noTextEdit="1"/>
          </p:cNvSpPr>
          <p:nvPr/>
        </p:nvSpPr>
        <p:spPr bwMode="auto">
          <a:xfrm rot="5400000">
            <a:off x="1143000" y="-1143000"/>
            <a:ext cx="6858000" cy="9144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ru-RU" sz="3600" i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 fontAlgn="auto"/>
            <a:endParaRPr lang="ru-RU" sz="3600" i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 fontAlgn="auto"/>
            <a:endParaRPr lang="ru-RU" sz="3600" i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457" name="Rectangle 73"/>
          <p:cNvSpPr>
            <a:spLocks noGrp="1" noChangeArrowheads="1"/>
          </p:cNvSpPr>
          <p:nvPr>
            <p:ph type="ctrTitle" idx="4294967295"/>
          </p:nvPr>
        </p:nvSpPr>
        <p:spPr>
          <a:xfrm>
            <a:off x="1476375" y="260350"/>
            <a:ext cx="7128073" cy="6192986"/>
          </a:xfrm>
        </p:spPr>
        <p:txBody>
          <a:bodyPr/>
          <a:lstStyle/>
          <a:p>
            <a:pPr lvl="0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.2.3.1 Мәтін мазмұнын анықтауға бағытталған сурақтар құрастыру және жауап беру.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2.4.2.3 Сөз таптарын (  зат есім,сын есім,сан есім,етістік ) ажырату.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2.2.2.1 Мәтіннің тақырыбы мен тірек сөздердің негізінде мәтінің мазмұнын болжау.</a:t>
            </a:r>
            <a:b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2.3.6.1Бас әріп пен кіші әріптің биіктігі мен мөлшерін сақтап,оларды байланыстырып көлбеу және таза жазу.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59" name="Rectangle 75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908050"/>
            <a:ext cx="3600450" cy="1800225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kk-KZ" sz="2000" b="1" i="1" dirty="0" smtClean="0">
                <a:solidFill>
                  <a:srgbClr val="000099"/>
                </a:solidFill>
              </a:rPr>
              <a:t> </a:t>
            </a:r>
            <a:endParaRPr lang="kk-KZ" sz="20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img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 descr="img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Oval 7"/>
          <p:cNvSpPr>
            <a:spLocks noChangeArrowheads="1"/>
          </p:cNvSpPr>
          <p:nvPr/>
        </p:nvSpPr>
        <p:spPr bwMode="auto">
          <a:xfrm>
            <a:off x="3708400" y="0"/>
            <a:ext cx="2016125" cy="576263"/>
          </a:xfrm>
          <a:prstGeom prst="ellipse">
            <a:avLst/>
          </a:prstGeom>
          <a:solidFill>
            <a:schemeClr val="bg1"/>
          </a:solidFill>
          <a:ln w="952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3779838" y="1268413"/>
            <a:ext cx="5040312" cy="792162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TextBox 2"/>
          <p:cNvSpPr txBox="1">
            <a:spLocks noChangeArrowheads="1"/>
          </p:cNvSpPr>
          <p:nvPr/>
        </p:nvSpPr>
        <p:spPr bwMode="auto">
          <a:xfrm>
            <a:off x="4427538" y="1341438"/>
            <a:ext cx="2703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Ө т е  ж а қ с ы</a:t>
            </a:r>
            <a:endParaRPr lang="ru-RU" sz="2400" b="1" i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2400" b="1" i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3851275" y="2997200"/>
            <a:ext cx="4968875" cy="792163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4572000" y="328453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Ж а қ с ы</a:t>
            </a:r>
            <a:endParaRPr lang="ru-RU" sz="2400" b="1" i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3779838" y="5229225"/>
            <a:ext cx="4968875" cy="792163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4427538" y="5445125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 р т а ш а</a:t>
            </a:r>
            <a:endParaRPr lang="ru-RU" sz="24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4826" name="WordArt 15"/>
          <p:cNvSpPr>
            <a:spLocks noChangeArrowheads="1" noChangeShapeType="1" noTextEdit="1"/>
          </p:cNvSpPr>
          <p:nvPr/>
        </p:nvSpPr>
        <p:spPr bwMode="auto">
          <a:xfrm>
            <a:off x="3419475" y="0"/>
            <a:ext cx="2152650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Бағдаршам</a:t>
            </a:r>
          </a:p>
        </p:txBody>
      </p:sp>
      <p:pic>
        <p:nvPicPr>
          <p:cNvPr id="34828" name="Picture 12" descr="20160216_141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125538"/>
            <a:ext cx="4535487" cy="504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img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 descr="eciq0p2qH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860800"/>
            <a:ext cx="25209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4" name="Rectangle 4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908050"/>
            <a:ext cx="4038600" cy="4525963"/>
          </a:xfrm>
        </p:spPr>
        <p:txBody>
          <a:bodyPr/>
          <a:lstStyle/>
          <a:p>
            <a:pPr algn="ctr" eaLnBrk="1" latinLnBrk="1" hangingPunct="1">
              <a:spcBef>
                <a:spcPct val="50000"/>
              </a:spcBef>
              <a:buFontTx/>
              <a:buNone/>
              <a:defRPr/>
            </a:pPr>
            <a:r>
              <a:rPr lang="kk-KZ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Сабақтың  әдісі :</a:t>
            </a:r>
          </a:p>
          <a:p>
            <a:pPr algn="ctr" eaLnBrk="1" latinLnBrk="1" hangingPunct="1">
              <a:spcBef>
                <a:spcPct val="50000"/>
              </a:spcBef>
              <a:buFontTx/>
              <a:buNone/>
              <a:defRPr/>
            </a:pPr>
            <a:endParaRPr lang="kk-KZ" sz="2800" b="1" smtClean="0">
              <a:solidFill>
                <a:srgbClr val="FF0000"/>
              </a:solidFill>
            </a:endParaRPr>
          </a:p>
          <a:p>
            <a:pPr eaLnBrk="1" latinLnBrk="1" hangingPunct="1">
              <a:spcBef>
                <a:spcPct val="50000"/>
              </a:spcBef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Ой қозғау, сұрақ - жауап, өзіндік жұмыс, сынау                                       сұрақтары,    топтастыру.</a:t>
            </a:r>
            <a:r>
              <a:rPr lang="kk-KZ" sz="2800" b="1" smtClean="0">
                <a:solidFill>
                  <a:srgbClr val="FF0000"/>
                </a:solidFill>
              </a:rPr>
              <a:t> </a:t>
            </a:r>
            <a:endParaRPr lang="ru-RU" sz="2800" b="1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800" smtClean="0"/>
          </a:p>
          <a:p>
            <a:pPr>
              <a:buFontTx/>
              <a:buNone/>
              <a:defRPr/>
            </a:pPr>
            <a:endParaRPr lang="ru-RU" sz="2800" smtClean="0"/>
          </a:p>
        </p:txBody>
      </p:sp>
      <p:sp>
        <p:nvSpPr>
          <p:cNvPr id="18475" name="Rectangle 4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64163" y="908050"/>
            <a:ext cx="4038600" cy="42497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k-KZ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Сабақтың көрнекілігі</a:t>
            </a:r>
            <a:br>
              <a:rPr lang="kk-KZ" sz="28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kk-KZ" sz="2800" b="1" i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kk-KZ" sz="2800" b="1" smtClean="0">
                <a:solidFill>
                  <a:srgbClr val="FF0000"/>
                </a:solidFill>
              </a:rPr>
              <a:t>   </a:t>
            </a: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Суреттер, </a:t>
            </a:r>
          </a:p>
          <a:p>
            <a:pPr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слайд,</a:t>
            </a:r>
          </a:p>
          <a:p>
            <a:pPr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кеспе қағаз, </a:t>
            </a:r>
          </a:p>
          <a:p>
            <a:pPr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АКТ.</a:t>
            </a:r>
            <a: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2" name="Picture 44" descr="г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8" name="Oval 46"/>
          <p:cNvSpPr>
            <a:spLocks noChangeArrowheads="1"/>
          </p:cNvSpPr>
          <p:nvPr/>
        </p:nvSpPr>
        <p:spPr bwMode="auto">
          <a:xfrm>
            <a:off x="250825" y="620713"/>
            <a:ext cx="5003800" cy="2808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Сабақтың  әдісі :</a:t>
            </a:r>
          </a:p>
          <a:p>
            <a:pPr algn="ctr">
              <a:defRPr/>
            </a:pP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kk-KZ" b="1" dirty="0">
                <a:solidFill>
                  <a:srgbClr val="FF0000"/>
                </a:solidFill>
              </a:rPr>
              <a:t>  </a:t>
            </a:r>
            <a:r>
              <a:rPr lang="kk-K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 қозғау, сұрақ – жауап, өзіндік жұмыс,</a:t>
            </a:r>
          </a:p>
          <a:p>
            <a:pPr algn="ctr">
              <a:defRPr/>
            </a:pPr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сынау сұрақтары</a:t>
            </a:r>
            <a:r>
              <a:rPr lang="kk-K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kk-K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топтастыру,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8479" name="Oval 47"/>
          <p:cNvSpPr>
            <a:spLocks noChangeArrowheads="1"/>
          </p:cNvSpPr>
          <p:nvPr/>
        </p:nvSpPr>
        <p:spPr bwMode="auto">
          <a:xfrm>
            <a:off x="3851275" y="3573463"/>
            <a:ext cx="4968875" cy="2951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Сабақтың көрнекілігі</a:t>
            </a:r>
            <a:br>
              <a:rPr lang="kk-KZ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kk-KZ" b="1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kk-KZ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Суреттер, слайд, кеспе қағаз, АКТ.</a:t>
            </a: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album_0803173415_29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187450" y="188913"/>
            <a:ext cx="6553200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0483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Сабақтың барысы</a:t>
            </a:r>
          </a:p>
        </p:txBody>
      </p:sp>
      <p:sp>
        <p:nvSpPr>
          <p:cNvPr id="18436" name="AutoShape 16"/>
          <p:cNvSpPr>
            <a:spLocks noChangeArrowheads="1"/>
          </p:cNvSpPr>
          <p:nvPr/>
        </p:nvSpPr>
        <p:spPr bwMode="auto">
          <a:xfrm>
            <a:off x="0" y="1628775"/>
            <a:ext cx="4356100" cy="4535488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8437" name="AutoShape 17"/>
          <p:cNvSpPr>
            <a:spLocks noChangeArrowheads="1"/>
          </p:cNvSpPr>
          <p:nvPr/>
        </p:nvSpPr>
        <p:spPr bwMode="auto">
          <a:xfrm>
            <a:off x="4716463" y="1628775"/>
            <a:ext cx="4427537" cy="4537075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/>
              <a:t> </a:t>
            </a:r>
            <a:endParaRPr lang="ru-RU"/>
          </a:p>
        </p:txBody>
      </p:sp>
      <p:sp>
        <p:nvSpPr>
          <p:cNvPr id="40978" name="Прямоугольник 28"/>
          <p:cNvSpPr>
            <a:spLocks noChangeArrowheads="1"/>
          </p:cNvSpPr>
          <p:nvPr/>
        </p:nvSpPr>
        <p:spPr bwMode="auto">
          <a:xfrm>
            <a:off x="755650" y="1916113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kk-KZ" sz="2400" b="1">
                <a:solidFill>
                  <a:srgbClr val="FF0000"/>
                </a:solidFill>
              </a:rPr>
              <a:t>   </a:t>
            </a:r>
            <a:r>
              <a:rPr lang="kk-K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Ұйымдастыру кезеңі: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850" y="2924175"/>
            <a:ext cx="3319463" cy="277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kk-KZ" sz="2400" b="1">
                <a:solidFill>
                  <a:srgbClr val="0000FF"/>
                </a:solidFill>
              </a:rPr>
              <a:t>     </a:t>
            </a:r>
            <a:r>
              <a:rPr lang="kk-KZ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Сәлемдесу, түгелдеу, оқушылардың сабаққа дайындығын тексеру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ru-RU" sz="3200"/>
          </a:p>
        </p:txBody>
      </p:sp>
      <p:sp>
        <p:nvSpPr>
          <p:cNvPr id="40981" name="Прямоугольник 28"/>
          <p:cNvSpPr>
            <a:spLocks noChangeArrowheads="1"/>
          </p:cNvSpPr>
          <p:nvPr/>
        </p:nvSpPr>
        <p:spPr bwMode="auto">
          <a:xfrm>
            <a:off x="5508625" y="1916113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kk-KZ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Сабақтың ұраны:</a:t>
            </a:r>
          </a:p>
        </p:txBody>
      </p:sp>
      <p:sp>
        <p:nvSpPr>
          <p:cNvPr id="2" name="TextBox 25"/>
          <p:cNvSpPr txBox="1"/>
          <p:nvPr/>
        </p:nvSpPr>
        <p:spPr>
          <a:xfrm>
            <a:off x="5076825" y="3068638"/>
            <a:ext cx="3319463" cy="2289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kk-KZ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Қазақ тілім - өз тілім дара тілім. </a:t>
            </a:r>
          </a:p>
          <a:p>
            <a:pPr marL="342900" indent="-342900" algn="ctr">
              <a:defRPr/>
            </a:pPr>
            <a:r>
              <a:rPr lang="kk-KZ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Абай, Мұхтар сөйлеген дана тілім,</a:t>
            </a:r>
          </a:p>
          <a:p>
            <a:pPr marL="342900" indent="-342900" algn="ctr">
              <a:defRPr/>
            </a:pPr>
            <a:r>
              <a:rPr lang="kk-KZ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Қастерлейді ұл – қызың мәңгі сені,</a:t>
            </a:r>
          </a:p>
          <a:p>
            <a:pPr marL="342900" indent="-342900" algn="ctr">
              <a:defRPr/>
            </a:pPr>
            <a:r>
              <a:rPr lang="kk-KZ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Болашағым, бақытым қазақ тілім. </a:t>
            </a:r>
            <a:endParaRPr lang="ru-RU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</p:pic>
      <p:sp>
        <p:nvSpPr>
          <p:cNvPr id="19485" name="Rectangle 29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60350"/>
            <a:ext cx="7772400" cy="792163"/>
          </a:xfrm>
        </p:spPr>
        <p:txBody>
          <a:bodyPr/>
          <a:lstStyle/>
          <a:p>
            <a:pPr>
              <a:defRPr/>
            </a:pPr>
            <a:r>
              <a:rPr lang="kk-KZ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Психологиялық кезең</a:t>
            </a:r>
            <a:endParaRPr lang="ru-RU" sz="36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86" name="Rectangle 30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6375" y="1557338"/>
            <a:ext cx="6624638" cy="38163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Жарқырап күн де ашылды,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Айналаға нұр шашылды.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Қайырлы күн! Біз көңілді баламыз,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Қайырлы күн! Сәлемдесіп аламыз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Мақсатымыз – білім алу,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Міндетіміз – еңбектену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Еңбектену арқылы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5”</a:t>
            </a:r>
            <a:r>
              <a:rPr lang="kk-KZ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ке қолды жеткізу!</a:t>
            </a:r>
            <a:endParaRPr lang="ru-RU" sz="28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8651" name="Picture 43" descr="MCj04379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373688"/>
            <a:ext cx="15128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3" descr="MCj04379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300663"/>
            <a:ext cx="15843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8" descr="154389_kolorowa_gwiazda_grafika_abstrak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194822" y="2671870"/>
            <a:ext cx="2822671" cy="1869127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 smtClean="0">
                <a:solidFill>
                  <a:srgbClr val="000000"/>
                </a:solidFill>
              </a:rPr>
              <a:t>Заттың сынын білдіретін сөздер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Овал 3"/>
          <p:cNvSpPr/>
          <p:nvPr/>
        </p:nvSpPr>
        <p:spPr>
          <a:xfrm>
            <a:off x="6840725" y="1514164"/>
            <a:ext cx="1652630" cy="1592729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"/>
          <p:cNvSpPr/>
          <p:nvPr/>
        </p:nvSpPr>
        <p:spPr>
          <a:xfrm>
            <a:off x="719363" y="1512876"/>
            <a:ext cx="1582820" cy="1524011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"/>
          <p:cNvSpPr/>
          <p:nvPr/>
        </p:nvSpPr>
        <p:spPr>
          <a:xfrm>
            <a:off x="3815022" y="287625"/>
            <a:ext cx="1584338" cy="14552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"/>
          <p:cNvSpPr/>
          <p:nvPr/>
        </p:nvSpPr>
        <p:spPr>
          <a:xfrm>
            <a:off x="5975609" y="4825988"/>
            <a:ext cx="1584338" cy="1524011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"/>
          <p:cNvSpPr/>
          <p:nvPr/>
        </p:nvSpPr>
        <p:spPr>
          <a:xfrm>
            <a:off x="1657505" y="4825988"/>
            <a:ext cx="1651111" cy="1524011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50" name="_s1030"/>
          <p:cNvSpPr>
            <a:spLocks noChangeShapeType="1"/>
          </p:cNvSpPr>
          <p:nvPr/>
        </p:nvSpPr>
        <p:spPr bwMode="auto">
          <a:xfrm flipH="1" flipV="1">
            <a:off x="2268538" y="2565400"/>
            <a:ext cx="1081087" cy="576263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1" name="_s1042"/>
          <p:cNvSpPr>
            <a:spLocks noChangeShapeType="1"/>
          </p:cNvSpPr>
          <p:nvPr/>
        </p:nvSpPr>
        <p:spPr bwMode="auto">
          <a:xfrm flipV="1">
            <a:off x="5940425" y="2708275"/>
            <a:ext cx="1008063" cy="5048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2" name="_s1046"/>
          <p:cNvSpPr>
            <a:spLocks noChangeShapeType="1"/>
          </p:cNvSpPr>
          <p:nvPr/>
        </p:nvSpPr>
        <p:spPr bwMode="auto">
          <a:xfrm flipV="1">
            <a:off x="4572000" y="1700213"/>
            <a:ext cx="0" cy="100806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3" name="_s1038"/>
          <p:cNvSpPr>
            <a:spLocks noChangeShapeType="1"/>
          </p:cNvSpPr>
          <p:nvPr/>
        </p:nvSpPr>
        <p:spPr bwMode="auto">
          <a:xfrm>
            <a:off x="5508625" y="4365625"/>
            <a:ext cx="698500" cy="6699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4" name="_s1034"/>
          <p:cNvSpPr>
            <a:spLocks noChangeShapeType="1"/>
          </p:cNvSpPr>
          <p:nvPr/>
        </p:nvSpPr>
        <p:spPr bwMode="auto">
          <a:xfrm flipH="1">
            <a:off x="3060700" y="4365625"/>
            <a:ext cx="703263" cy="6477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8" descr="154389_kolorowa_gwiazda_grafika_abstrak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194822" y="2671870"/>
            <a:ext cx="2822671" cy="1869127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 smtClean="0">
                <a:solidFill>
                  <a:srgbClr val="000000"/>
                </a:solidFill>
              </a:rPr>
              <a:t>Заттың қимылын білдіретін сөздер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Овал 3"/>
          <p:cNvSpPr/>
          <p:nvPr/>
        </p:nvSpPr>
        <p:spPr>
          <a:xfrm>
            <a:off x="6840725" y="1514164"/>
            <a:ext cx="1652630" cy="1592729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"/>
          <p:cNvSpPr/>
          <p:nvPr/>
        </p:nvSpPr>
        <p:spPr>
          <a:xfrm>
            <a:off x="719363" y="1512876"/>
            <a:ext cx="1582820" cy="1524011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"/>
          <p:cNvSpPr/>
          <p:nvPr/>
        </p:nvSpPr>
        <p:spPr>
          <a:xfrm>
            <a:off x="3815022" y="287625"/>
            <a:ext cx="1584338" cy="14552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"/>
          <p:cNvSpPr/>
          <p:nvPr/>
        </p:nvSpPr>
        <p:spPr>
          <a:xfrm>
            <a:off x="5975609" y="4825988"/>
            <a:ext cx="1584338" cy="1524011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"/>
          <p:cNvSpPr/>
          <p:nvPr/>
        </p:nvSpPr>
        <p:spPr>
          <a:xfrm>
            <a:off x="1657505" y="4825988"/>
            <a:ext cx="1651111" cy="1524011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50" name="_s1030"/>
          <p:cNvSpPr>
            <a:spLocks noChangeShapeType="1"/>
          </p:cNvSpPr>
          <p:nvPr/>
        </p:nvSpPr>
        <p:spPr bwMode="auto">
          <a:xfrm flipH="1" flipV="1">
            <a:off x="2268538" y="2565400"/>
            <a:ext cx="1081087" cy="576263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1" name="_s1042"/>
          <p:cNvSpPr>
            <a:spLocks noChangeShapeType="1"/>
          </p:cNvSpPr>
          <p:nvPr/>
        </p:nvSpPr>
        <p:spPr bwMode="auto">
          <a:xfrm flipV="1">
            <a:off x="5940425" y="2708275"/>
            <a:ext cx="1008063" cy="5048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2" name="_s1046"/>
          <p:cNvSpPr>
            <a:spLocks noChangeShapeType="1"/>
          </p:cNvSpPr>
          <p:nvPr/>
        </p:nvSpPr>
        <p:spPr bwMode="auto">
          <a:xfrm flipV="1">
            <a:off x="4572000" y="1700213"/>
            <a:ext cx="0" cy="100806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3" name="_s1038"/>
          <p:cNvSpPr>
            <a:spLocks noChangeShapeType="1"/>
          </p:cNvSpPr>
          <p:nvPr/>
        </p:nvSpPr>
        <p:spPr bwMode="auto">
          <a:xfrm>
            <a:off x="5508625" y="4365625"/>
            <a:ext cx="698500" cy="6699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4" name="_s1034"/>
          <p:cNvSpPr>
            <a:spLocks noChangeShapeType="1"/>
          </p:cNvSpPr>
          <p:nvPr/>
        </p:nvSpPr>
        <p:spPr bwMode="auto">
          <a:xfrm flipH="1">
            <a:off x="3060700" y="4365625"/>
            <a:ext cx="703263" cy="6477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8" descr="154389_kolorowa_gwiazda_grafika_abstrak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194822" y="2671870"/>
            <a:ext cx="2822671" cy="1869127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rgbClr val="000000"/>
                </a:solidFill>
              </a:rPr>
              <a:t>Заттың санын білдіретін сөздер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Овал 3"/>
          <p:cNvSpPr/>
          <p:nvPr/>
        </p:nvSpPr>
        <p:spPr>
          <a:xfrm>
            <a:off x="6840725" y="1514164"/>
            <a:ext cx="1652630" cy="1592729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3"/>
          <p:cNvSpPr/>
          <p:nvPr/>
        </p:nvSpPr>
        <p:spPr>
          <a:xfrm>
            <a:off x="719363" y="1512876"/>
            <a:ext cx="1582820" cy="1524011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3"/>
          <p:cNvSpPr/>
          <p:nvPr/>
        </p:nvSpPr>
        <p:spPr>
          <a:xfrm>
            <a:off x="3815022" y="287625"/>
            <a:ext cx="1584338" cy="1455294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3"/>
          <p:cNvSpPr/>
          <p:nvPr/>
        </p:nvSpPr>
        <p:spPr>
          <a:xfrm>
            <a:off x="5975609" y="4825988"/>
            <a:ext cx="1584338" cy="1524011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3"/>
          <p:cNvSpPr/>
          <p:nvPr/>
        </p:nvSpPr>
        <p:spPr>
          <a:xfrm>
            <a:off x="1657505" y="4825988"/>
            <a:ext cx="1651111" cy="1524011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50" name="_s1030"/>
          <p:cNvSpPr>
            <a:spLocks noChangeShapeType="1"/>
          </p:cNvSpPr>
          <p:nvPr/>
        </p:nvSpPr>
        <p:spPr bwMode="auto">
          <a:xfrm flipH="1" flipV="1">
            <a:off x="2268538" y="2565400"/>
            <a:ext cx="1081087" cy="576263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1" name="_s1042"/>
          <p:cNvSpPr>
            <a:spLocks noChangeShapeType="1"/>
          </p:cNvSpPr>
          <p:nvPr/>
        </p:nvSpPr>
        <p:spPr bwMode="auto">
          <a:xfrm flipV="1">
            <a:off x="5940425" y="2708275"/>
            <a:ext cx="1008063" cy="5048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2" name="_s1046"/>
          <p:cNvSpPr>
            <a:spLocks noChangeShapeType="1"/>
          </p:cNvSpPr>
          <p:nvPr/>
        </p:nvSpPr>
        <p:spPr bwMode="auto">
          <a:xfrm flipV="1">
            <a:off x="4572000" y="1700213"/>
            <a:ext cx="0" cy="100806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3" name="_s1038"/>
          <p:cNvSpPr>
            <a:spLocks noChangeShapeType="1"/>
          </p:cNvSpPr>
          <p:nvPr/>
        </p:nvSpPr>
        <p:spPr bwMode="auto">
          <a:xfrm>
            <a:off x="5508625" y="4365625"/>
            <a:ext cx="698500" cy="6699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554" name="_s1034"/>
          <p:cNvSpPr>
            <a:spLocks noChangeShapeType="1"/>
          </p:cNvSpPr>
          <p:nvPr/>
        </p:nvSpPr>
        <p:spPr bwMode="auto">
          <a:xfrm flipH="1">
            <a:off x="3060700" y="4365625"/>
            <a:ext cx="703263" cy="6477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2357430"/>
            <a:ext cx="150019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КӨЗ</a:t>
            </a:r>
            <a:endParaRPr lang="ru-RU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457" y="4840304"/>
            <a:ext cx="200026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Жылқы</a:t>
            </a:r>
            <a:endParaRPr lang="ru-RU" sz="3600" b="1" i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2357430"/>
            <a:ext cx="150019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Гүл</a:t>
            </a:r>
            <a:endParaRPr lang="ru-RU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92745" y="4335480"/>
            <a:ext cx="200026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Тауық</a:t>
            </a:r>
            <a:endParaRPr lang="ru-RU" sz="3600" b="1" i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557" name="WordArt 16"/>
          <p:cNvSpPr>
            <a:spLocks noChangeArrowheads="1" noChangeShapeType="1" noTextEdit="1"/>
          </p:cNvSpPr>
          <p:nvPr/>
        </p:nvSpPr>
        <p:spPr bwMode="auto">
          <a:xfrm>
            <a:off x="1619250" y="0"/>
            <a:ext cx="54737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72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Қызығушылықты ояту.</a:t>
            </a:r>
          </a:p>
        </p:txBody>
      </p:sp>
      <p:pic>
        <p:nvPicPr>
          <p:cNvPr id="23558" name="Picture 17" descr="ко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00213"/>
            <a:ext cx="223202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8" descr="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628775"/>
            <a:ext cx="24495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9" descr="жылк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868863"/>
            <a:ext cx="24479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0" descr="тауы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5013325"/>
            <a:ext cx="21240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1003</TotalTime>
  <Words>608</Words>
  <Application>Microsoft Office PowerPoint</Application>
  <PresentationFormat>Экран (4:3)</PresentationFormat>
  <Paragraphs>153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Impact</vt:lpstr>
      <vt:lpstr>휴먼모음T</vt:lpstr>
      <vt:lpstr>Times New Roman</vt:lpstr>
      <vt:lpstr>Оформление по умолчанию</vt:lpstr>
      <vt:lpstr>Презентация PowerPoint</vt:lpstr>
      <vt:lpstr>2.2.3.1 Мәтін мазмұнын анықтауға бағытталған сурақтар құрастыру және жауап беру. 2.4.2.3 Сөз таптарын (  зат есім,сын есім,сан есім,етістік ) ажырату. 2.2.2.1 Мәтіннің тақырыбы мен тірек сөздердің негізінде мәтінің мазмұнын болжау. 2.3.6.1Бас әріп пен кіші әріптің биіктігі мен мөлшерін сақтап,оларды байланыстырып көлбеу және таза жазу.  </vt:lpstr>
      <vt:lpstr>Презентация PowerPoint</vt:lpstr>
      <vt:lpstr>Презентация PowerPoint</vt:lpstr>
      <vt:lpstr>Психологиялық кезең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Сөз жұмбақ.</vt:lpstr>
      <vt:lpstr>Презентация PowerPoint</vt:lpstr>
      <vt:lpstr>Презентация PowerPoint</vt:lpstr>
      <vt:lpstr>Презентация PowerPoint</vt:lpstr>
      <vt:lpstr>8 – жаттығу. Кім? сұрағына жауап беретін сөздерді бір бөлек, не? сұрағына жауап беретін сөздерді бір бөлек топтастыр.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fhggg</dc:title>
  <dc:creator>User</dc:creator>
  <cp:lastModifiedBy>Секретари</cp:lastModifiedBy>
  <cp:revision>107</cp:revision>
  <dcterms:created xsi:type="dcterms:W3CDTF">2009-01-24T09:53:50Z</dcterms:created>
  <dcterms:modified xsi:type="dcterms:W3CDTF">2018-01-15T09:03:55Z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717574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