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9" r:id="rId2"/>
    <p:sldId id="266" r:id="rId3"/>
    <p:sldId id="262" r:id="rId4"/>
    <p:sldId id="261" r:id="rId5"/>
    <p:sldId id="263" r:id="rId6"/>
    <p:sldId id="265" r:id="rId7"/>
    <p:sldId id="282" r:id="rId8"/>
    <p:sldId id="268" r:id="rId9"/>
    <p:sldId id="267" r:id="rId10"/>
    <p:sldId id="269" r:id="rId11"/>
    <p:sldId id="272" r:id="rId12"/>
    <p:sldId id="260" r:id="rId13"/>
    <p:sldId id="270" r:id="rId14"/>
    <p:sldId id="273" r:id="rId15"/>
    <p:sldId id="271" r:id="rId16"/>
    <p:sldId id="276" r:id="rId17"/>
    <p:sldId id="277" r:id="rId18"/>
    <p:sldId id="27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0000"/>
    <a:srgbClr val="3333FF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7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3A7CB-3AF1-4008-89EC-58522AC454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37D4E-F0B4-4F70-BF9E-A8058C106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E16DF-3787-4DEE-8BBA-4427FC163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CDF13-069B-47F9-954D-13F10961D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6E1AD-2F09-474D-9620-6A798F76E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924A0-5047-472C-83C3-62E6F9F3C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45BF8-EDF6-4336-BA5E-D1035059E4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42892-C7A5-4ECB-BBF0-F3469936C3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9AA7E-BCCF-4F7C-BAA3-4362CD54F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5C372-9B14-4D21-9B89-381D8E7136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F2C28-3E45-47A8-B7B1-7C20BD76E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E4C26-5A06-4F91-9D18-BF375CCF0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58C285-10AE-41A2-91ED-3CE13A2BD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05040205"/>
          <p:cNvPicPr>
            <a:picLocks noChangeAspect="1" noChangeArrowheads="1"/>
          </p:cNvPicPr>
          <p:nvPr/>
        </p:nvPicPr>
        <p:blipFill>
          <a:blip r:embed="rId2"/>
          <a:srcRect l="58015" b="-2228"/>
          <a:stretch>
            <a:fillRect/>
          </a:stretch>
        </p:blipFill>
        <p:spPr bwMode="auto">
          <a:xfrm>
            <a:off x="0" y="0"/>
            <a:ext cx="4067175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3" descr="mso76DE9"/>
          <p:cNvPicPr>
            <a:picLocks noChangeAspect="1" noChangeArrowheads="1"/>
          </p:cNvPicPr>
          <p:nvPr/>
        </p:nvPicPr>
        <p:blipFill>
          <a:blip r:embed="rId3">
            <a:lum contrast="36000"/>
          </a:blip>
          <a:srcRect l="19720" t="66869" r="40526" b="17152"/>
          <a:stretch>
            <a:fillRect/>
          </a:stretch>
        </p:blipFill>
        <p:spPr bwMode="auto">
          <a:xfrm>
            <a:off x="0" y="5300663"/>
            <a:ext cx="30241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4" descr="msoB1567"/>
          <p:cNvPicPr>
            <a:picLocks noChangeAspect="1" noChangeArrowheads="1"/>
          </p:cNvPicPr>
          <p:nvPr/>
        </p:nvPicPr>
        <p:blipFill>
          <a:blip r:embed="rId4">
            <a:lum contrast="36000"/>
          </a:blip>
          <a:srcRect l="33138" t="71231" r="39587" b="14240"/>
          <a:stretch>
            <a:fillRect/>
          </a:stretch>
        </p:blipFill>
        <p:spPr bwMode="auto">
          <a:xfrm>
            <a:off x="6156325" y="5157788"/>
            <a:ext cx="2987675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6" descr="050302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708275"/>
            <a:ext cx="6659563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7" descr="mso8DC6A"/>
          <p:cNvPicPr>
            <a:picLocks noChangeAspect="1" noChangeArrowheads="1"/>
          </p:cNvPicPr>
          <p:nvPr/>
        </p:nvPicPr>
        <p:blipFill>
          <a:blip r:embed="rId6">
            <a:lum contrast="12000"/>
          </a:blip>
          <a:srcRect l="42693" t="83672" r="35493" b="8916"/>
          <a:stretch>
            <a:fillRect/>
          </a:stretch>
        </p:blipFill>
        <p:spPr bwMode="auto">
          <a:xfrm>
            <a:off x="2987675" y="5300663"/>
            <a:ext cx="32035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9" descr="msoA4DA6"/>
          <p:cNvPicPr>
            <a:picLocks noChangeAspect="1" noChangeArrowheads="1"/>
          </p:cNvPicPr>
          <p:nvPr/>
        </p:nvPicPr>
        <p:blipFill>
          <a:blip r:embed="rId7">
            <a:lum contrast="54000"/>
          </a:blip>
          <a:srcRect l="8536" t="14151" r="83626" b="81596"/>
          <a:stretch>
            <a:fillRect/>
          </a:stretch>
        </p:blipFill>
        <p:spPr bwMode="auto">
          <a:xfrm>
            <a:off x="6624638" y="2708275"/>
            <a:ext cx="2519362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 Box 20"/>
          <p:cNvSpPr txBox="1">
            <a:spLocks noChangeArrowheads="1"/>
          </p:cNvSpPr>
          <p:nvPr/>
        </p:nvSpPr>
        <p:spPr bwMode="auto">
          <a:xfrm>
            <a:off x="0" y="2060575"/>
            <a:ext cx="190817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Нитчатка</a:t>
            </a:r>
          </a:p>
          <a:p>
            <a:pPr>
              <a:spcBef>
                <a:spcPct val="50000"/>
              </a:spcBef>
            </a:pPr>
            <a:r>
              <a:rPr lang="ru-RU" sz="1400"/>
              <a:t>Банкрофта</a:t>
            </a:r>
          </a:p>
        </p:txBody>
      </p:sp>
      <p:sp>
        <p:nvSpPr>
          <p:cNvPr id="3081" name="Text Box 21"/>
          <p:cNvSpPr txBox="1">
            <a:spLocks noChangeArrowheads="1"/>
          </p:cNvSpPr>
          <p:nvPr/>
        </p:nvSpPr>
        <p:spPr bwMode="auto">
          <a:xfrm>
            <a:off x="2051050" y="2060575"/>
            <a:ext cx="180022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Спиральная </a:t>
            </a:r>
          </a:p>
          <a:p>
            <a:pPr>
              <a:spcBef>
                <a:spcPct val="50000"/>
              </a:spcBef>
            </a:pPr>
            <a:r>
              <a:rPr lang="ru-RU" sz="1400"/>
              <a:t>трихинелла</a:t>
            </a:r>
          </a:p>
        </p:txBody>
      </p:sp>
      <p:sp>
        <p:nvSpPr>
          <p:cNvPr id="3082" name="Text Box 22"/>
          <p:cNvSpPr txBox="1">
            <a:spLocks noChangeArrowheads="1"/>
          </p:cNvSpPr>
          <p:nvPr/>
        </p:nvSpPr>
        <p:spPr bwMode="auto">
          <a:xfrm>
            <a:off x="6659563" y="4797425"/>
            <a:ext cx="24844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Печеночный сосальщик</a:t>
            </a:r>
          </a:p>
        </p:txBody>
      </p:sp>
      <p:sp>
        <p:nvSpPr>
          <p:cNvPr id="3083" name="Text Box 23"/>
          <p:cNvSpPr txBox="1">
            <a:spLocks noChangeArrowheads="1"/>
          </p:cNvSpPr>
          <p:nvPr/>
        </p:nvSpPr>
        <p:spPr bwMode="auto">
          <a:xfrm>
            <a:off x="1547813" y="4868863"/>
            <a:ext cx="151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Бычий цепень</a:t>
            </a:r>
          </a:p>
        </p:txBody>
      </p:sp>
      <p:sp>
        <p:nvSpPr>
          <p:cNvPr id="3084" name="Text Box 24"/>
          <p:cNvSpPr txBox="1">
            <a:spLocks noChangeArrowheads="1"/>
          </p:cNvSpPr>
          <p:nvPr/>
        </p:nvSpPr>
        <p:spPr bwMode="auto">
          <a:xfrm>
            <a:off x="3132138" y="4868863"/>
            <a:ext cx="2303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эхинококк</a:t>
            </a:r>
          </a:p>
        </p:txBody>
      </p:sp>
      <p:sp>
        <p:nvSpPr>
          <p:cNvPr id="3085" name="Text Box 26"/>
          <p:cNvSpPr txBox="1">
            <a:spLocks noChangeArrowheads="1"/>
          </p:cNvSpPr>
          <p:nvPr/>
        </p:nvSpPr>
        <p:spPr bwMode="auto">
          <a:xfrm>
            <a:off x="0" y="4724400"/>
            <a:ext cx="205105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Головка  свиного</a:t>
            </a:r>
          </a:p>
          <a:p>
            <a:pPr>
              <a:spcBef>
                <a:spcPct val="50000"/>
              </a:spcBef>
            </a:pPr>
            <a:r>
              <a:rPr lang="ru-RU" sz="1400"/>
              <a:t>цепня</a:t>
            </a:r>
          </a:p>
        </p:txBody>
      </p:sp>
      <p:sp>
        <p:nvSpPr>
          <p:cNvPr id="3086" name="Text Box 27"/>
          <p:cNvSpPr txBox="1">
            <a:spLocks noChangeArrowheads="1"/>
          </p:cNvSpPr>
          <p:nvPr/>
        </p:nvSpPr>
        <p:spPr bwMode="auto">
          <a:xfrm>
            <a:off x="0" y="6597650"/>
            <a:ext cx="2843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Белая планария</a:t>
            </a:r>
          </a:p>
        </p:txBody>
      </p:sp>
      <p:pic>
        <p:nvPicPr>
          <p:cNvPr id="3087" name="Picture 29" descr="mso59B7B"/>
          <p:cNvPicPr>
            <a:picLocks noChangeAspect="1" noChangeArrowheads="1"/>
          </p:cNvPicPr>
          <p:nvPr/>
        </p:nvPicPr>
        <p:blipFill>
          <a:blip r:embed="rId8">
            <a:lum contrast="48000"/>
          </a:blip>
          <a:srcRect l="28813" t="72804" r="19930" b="5760"/>
          <a:stretch>
            <a:fillRect/>
          </a:stretch>
        </p:blipFill>
        <p:spPr bwMode="auto">
          <a:xfrm>
            <a:off x="4067175" y="0"/>
            <a:ext cx="507682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8" name="Rectangle 30"/>
          <p:cNvSpPr>
            <a:spLocks noChangeArrowheads="1"/>
          </p:cNvSpPr>
          <p:nvPr/>
        </p:nvSpPr>
        <p:spPr bwMode="auto">
          <a:xfrm>
            <a:off x="4716463" y="4797425"/>
            <a:ext cx="1941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/>
              <a:t>Широкий лентец</a:t>
            </a:r>
          </a:p>
        </p:txBody>
      </p:sp>
      <p:sp>
        <p:nvSpPr>
          <p:cNvPr id="3089" name="Text Box 31"/>
          <p:cNvSpPr txBox="1">
            <a:spLocks noChangeArrowheads="1"/>
          </p:cNvSpPr>
          <p:nvPr/>
        </p:nvSpPr>
        <p:spPr bwMode="auto">
          <a:xfrm>
            <a:off x="4140200" y="2205038"/>
            <a:ext cx="5003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/>
              <a:t>Самка и самец человеческой аскариды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smtClean="0">
                <a:solidFill>
                  <a:srgbClr val="FF0000"/>
                </a:solidFill>
              </a:rPr>
              <a:t>Прогрессивные черты развития круглых червей: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395288" y="1700213"/>
            <a:ext cx="835342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/>
              <a:t>Деление пищеварительной системы на отделы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/>
              <a:t>Ротовое отверстие перемещается на передний конец тела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/>
              <a:t>Задняя кишка открывается наружу анальным отверстием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/>
              <a:t>Внутренние органы «омываются» жидкостью, заполняющей первичную полость тела. Первичнополостная жидкость участвует в процессах обмена веществ и в поддержании формы тела за счет давления на стенки тела изнутри.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/>
              <a:t>Разделение полов (половой диморфизм)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395288" y="549275"/>
            <a:ext cx="8208962" cy="564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0000"/>
                </a:solidFill>
              </a:rPr>
              <a:t>Гельминты</a:t>
            </a:r>
            <a:r>
              <a:rPr lang="ru-RU" sz="2800" b="1"/>
              <a:t> – глисты, черви – паразиты</a:t>
            </a:r>
          </a:p>
          <a:p>
            <a:pPr>
              <a:spcBef>
                <a:spcPct val="50000"/>
              </a:spcBef>
            </a:pPr>
            <a:r>
              <a:rPr lang="ru-RU" sz="2800" b="1"/>
              <a:t>(греч. гельминтос – червь, глист)</a:t>
            </a:r>
            <a:r>
              <a:rPr lang="ru-RU" sz="2800" b="1">
                <a:solidFill>
                  <a:srgbClr val="FF0000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0000"/>
                </a:solidFill>
              </a:rPr>
              <a:t>Дегельминтизация</a:t>
            </a:r>
            <a:r>
              <a:rPr lang="ru-RU" sz="2800" b="1"/>
              <a:t> – удаление или изгнание паразита из тела хозяина</a:t>
            </a:r>
          </a:p>
          <a:p>
            <a:pPr>
              <a:spcBef>
                <a:spcPct val="50000"/>
              </a:spcBef>
            </a:pPr>
            <a:r>
              <a:rPr lang="ru-RU" sz="2800" b="1"/>
              <a:t>(от лат. </a:t>
            </a:r>
            <a:r>
              <a:rPr lang="en-US" sz="2800" b="1"/>
              <a:t>De</a:t>
            </a:r>
            <a:r>
              <a:rPr lang="ru-RU" sz="2800" b="1"/>
              <a:t> – приставка, означающая завершение действия) </a:t>
            </a:r>
          </a:p>
          <a:p>
            <a:pPr>
              <a:spcBef>
                <a:spcPct val="50000"/>
              </a:spcBef>
            </a:pPr>
            <a:r>
              <a:rPr lang="ru-RU" sz="2800" b="1"/>
              <a:t>Большую роль в разработке способов борьбы с гельминтами и профилактике </a:t>
            </a:r>
            <a:r>
              <a:rPr lang="ru-RU" sz="2800" b="1">
                <a:solidFill>
                  <a:srgbClr val="FF0000"/>
                </a:solidFill>
              </a:rPr>
              <a:t>гельминтозов</a:t>
            </a:r>
            <a:r>
              <a:rPr lang="ru-RU" sz="2800" b="1"/>
              <a:t> (заболеваний, вызванных гельминтами) сыграл академик </a:t>
            </a:r>
            <a:r>
              <a:rPr lang="ru-RU" sz="2800" b="1">
                <a:solidFill>
                  <a:srgbClr val="FF0000"/>
                </a:solidFill>
              </a:rPr>
              <a:t>Константин Иванович Скрябин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smtClean="0"/>
              <a:t>Константин Иванович Скрябин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(1878 – 1972 г.г.)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ru-RU" sz="2400" smtClean="0"/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495800" cy="5257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1800" smtClean="0"/>
              <a:t>     </a:t>
            </a:r>
            <a:r>
              <a:rPr lang="ru-RU" sz="2400" b="1" smtClean="0"/>
              <a:t>«Я считаю себя счастливым тогда, когда я способен полноценно, запоем, научно работать, думать, созидать, когда творческая мысль бьет ключом, волнует, рождает новые идеи, касающиеся моей красивой, многогранной гельминтологии,»-</a:t>
            </a:r>
            <a:r>
              <a:rPr lang="ru-RU" sz="180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800" smtClean="0"/>
              <a:t>     </a:t>
            </a:r>
            <a:r>
              <a:rPr lang="ru-RU" sz="2000" smtClean="0"/>
              <a:t>так понимал счастье академик Константин Иванович Скрябин –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    основатель гельминтологической науки в нашей стране.</a:t>
            </a:r>
          </a:p>
        </p:txBody>
      </p:sp>
      <p:pic>
        <p:nvPicPr>
          <p:cNvPr id="14341" name="Picture 9" descr="msoB993B"/>
          <p:cNvPicPr>
            <a:picLocks noChangeAspect="1" noChangeArrowheads="1"/>
          </p:cNvPicPr>
          <p:nvPr/>
        </p:nvPicPr>
        <p:blipFill>
          <a:blip r:embed="rId2">
            <a:lum contrast="48000"/>
          </a:blip>
          <a:srcRect l="20975" t="55573" r="54817" b="15279"/>
          <a:stretch>
            <a:fillRect/>
          </a:stretch>
        </p:blipFill>
        <p:spPr bwMode="auto">
          <a:xfrm>
            <a:off x="468313" y="1484313"/>
            <a:ext cx="4032250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mso8D375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l="8994" t="40874" r="26649" b="25580"/>
          <a:stretch>
            <a:fillRect/>
          </a:stretch>
        </p:blipFill>
        <p:spPr bwMode="auto">
          <a:xfrm>
            <a:off x="395288" y="1268413"/>
            <a:ext cx="4895850" cy="35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323850" y="260350"/>
            <a:ext cx="84248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Жизненный цикл и пути заражения    человеческой аскаридой</a:t>
            </a:r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5364163" y="1628775"/>
            <a:ext cx="3529012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/>
              <a:t>В сутки самка откладывает 200-300 тыс. яиц</a:t>
            </a:r>
          </a:p>
          <a:p>
            <a:pPr>
              <a:spcBef>
                <a:spcPct val="50000"/>
              </a:spcBef>
            </a:pPr>
            <a:r>
              <a:rPr lang="ru-RU" sz="1800"/>
              <a:t>Продолжительность жизни аскарид – 1 год</a:t>
            </a:r>
          </a:p>
          <a:p>
            <a:pPr>
              <a:spcBef>
                <a:spcPct val="50000"/>
              </a:spcBef>
            </a:pPr>
            <a:r>
              <a:rPr lang="ru-RU" sz="1800"/>
              <a:t>Объясните, какие условия необходимы для осуществления жизненного цикла человеческой аскариды.</a:t>
            </a:r>
          </a:p>
          <a:p>
            <a:pPr>
              <a:spcBef>
                <a:spcPct val="50000"/>
              </a:spcBef>
            </a:pPr>
            <a:r>
              <a:rPr lang="ru-RU" sz="1800"/>
              <a:t>Заполните таблицу:</a:t>
            </a:r>
          </a:p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15365" name="Rectangle 8"/>
          <p:cNvSpPr>
            <a:spLocks noChangeArrowheads="1"/>
          </p:cNvSpPr>
          <p:nvPr/>
        </p:nvSpPr>
        <p:spPr bwMode="auto">
          <a:xfrm>
            <a:off x="827088" y="4941888"/>
            <a:ext cx="6913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/>
              <a:t>Пути заражения человеческой аскаридой и борьба с ней</a:t>
            </a:r>
          </a:p>
          <a:p>
            <a:endParaRPr lang="ru-RU" sz="1800"/>
          </a:p>
        </p:txBody>
      </p:sp>
      <p:graphicFrame>
        <p:nvGraphicFramePr>
          <p:cNvPr id="20512" name="Group 32"/>
          <p:cNvGraphicFramePr>
            <a:graphicFrameLocks noGrp="1"/>
          </p:cNvGraphicFramePr>
          <p:nvPr/>
        </p:nvGraphicFramePr>
        <p:xfrm>
          <a:off x="611188" y="5516563"/>
          <a:ext cx="7008812" cy="1122362"/>
        </p:xfrm>
        <a:graphic>
          <a:graphicData uri="http://schemas.openxmlformats.org/drawingml/2006/table">
            <a:tbl>
              <a:tblPr/>
              <a:tblGrid>
                <a:gridCol w="1752600"/>
                <a:gridCol w="1752600"/>
                <a:gridCol w="1751012"/>
                <a:gridCol w="1752600"/>
              </a:tblGrid>
              <a:tr h="561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Вид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гельминта</a:t>
                      </a:r>
                    </a:p>
                  </a:txBody>
                  <a:tcPr marT="45748" marB="457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Поражаемые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органы</a:t>
                      </a: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Пути заражения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человека</a:t>
                      </a: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Меры борьбы 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профилактики</a:t>
                      </a: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Человеческая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аскарида</a:t>
                      </a:r>
                    </a:p>
                  </a:txBody>
                  <a:tcPr marT="45748" marB="457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395288" y="549275"/>
            <a:ext cx="8424862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0000"/>
                </a:solidFill>
              </a:rPr>
              <a:t>Аскаридоз </a:t>
            </a:r>
            <a:r>
              <a:rPr lang="ru-RU" sz="2800" b="1"/>
              <a:t>– это заболевание, вызванное аскаридами.</a:t>
            </a:r>
          </a:p>
          <a:p>
            <a:pPr>
              <a:spcBef>
                <a:spcPct val="50000"/>
              </a:spcBef>
            </a:pPr>
            <a:r>
              <a:rPr lang="ru-RU" sz="2800" b="1"/>
              <a:t>Признаки заболевания: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/>
              <a:t>Головные боли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/>
              <a:t>Общая слабость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/>
              <a:t>Головокружение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/>
              <a:t>Раздражительность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/>
              <a:t>Снижение работоспособности и памяти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Каковы причины такого состояния?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mso1E913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 l="9081" t="19078" r="19055" b="32268"/>
          <a:stretch>
            <a:fillRect/>
          </a:stretch>
        </p:blipFill>
        <p:spPr bwMode="auto">
          <a:xfrm>
            <a:off x="250825" y="765175"/>
            <a:ext cx="547370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748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539750" y="404813"/>
            <a:ext cx="8064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Жизненный цикл и пути заражения человека острицей</a:t>
            </a: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5795963" y="1052513"/>
            <a:ext cx="3348037" cy="57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/>
              <a:t>Острица паразитирует у детей в нижнем отделе тонкого кишечника. Самки бывают длиной около 10мм,а самцы – 3-5 мм.Заболевание – </a:t>
            </a:r>
            <a:r>
              <a:rPr lang="ru-RU" sz="1800" b="1" u="sng"/>
              <a:t>энтеробиоз.</a:t>
            </a:r>
          </a:p>
          <a:p>
            <a:pPr>
              <a:spcBef>
                <a:spcPct val="50000"/>
              </a:spcBef>
            </a:pPr>
            <a:r>
              <a:rPr lang="ru-RU" sz="1800" b="1" u="sng"/>
              <a:t>Признаки энтеробиоза</a:t>
            </a:r>
            <a:r>
              <a:rPr lang="ru-RU" sz="1800"/>
              <a:t>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800"/>
              <a:t>Неспокойный сон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800"/>
              <a:t> недосыпание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800"/>
              <a:t> ухудшение самочувствия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800"/>
              <a:t> понижение трудоспособ-ности и даже нервные расстройства.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800"/>
              <a:t>Иногда – воспаление червеобразного отростка – аппендицит.</a:t>
            </a:r>
          </a:p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250825" y="4508500"/>
            <a:ext cx="54737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/>
              <a:t>После оплодотворения самки продвигаются к заднему проходу человека, выползают наружу, вызывая при этом сильный зуд, и откладывают яйца в области анального отверстия. Они малы и легко рассеиваются, попадают на одежду, мебель, книги, скапливаются под ногтями.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284288" y="274638"/>
            <a:ext cx="7859712" cy="3460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smtClean="0"/>
              <a:t>Трихинелла спиральная</a:t>
            </a:r>
            <a:br>
              <a:rPr lang="ru-RU" sz="2800" smtClean="0"/>
            </a:br>
            <a:endParaRPr lang="ru-RU" sz="2800" smtClean="0"/>
          </a:p>
        </p:txBody>
      </p:sp>
      <p:graphicFrame>
        <p:nvGraphicFramePr>
          <p:cNvPr id="30757" name="Group 37"/>
          <p:cNvGraphicFramePr>
            <a:graphicFrameLocks noGrp="1"/>
          </p:cNvGraphicFramePr>
          <p:nvPr>
            <p:ph idx="4294967295"/>
          </p:nvPr>
        </p:nvGraphicFramePr>
        <p:xfrm>
          <a:off x="0" y="5373688"/>
          <a:ext cx="8362950" cy="1587500"/>
        </p:xfrm>
        <a:graphic>
          <a:graphicData uri="http://schemas.openxmlformats.org/drawingml/2006/table">
            <a:tbl>
              <a:tblPr/>
              <a:tblGrid>
                <a:gridCol w="2090738"/>
                <a:gridCol w="2090737"/>
                <a:gridCol w="2090738"/>
                <a:gridCol w="2090737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Вид гельминта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Поражаемые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органы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Пути заражения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человека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Меры борьбы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 профилактики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Трихинелла сп.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52" name="Text Box 5"/>
          <p:cNvSpPr txBox="1">
            <a:spLocks noChangeArrowheads="1"/>
          </p:cNvSpPr>
          <p:nvPr/>
        </p:nvSpPr>
        <p:spPr bwMode="auto">
          <a:xfrm>
            <a:off x="250825" y="1125538"/>
            <a:ext cx="8424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18453" name="Text Box 7"/>
          <p:cNvSpPr txBox="1">
            <a:spLocks noChangeArrowheads="1"/>
          </p:cNvSpPr>
          <p:nvPr/>
        </p:nvSpPr>
        <p:spPr bwMode="auto">
          <a:xfrm>
            <a:off x="0" y="13414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pic>
        <p:nvPicPr>
          <p:cNvPr id="18454" name="Picture 8" descr="msoEA7BF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 l="52081" t="9573" r="1723" b="27654"/>
          <a:stretch>
            <a:fillRect/>
          </a:stretch>
        </p:blipFill>
        <p:spPr bwMode="auto">
          <a:xfrm>
            <a:off x="468313" y="476250"/>
            <a:ext cx="4598987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5" name="Text Box 9"/>
          <p:cNvSpPr txBox="1">
            <a:spLocks noChangeArrowheads="1"/>
          </p:cNvSpPr>
          <p:nvPr/>
        </p:nvSpPr>
        <p:spPr bwMode="auto">
          <a:xfrm>
            <a:off x="468313" y="4941888"/>
            <a:ext cx="835183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Пути заражения трихинеллой спиральной и борьба с ней</a:t>
            </a:r>
          </a:p>
          <a:p>
            <a:pPr>
              <a:spcBef>
                <a:spcPct val="50000"/>
              </a:spcBef>
            </a:pPr>
            <a:endParaRPr lang="ru-RU" sz="2000" b="1"/>
          </a:p>
        </p:txBody>
      </p:sp>
      <p:sp>
        <p:nvSpPr>
          <p:cNvPr id="18456" name="Text Box 38"/>
          <p:cNvSpPr txBox="1">
            <a:spLocks noChangeArrowheads="1"/>
          </p:cNvSpPr>
          <p:nvPr/>
        </p:nvSpPr>
        <p:spPr bwMode="auto">
          <a:xfrm>
            <a:off x="5364163" y="549275"/>
            <a:ext cx="3779837" cy="448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/>
              <a:t>Аскарида человеческая и трихинелла спиральная относятся к одному типу – круглых червей, паразиты.</a:t>
            </a:r>
          </a:p>
          <a:p>
            <a:pPr>
              <a:spcBef>
                <a:spcPct val="50000"/>
              </a:spcBef>
            </a:pPr>
            <a:r>
              <a:rPr lang="ru-RU" sz="1800"/>
              <a:t>Однако самка аскариды откладывает в сутки 200 –300 тыс. яиц, а самка трихинеллы за весь период жизни (35 – 40, максимум – 80 суток) откладывает не более 2 тыс. яиц. Объясните, почему аскарида и трихинелла столь резко различаются по числу откладываемых яиц?</a:t>
            </a:r>
          </a:p>
          <a:p>
            <a:pPr>
              <a:spcBef>
                <a:spcPct val="50000"/>
              </a:spcBef>
            </a:pPr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FF0000"/>
                </a:solidFill>
              </a:rPr>
              <a:t>Ответ к задаче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684213" y="1557338"/>
            <a:ext cx="8459787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Трихинелла достигла очень высокой специализации. Она ни на одной стадии своего развития не выходит во внешнюю среду, что свидетельствует о хорошо развитой приспособленности к паразитизму.</a:t>
            </a:r>
          </a:p>
          <a:p>
            <a:pPr>
              <a:spcBef>
                <a:spcPct val="50000"/>
              </a:spcBef>
            </a:pPr>
            <a:r>
              <a:rPr lang="ru-RU" sz="2400"/>
              <a:t>Яйца аскариды выводятся во внешнюю среду, где большая часть их погибает, а развиваются и достигают половозрелого состояния лишь немногие, попавшие в благоприятные условия.</a:t>
            </a:r>
          </a:p>
          <a:p>
            <a:pPr>
              <a:spcBef>
                <a:spcPct val="50000"/>
              </a:spcBef>
            </a:pPr>
            <a:r>
              <a:rPr lang="ru-RU" sz="2400"/>
              <a:t>Процент выживаемости у трихинеллы выше, так как её цикл развития не связан с внешней средой.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931150" cy="706437"/>
          </a:xfrm>
        </p:spPr>
        <p:txBody>
          <a:bodyPr/>
          <a:lstStyle/>
          <a:p>
            <a:r>
              <a:rPr lang="ru-RU" sz="4000" smtClean="0">
                <a:solidFill>
                  <a:srgbClr val="FF0000"/>
                </a:solidFill>
              </a:rPr>
              <a:t>Итоги урока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468313" y="908050"/>
            <a:ext cx="78486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 b="1"/>
              <a:t>Круглые черви являются прогрессирующей группой, т.к.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sz="2000" b="1"/>
              <a:t>Заселили все среды обитания 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sz="2000" b="1"/>
              <a:t>Многообразны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sz="2000" b="1"/>
              <a:t>Появление ароморфозов:</a:t>
            </a:r>
          </a:p>
          <a:p>
            <a:pPr marL="342900" indent="-342900">
              <a:spcBef>
                <a:spcPct val="50000"/>
              </a:spcBef>
            </a:pPr>
            <a:r>
              <a:rPr lang="ru-RU" sz="2000" b="1"/>
              <a:t>	Первичная полость, ротовое отверстие в переднем конце, анальное отверстие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sz="2000" b="1"/>
              <a:t>Половой диморфизм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sz="2000" b="1"/>
              <a:t>Приспособленность к паразитизму</a:t>
            </a:r>
          </a:p>
          <a:p>
            <a:pPr marL="342900" indent="-342900">
              <a:spcBef>
                <a:spcPct val="50000"/>
              </a:spcBef>
            </a:pPr>
            <a:r>
              <a:rPr lang="ru-RU" sz="2000" b="1"/>
              <a:t>2. Меры профилактики против гельминтоза: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sz="2000" b="1"/>
              <a:t>Личная гигиена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sz="2000" b="1"/>
              <a:t>Санитарный контроль за качеством воды и пищевых продуктов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endParaRPr 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500563" y="836613"/>
            <a:ext cx="3455987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/>
              <a:t>Нематоды – самая многочисленная и многообразная группа. Само слово «нематода» произошло от греч.слова </a:t>
            </a:r>
            <a:r>
              <a:rPr lang="en-US" sz="2800" b="1" i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nemas</a:t>
            </a:r>
            <a:r>
              <a:rPr lang="ru-RU" sz="2800" b="1"/>
              <a:t>, что означает  </a:t>
            </a:r>
            <a:r>
              <a:rPr lang="ru-RU" sz="2800" b="1" i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нить</a:t>
            </a:r>
          </a:p>
        </p:txBody>
      </p:sp>
      <p:pic>
        <p:nvPicPr>
          <p:cNvPr id="4099" name="Picture 5" descr="mso75629"/>
          <p:cNvPicPr>
            <a:picLocks noChangeAspect="1" noChangeArrowheads="1"/>
          </p:cNvPicPr>
          <p:nvPr/>
        </p:nvPicPr>
        <p:blipFill>
          <a:blip r:embed="rId2">
            <a:lum contrast="36000"/>
          </a:blip>
          <a:srcRect l="8475" t="66057" r="74626" b="10484"/>
          <a:stretch>
            <a:fillRect/>
          </a:stretch>
        </p:blipFill>
        <p:spPr bwMode="auto">
          <a:xfrm>
            <a:off x="395288" y="765175"/>
            <a:ext cx="3984625" cy="583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050401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33425"/>
            <a:ext cx="89916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05040102"/>
          <p:cNvPicPr>
            <a:picLocks noChangeAspect="1" noChangeArrowheads="1"/>
          </p:cNvPicPr>
          <p:nvPr/>
        </p:nvPicPr>
        <p:blipFill>
          <a:blip r:embed="rId2"/>
          <a:srcRect l="50847" b="-1695"/>
          <a:stretch>
            <a:fillRect/>
          </a:stretch>
        </p:blipFill>
        <p:spPr bwMode="auto">
          <a:xfrm>
            <a:off x="0" y="0"/>
            <a:ext cx="441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4859338" y="836613"/>
            <a:ext cx="388937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Нога больного слоновьей болезнью, вызываемой поселяющейся в лимфатических протоках нитчаткой Банкрофта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05040102"/>
          <p:cNvPicPr>
            <a:picLocks noChangeAspect="1" noChangeArrowheads="1"/>
          </p:cNvPicPr>
          <p:nvPr/>
        </p:nvPicPr>
        <p:blipFill>
          <a:blip r:embed="rId2"/>
          <a:srcRect t="-1695" r="49240"/>
          <a:stretch>
            <a:fillRect/>
          </a:stretch>
        </p:blipFill>
        <p:spPr bwMode="auto">
          <a:xfrm>
            <a:off x="0" y="0"/>
            <a:ext cx="4564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4643438" y="1557338"/>
            <a:ext cx="4214812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Желудок свиньи, забитый аскаридами.</a:t>
            </a:r>
          </a:p>
          <a:p>
            <a:r>
              <a:rPr lang="ru-RU" sz="3200" b="1"/>
              <a:t>Заболевание – </a:t>
            </a:r>
          </a:p>
          <a:p>
            <a:r>
              <a:rPr lang="ru-RU" sz="3200" b="1" u="sng"/>
              <a:t>аскаридоз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468313" y="549275"/>
            <a:ext cx="8351837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2800" b="1"/>
              <a:t>   Известный ученый Северцов, исследуя эволюцию животных, установил, что биологический прогресс характеризуется следующими признаками: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sz="2800" b="1"/>
              <a:t>Численным увеличением особей данного вида;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sz="2800" b="1"/>
              <a:t>Прогрессирующим расселением, т.е. захватом новых сред обитания;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sz="2800" b="1"/>
              <a:t>Возрастающим многообразием форм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1131888" y="0"/>
            <a:ext cx="6881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/>
              <a:t>Сравнительная характеристика плоских и круглых червей</a:t>
            </a:r>
          </a:p>
        </p:txBody>
      </p:sp>
      <p:graphicFrame>
        <p:nvGraphicFramePr>
          <p:cNvPr id="41989" name="Group 5"/>
          <p:cNvGraphicFramePr>
            <a:graphicFrameLocks noGrp="1"/>
          </p:cNvGraphicFramePr>
          <p:nvPr/>
        </p:nvGraphicFramePr>
        <p:xfrm>
          <a:off x="0" y="404813"/>
          <a:ext cx="9144000" cy="6911975"/>
        </p:xfrm>
        <a:graphic>
          <a:graphicData uri="http://schemas.openxmlformats.org/drawingml/2006/table">
            <a:tbl>
              <a:tblPr/>
              <a:tblGrid>
                <a:gridCol w="3352800"/>
                <a:gridCol w="3441700"/>
                <a:gridCol w="2349500"/>
              </a:tblGrid>
              <a:tr h="349250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Параметры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Плоские черви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Круглые черви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62725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Число видов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Фома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Среда обитания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Образ жизни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Вид симметрии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Сегментированность тела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Кожно- мускульный мешок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Полость тела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Нервная система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Органы чувств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Пищеварительная система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Выделительная система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Дыхание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Кровеносная система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Половая система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Оплодотворение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Развитие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Происхождение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12500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Вытянутая, уплощена в спинно-брюшном направлении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Почва, вода, организм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Свободноживущие, паразиты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Двусторонняя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Нет, есть у ленточных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Экто-, энто-, мезодерма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Нет,  заполнена паренхимой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Лестничного типа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Примитивные светочув. глазки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Рот (в центре брюш. ст)., глотка,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кишка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Система канальцев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Диффузия или нет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Гермафродиты, семенники, яичники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Внутреннее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Яйцо – личинка-взрослый орг.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кишечнополостные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20000</a:t>
                      </a: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Веретеновидная,  в</a:t>
                      </a: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попер. сеч. – круг</a:t>
                      </a: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Все</a:t>
                      </a: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Свободн., паразиты</a:t>
                      </a: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Двусторонняя</a:t>
                      </a: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Нет</a:t>
                      </a: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Кутикула</a:t>
                      </a: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Есть</a:t>
                      </a: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Окологл.нерв. кольцо</a:t>
                      </a: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Примитивные</a:t>
                      </a: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Рот (в нач.), глотка,</a:t>
                      </a: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кишка, ан. отв.</a:t>
                      </a: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Одноклет. железы</a:t>
                      </a: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Диффузия или нет</a:t>
                      </a: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Нет</a:t>
                      </a: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Раздельнополые,яич-</a:t>
                      </a: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ники, семенники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Внутреннее</a:t>
                      </a: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Яйцо–личин-взрослый </a:t>
                      </a: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плоские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05040101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 l="16420" t="42726" r="5914" b="1178"/>
          <a:stretch>
            <a:fillRect/>
          </a:stretch>
        </p:blipFill>
        <p:spPr bwMode="auto">
          <a:xfrm>
            <a:off x="0" y="0"/>
            <a:ext cx="6983413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1547813" y="2924175"/>
            <a:ext cx="194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0" y="0"/>
            <a:ext cx="2987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/>
              <a:t>Первичная полость, заполненная жидкостью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0" y="3573463"/>
            <a:ext cx="91440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/>
              <a:t>Кутикула</a:t>
            </a:r>
            <a:r>
              <a:rPr lang="ru-RU" sz="2000" b="1"/>
              <a:t> - гибкая, эластичная, прочная оболочка, которая образуется за счет кожных клеток (эпителия), имеет защитное значение и поддерживает достаточно высокое давление полостной жидкости.</a:t>
            </a:r>
          </a:p>
          <a:p>
            <a:pPr>
              <a:spcBef>
                <a:spcPct val="50000"/>
              </a:spcBef>
            </a:pPr>
            <a:r>
              <a:rPr lang="ru-RU" sz="2000" b="1" i="1"/>
              <a:t>Гиподерма</a:t>
            </a:r>
            <a:r>
              <a:rPr lang="ru-RU" sz="2000" b="1"/>
              <a:t> – живая эпителиальная ткань</a:t>
            </a:r>
          </a:p>
          <a:p>
            <a:pPr>
              <a:spcBef>
                <a:spcPct val="50000"/>
              </a:spcBef>
            </a:pPr>
            <a:r>
              <a:rPr lang="ru-RU" sz="2000" b="1" i="1"/>
              <a:t>Продольная мускулатура</a:t>
            </a:r>
          </a:p>
          <a:p>
            <a:pPr>
              <a:spcBef>
                <a:spcPct val="50000"/>
              </a:spcBef>
            </a:pPr>
            <a:r>
              <a:rPr lang="ru-RU" sz="2000" b="1" i="1"/>
              <a:t>Кожно – мускульный мешок ограничивает первичную полость тела, заполненную первичнополостной жидкостью, в которой располагаются системы внутренних органов </a:t>
            </a: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0" y="3357563"/>
            <a:ext cx="8604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0" y="3068638"/>
            <a:ext cx="87487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Строение кожно – мускульного мешка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900113" y="836613"/>
            <a:ext cx="7559675" cy="588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0000"/>
                </a:solidFill>
              </a:rPr>
              <a:t>Общая характеристика круглых червей</a:t>
            </a:r>
            <a:endParaRPr lang="ru-RU" sz="2000" b="1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/>
              <a:t>Длинное, не разделенное на членики тело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/>
              <a:t>В поперечном разрезе тело круглое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/>
              <a:t>Двустороннесимметричные животные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/>
              <a:t>Трехслойные животные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/>
              <a:t>Есть полость тела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/>
              <a:t>Кишечник начинается ротовым отверстием и заканчивается анальным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/>
              <a:t>Один слой продольных мышечных волокон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/>
              <a:t>При движении могут лишь изгибаться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/>
              <a:t>Тело плотное, упругое, снаружи покрытое плотной оболочкой кутикулой.</a:t>
            </a:r>
          </a:p>
          <a:p>
            <a:pPr>
              <a:spcBef>
                <a:spcPct val="50000"/>
              </a:spcBef>
            </a:pPr>
            <a:endParaRPr lang="ru-RU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999</TotalTime>
  <Words>921</Words>
  <Application>Microsoft PowerPoint</Application>
  <PresentationFormat>Экран (4:3)</PresentationFormat>
  <Paragraphs>177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Прогрессивные черты развития круглых червей:</vt:lpstr>
      <vt:lpstr>Слайд 11</vt:lpstr>
      <vt:lpstr>Константин Иванович Скрябин (1878 – 1972 г.г.)</vt:lpstr>
      <vt:lpstr>Слайд 13</vt:lpstr>
      <vt:lpstr>Слайд 14</vt:lpstr>
      <vt:lpstr>Слайд 15</vt:lpstr>
      <vt:lpstr>Трихинелла спиральная </vt:lpstr>
      <vt:lpstr>Ответ к задаче</vt:lpstr>
      <vt:lpstr>Итоги урока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Кабинет Биологии</cp:lastModifiedBy>
  <cp:revision>12</cp:revision>
  <dcterms:created xsi:type="dcterms:W3CDTF">2006-11-28T16:37:17Z</dcterms:created>
  <dcterms:modified xsi:type="dcterms:W3CDTF">2016-11-08T10:50:40Z</dcterms:modified>
</cp:coreProperties>
</file>