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3" r:id="rId7"/>
    <p:sldId id="264" r:id="rId8"/>
    <p:sldId id="268" r:id="rId9"/>
    <p:sldId id="269" r:id="rId10"/>
    <p:sldId id="270" r:id="rId11"/>
    <p:sldId id="273" r:id="rId12"/>
    <p:sldId id="271" r:id="rId13"/>
    <p:sldId id="272" r:id="rId14"/>
    <p:sldId id="275" r:id="rId15"/>
    <p:sldId id="276" r:id="rId16"/>
    <p:sldId id="277" r:id="rId17"/>
    <p:sldId id="278" r:id="rId18"/>
    <p:sldId id="279" r:id="rId19"/>
    <p:sldId id="28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07.12.2015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slow" advTm="5000">
    <p:split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07.12.2015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Tm="5000">
    <p:split dir="in"/>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07.12.2015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Tm="5000">
    <p:split dir="in"/>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07.12.2015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advTm="5000">
    <p:split dir="in"/>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07.12.2015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Tm="5000">
    <p:split dir="in"/>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07.12.2015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advTm="5000">
    <p:split dir="in"/>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07.12.2015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spd="slow" advTm="5000">
    <p:split dir="in"/>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07.12.2015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Tm="5000">
    <p:split dir="in"/>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07.12.2015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Tm="5000">
    <p:split dir="in"/>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07.12.2015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Tm="5000">
    <p:split dir="in"/>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07.12.2015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spd="slow" advTm="5000">
    <p:split dir="in"/>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07.12.2015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5000">
    <p:split dir="in"/>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istorik.ucoz.com/publ/razrabotki_urokov/igry_na_urokakh/igra_perevodchik/25-1-0-494" TargetMode="External"/><Relationship Id="rId13" Type="http://schemas.openxmlformats.org/officeDocument/2006/relationships/hyperlink" Target="http://istorik.ucoz.com/publ/razrabotki_urokov/igry_na_urokakh/otgadaj_geroja/25-1-0-489" TargetMode="External"/><Relationship Id="rId3" Type="http://schemas.openxmlformats.org/officeDocument/2006/relationships/hyperlink" Target="http://istorik.ucoz.com/publ/razrabotki_urokov/igry_na_urokakh/igra_iz_ust_v_usta/25-1-0-499" TargetMode="External"/><Relationship Id="rId7" Type="http://schemas.openxmlformats.org/officeDocument/2006/relationships/hyperlink" Target="http://istorik.ucoz.com/publ/razrabotki_urokov/igry_na_urokakh/igra_tri_predlozhenija/25-1-0-495" TargetMode="External"/><Relationship Id="rId12" Type="http://schemas.openxmlformats.org/officeDocument/2006/relationships/hyperlink" Target="http://istorik.ucoz.com/publ/razrabotki_urokov/igry_na_urokakh/turnir/25-1-0-490" TargetMode="External"/><Relationship Id="rId2" Type="http://schemas.openxmlformats.org/officeDocument/2006/relationships/hyperlink" Target="http://istorik.ucoz.com/publ/razrabotki_urokov/igry_na_urokakh/istoricheskaja_igra_quot_stranicy_istorii_quot/25-1-0-500" TargetMode="External"/><Relationship Id="rId1" Type="http://schemas.openxmlformats.org/officeDocument/2006/relationships/slideLayout" Target="../slideLayouts/slideLayout3.xml"/><Relationship Id="rId6" Type="http://schemas.openxmlformats.org/officeDocument/2006/relationships/hyperlink" Target="http://istorik.ucoz.com/publ/razrabotki_urokov/igry_na_urokakh/igra_zhivaja_kartina/25-1-0-496" TargetMode="External"/><Relationship Id="rId11" Type="http://schemas.openxmlformats.org/officeDocument/2006/relationships/hyperlink" Target="http://istorik.ucoz.com/publ/razrabotki_urokov/igry_na_urokakh/prodolzhi_rasskaz/25-1-0-491" TargetMode="External"/><Relationship Id="rId5" Type="http://schemas.openxmlformats.org/officeDocument/2006/relationships/hyperlink" Target="http://istorik.ucoz.com/publ/razrabotki_urokov/igry_na_urokakh/igra_restavracija_zashifrovannyj_tekst/25-1-0-497" TargetMode="External"/><Relationship Id="rId10" Type="http://schemas.openxmlformats.org/officeDocument/2006/relationships/hyperlink" Target="http://istorik.ucoz.com/publ/razrabotki_urokov/igry_na_urokakh/geroj_data_sobytie/25-1-0-492" TargetMode="External"/><Relationship Id="rId4" Type="http://schemas.openxmlformats.org/officeDocument/2006/relationships/hyperlink" Target="http://istorik.ucoz.com/publ/razrabotki_urokov/igry_na_urokakh/igra_najdi_oshibki/25-1-0-498" TargetMode="External"/><Relationship Id="rId9" Type="http://schemas.openxmlformats.org/officeDocument/2006/relationships/hyperlink" Target="http://istorik.ucoz.com/publ/razrabotki_urokov/igry_na_urokakh/slovo_po_vertikali/25-1-0-49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79912" y="188640"/>
            <a:ext cx="5184576" cy="1008112"/>
          </a:xfrm>
        </p:spPr>
        <p:txBody>
          <a:bodyPr>
            <a:noAutofit/>
          </a:bodyPr>
          <a:lstStyle/>
          <a:p>
            <a:r>
              <a:rPr lang="ru-RU" sz="2400" i="1" dirty="0" smtClean="0">
                <a:solidFill>
                  <a:srgbClr val="FF0000"/>
                </a:solidFill>
              </a:rPr>
              <a:t>Игровые технологии как средство активизации познавательного интереса учащегося.</a:t>
            </a:r>
            <a:endParaRPr lang="ru-RU" sz="2400" i="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98" y="2643182"/>
            <a:ext cx="4500594" cy="385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179896"/>
      </p:ext>
    </p:extLst>
  </p:cSld>
  <p:clrMapOvr>
    <a:masterClrMapping/>
  </p:clrMapOvr>
  <mc:AlternateContent xmlns:mc="http://schemas.openxmlformats.org/markup-compatibility/2006">
    <mc:Choice xmlns:p14="http://schemas.microsoft.com/office/powerpoint/2010/main" Requires="p14">
      <p:transition spd="slow" p14:dur="3000" advClick="0" advTm="5000">
        <p14:shred/>
      </p:transition>
    </mc:Choice>
    <mc:Fallback>
      <p:transition spd="slow"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0"/>
            <a:ext cx="6840760" cy="928670"/>
          </a:xfrm>
        </p:spPr>
        <p:txBody>
          <a:bodyPr/>
          <a:lstStyle/>
          <a:p>
            <a:pPr algn="ctr">
              <a:buNone/>
            </a:pPr>
            <a:r>
              <a:rPr lang="ru-RU" sz="3200" i="1" dirty="0" smtClean="0"/>
              <a:t>Анализ игры </a:t>
            </a:r>
            <a:r>
              <a:rPr lang="ru-RU" sz="3200" dirty="0" smtClean="0"/>
              <a:t>(обсуждение, анкетирование, оценка эмоционального состояния).</a:t>
            </a:r>
            <a:endParaRPr lang="ru-RU" sz="3200" dirty="0"/>
          </a:p>
        </p:txBody>
      </p:sp>
      <p:sp>
        <p:nvSpPr>
          <p:cNvPr id="4" name="Содержимое 3"/>
          <p:cNvSpPr>
            <a:spLocks noGrp="1"/>
          </p:cNvSpPr>
          <p:nvPr>
            <p:ph sz="quarter" idx="13"/>
          </p:nvPr>
        </p:nvSpPr>
        <p:spPr>
          <a:xfrm>
            <a:off x="1071538" y="1500174"/>
            <a:ext cx="6400800" cy="5000660"/>
          </a:xfrm>
        </p:spPr>
        <p:txBody>
          <a:bodyPr>
            <a:normAutofit/>
          </a:bodyPr>
          <a:lstStyle/>
          <a:p>
            <a:pPr lvl="0">
              <a:buNone/>
            </a:pPr>
            <a:endParaRPr lang="ru-RU" dirty="0" smtClean="0"/>
          </a:p>
          <a:p>
            <a:pPr>
              <a:buNone/>
            </a:pPr>
            <a:r>
              <a:rPr lang="ru-RU" dirty="0" smtClean="0"/>
              <a:t>Несмотря на то, что учитель сам чувствует настроение класса, все же это не может представлять полноценную картину, так как это коллективное настроение. Учителю важно понимать каждого ребенка, чтобы сделать выводы для проведения последующей игры - с учетом индивидуальных особенностей каждого. И поэтому важно, несмотря на то, что времени всегда катастрофически не хватает, провести анализ игры - он залог эффективности игровой деятельности, развития методического мастерства учителя.</a:t>
            </a:r>
          </a:p>
          <a:p>
            <a:pPr>
              <a:buNone/>
            </a:pPr>
            <a:endParaRPr lang="ru-RU" dirty="0" smtClean="0"/>
          </a:p>
        </p:txBody>
      </p:sp>
    </p:spTree>
    <p:extLst>
      <p:ext uri="{BB962C8B-B14F-4D97-AF65-F5344CB8AC3E}">
        <p14:creationId xmlns:p14="http://schemas.microsoft.com/office/powerpoint/2010/main" val="1908485753"/>
      </p:ext>
    </p:extLst>
  </p:cSld>
  <p:clrMapOvr>
    <a:masterClrMapping/>
  </p:clrMapOvr>
  <p:transition spd="slow" advTm="5000">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0"/>
            <a:ext cx="6840760" cy="928670"/>
          </a:xfrm>
        </p:spPr>
        <p:txBody>
          <a:bodyPr/>
          <a:lstStyle/>
          <a:p>
            <a:pPr algn="ctr">
              <a:buNone/>
            </a:pPr>
            <a:r>
              <a:rPr lang="ru-RU" sz="3200" u="sng" dirty="0" smtClean="0"/>
              <a:t>Опыт применения игровых технологии в практической деятельности.</a:t>
            </a:r>
            <a:r>
              <a:rPr lang="ru-RU" sz="3200" dirty="0" smtClean="0"/>
              <a:t/>
            </a:r>
            <a:br>
              <a:rPr lang="ru-RU" sz="3200" dirty="0" smtClean="0"/>
            </a:br>
            <a:endParaRPr lang="ru-RU" sz="3200" dirty="0"/>
          </a:p>
        </p:txBody>
      </p:sp>
      <p:pic>
        <p:nvPicPr>
          <p:cNvPr id="25602" name="Picture 2" descr="C:\Users\Анатолий\Desktop\Новая папка\PC032780.JPG"/>
          <p:cNvPicPr>
            <a:picLocks noGrp="1" noChangeAspect="1" noChangeArrowheads="1"/>
          </p:cNvPicPr>
          <p:nvPr>
            <p:ph sz="quarter" idx="13"/>
          </p:nvPr>
        </p:nvPicPr>
        <p:blipFill>
          <a:blip r:embed="rId2" cstate="print"/>
          <a:srcRect/>
          <a:stretch>
            <a:fillRect/>
          </a:stretch>
        </p:blipFill>
        <p:spPr bwMode="auto">
          <a:xfrm>
            <a:off x="1071563" y="1600200"/>
            <a:ext cx="6400800" cy="4800600"/>
          </a:xfrm>
          <a:prstGeom prst="rect">
            <a:avLst/>
          </a:prstGeom>
          <a:noFill/>
        </p:spPr>
      </p:pic>
    </p:spTree>
    <p:extLst>
      <p:ext uri="{BB962C8B-B14F-4D97-AF65-F5344CB8AC3E}">
        <p14:creationId xmlns:p14="http://schemas.microsoft.com/office/powerpoint/2010/main" val="1908485753"/>
      </p:ext>
    </p:extLst>
  </p:cSld>
  <p:clrMapOvr>
    <a:masterClrMapping/>
  </p:clrMapOvr>
  <mc:AlternateContent xmlns:mc="http://schemas.openxmlformats.org/markup-compatibility/2006">
    <mc:Choice xmlns:p14="http://schemas.microsoft.com/office/powerpoint/2010/main" Requires="p14">
      <p:transition spd="slow" p14:dur="2000" advTm="5000">
        <p14:ferris dir="l"/>
      </p:transition>
    </mc:Choice>
    <mc:Fallback>
      <p:transition spd="slow"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Анатолий\Desktop\Новая папка\PC032772.JPG"/>
          <p:cNvPicPr>
            <a:picLocks noChangeAspect="1" noChangeArrowheads="1"/>
          </p:cNvPicPr>
          <p:nvPr/>
        </p:nvPicPr>
        <p:blipFill>
          <a:blip r:embed="rId2" cstate="print"/>
          <a:srcRect/>
          <a:stretch>
            <a:fillRect/>
          </a:stretch>
        </p:blipFill>
        <p:spPr bwMode="auto">
          <a:xfrm>
            <a:off x="844550" y="633413"/>
            <a:ext cx="7454900" cy="5591175"/>
          </a:xfrm>
          <a:prstGeom prst="rect">
            <a:avLst/>
          </a:prstGeom>
          <a:noFill/>
        </p:spPr>
      </p:pic>
    </p:spTree>
  </p:cSld>
  <p:clrMapOvr>
    <a:masterClrMapping/>
  </p:clrMapOvr>
  <p:transition spd="slow" advTm="500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Анатолий\Desktop\Новая папка\PC032776.JPG"/>
          <p:cNvPicPr>
            <a:picLocks noChangeAspect="1" noChangeArrowheads="1"/>
          </p:cNvPicPr>
          <p:nvPr/>
        </p:nvPicPr>
        <p:blipFill>
          <a:blip r:embed="rId2" cstate="print"/>
          <a:srcRect/>
          <a:stretch>
            <a:fillRect/>
          </a:stretch>
        </p:blipFill>
        <p:spPr bwMode="auto">
          <a:xfrm>
            <a:off x="844550" y="633413"/>
            <a:ext cx="7454900" cy="559117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advTm="5000">
        <p:checker/>
      </p:transition>
    </mc:Choice>
    <mc:Fallback>
      <p:transition spd="slow" advTm="5000">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37" y="332656"/>
            <a:ext cx="9144000" cy="928694"/>
          </a:xfrm>
        </p:spPr>
        <p:txBody>
          <a:bodyPr/>
          <a:lstStyle/>
          <a:p>
            <a:pPr algn="ctr"/>
            <a:r>
              <a:rPr lang="ru-RU" dirty="0" smtClean="0"/>
              <a:t>Интеллектуальные игры.</a:t>
            </a:r>
            <a:endParaRPr lang="ru-RU" dirty="0"/>
          </a:p>
        </p:txBody>
      </p:sp>
      <p:sp>
        <p:nvSpPr>
          <p:cNvPr id="3" name="Текст 2"/>
          <p:cNvSpPr>
            <a:spLocks noGrp="1"/>
          </p:cNvSpPr>
          <p:nvPr>
            <p:ph type="body" idx="1"/>
          </p:nvPr>
        </p:nvSpPr>
        <p:spPr>
          <a:xfrm>
            <a:off x="539552" y="1571612"/>
            <a:ext cx="8064896" cy="4929222"/>
          </a:xfrm>
        </p:spPr>
        <p:txBody>
          <a:bodyPr>
            <a:normAutofit/>
          </a:bodyPr>
          <a:lstStyle/>
          <a:p>
            <a:pPr algn="ctr"/>
            <a:r>
              <a:rPr lang="ru-RU" sz="2400" dirty="0" smtClean="0"/>
              <a:t>Прежде чем начать игру,  ознакомить учащихся с правилами: в игре участвуют две команды при условии беспроигрышной, игра идет до пяти баллов, за которой следят эксперты и они же члены  счетной комиссии. Работая в школе № 17, тесно сотрудничал с городской библиотекой № 10. Проводили различные мероприятия и в том числе интеллектуальные игры. Одна из таких игр  </a:t>
            </a:r>
            <a:r>
              <a:rPr lang="ru-RU" sz="2400" dirty="0" err="1" smtClean="0"/>
              <a:t>историко</a:t>
            </a:r>
            <a:r>
              <a:rPr lang="ru-RU" sz="2400" dirty="0" smtClean="0"/>
              <a:t>- краеведческая игра «</a:t>
            </a:r>
            <a:r>
              <a:rPr lang="ru-RU" sz="2400" dirty="0" err="1" smtClean="0"/>
              <a:t>Брейн</a:t>
            </a:r>
            <a:r>
              <a:rPr lang="ru-RU" sz="2400" dirty="0" smtClean="0"/>
              <a:t> - ринг»  « Познай Казахстан»</a:t>
            </a:r>
            <a:endParaRPr lang="ru-RU" sz="2400" dirty="0"/>
          </a:p>
        </p:txBody>
      </p:sp>
    </p:spTree>
  </p:cSld>
  <p:clrMapOvr>
    <a:masterClrMapping/>
  </p:clrMapOvr>
  <mc:AlternateContent xmlns:mc="http://schemas.openxmlformats.org/markup-compatibility/2006">
    <mc:Choice xmlns:p14="http://schemas.microsoft.com/office/powerpoint/2010/main" Requires="p14">
      <p:transition spd="slow" p14:dur="800" advTm="5000">
        <p14:flythrough/>
      </p:transition>
    </mc:Choice>
    <mc:Fallback>
      <p:transition spd="slow"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Копия P1160021.JPG"/>
          <p:cNvPicPr>
            <a:picLocks noChangeAspect="1" noChangeArrowheads="1"/>
          </p:cNvPicPr>
          <p:nvPr/>
        </p:nvPicPr>
        <p:blipFill>
          <a:blip r:embed="rId2"/>
          <a:srcRect/>
          <a:stretch>
            <a:fillRect/>
          </a:stretch>
        </p:blipFill>
        <p:spPr bwMode="auto">
          <a:xfrm>
            <a:off x="928662" y="500042"/>
            <a:ext cx="7643834" cy="550072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285728"/>
            <a:ext cx="6572280" cy="2585323"/>
          </a:xfrm>
          <a:prstGeom prst="rect">
            <a:avLst/>
          </a:prstGeom>
        </p:spPr>
        <p:txBody>
          <a:bodyPr wrap="square">
            <a:spAutoFit/>
          </a:bodyPr>
          <a:lstStyle/>
          <a:p>
            <a:r>
              <a:rPr lang="ru-RU" b="1" i="1" dirty="0" smtClean="0"/>
              <a:t>Игра при устном изложении учебного материала и при работе с текстом:</a:t>
            </a:r>
          </a:p>
          <a:p>
            <a:r>
              <a:rPr lang="ru-RU" b="1" dirty="0" smtClean="0"/>
              <a:t>Игра </a:t>
            </a:r>
            <a:r>
              <a:rPr lang="en-US" b="1" dirty="0" smtClean="0"/>
              <a:t>«</a:t>
            </a:r>
            <a:r>
              <a:rPr lang="ru-RU" b="1" dirty="0" smtClean="0"/>
              <a:t>Три предложения</a:t>
            </a:r>
            <a:r>
              <a:rPr lang="en-US" b="1" dirty="0" smtClean="0"/>
              <a:t>» </a:t>
            </a:r>
            <a:r>
              <a:rPr lang="ru-RU" b="1" dirty="0" smtClean="0"/>
              <a:t>внимательно прослушать и передать содержание рассказа</a:t>
            </a:r>
          </a:p>
          <a:p>
            <a:r>
              <a:rPr lang="ru-RU" dirty="0" smtClean="0"/>
              <a:t>тремя простыми предложениями. Эту игру можно использовать при работе с текстом</a:t>
            </a:r>
          </a:p>
          <a:p>
            <a:r>
              <a:rPr lang="ru-RU" dirty="0" smtClean="0"/>
              <a:t>параграфа, записать три предложения в тетрадь. Правила игры: кому удастся точнее и</a:t>
            </a:r>
          </a:p>
          <a:p>
            <a:r>
              <a:rPr lang="ru-RU" dirty="0" smtClean="0"/>
              <a:t>короче уложить содержание прочитанного, услышанного.</a:t>
            </a:r>
          </a:p>
        </p:txBody>
      </p:sp>
      <p:sp>
        <p:nvSpPr>
          <p:cNvPr id="3" name="Прямоугольник 2"/>
          <p:cNvSpPr/>
          <p:nvPr/>
        </p:nvSpPr>
        <p:spPr>
          <a:xfrm>
            <a:off x="571472" y="3071810"/>
            <a:ext cx="7429552" cy="2503249"/>
          </a:xfrm>
          <a:prstGeom prst="rect">
            <a:avLst/>
          </a:prstGeom>
        </p:spPr>
        <p:txBody>
          <a:bodyPr wrap="square">
            <a:spAutoFit/>
          </a:bodyPr>
          <a:lstStyle/>
          <a:p>
            <a:r>
              <a:rPr lang="ru-RU" dirty="0" smtClean="0"/>
              <a:t>В том же методическом направлении </a:t>
            </a:r>
            <a:r>
              <a:rPr lang="en-US" dirty="0" smtClean="0"/>
              <a:t>«</a:t>
            </a:r>
            <a:r>
              <a:rPr lang="ru-RU" dirty="0" smtClean="0"/>
              <a:t>работает</a:t>
            </a:r>
            <a:r>
              <a:rPr lang="en-US" dirty="0" smtClean="0"/>
              <a:t>» </a:t>
            </a:r>
            <a:r>
              <a:rPr lang="ru-RU" b="1" dirty="0" smtClean="0"/>
              <a:t>игра </a:t>
            </a:r>
            <a:r>
              <a:rPr lang="en-US" b="1" dirty="0" smtClean="0"/>
              <a:t>«</a:t>
            </a:r>
            <a:r>
              <a:rPr lang="ru-RU" b="1" dirty="0" smtClean="0"/>
              <a:t>Древо познания</a:t>
            </a:r>
            <a:r>
              <a:rPr lang="en-US" b="1" dirty="0" smtClean="0"/>
              <a:t>».</a:t>
            </a:r>
            <a:endParaRPr lang="ru-RU" b="1" dirty="0" smtClean="0"/>
          </a:p>
          <a:p>
            <a:r>
              <a:rPr lang="en-US" dirty="0" smtClean="0"/>
              <a:t> </a:t>
            </a:r>
            <a:endParaRPr lang="ru-RU" dirty="0" smtClean="0"/>
          </a:p>
          <a:p>
            <a:r>
              <a:rPr lang="ru-RU" sz="2800" baseline="30000" dirty="0" smtClean="0"/>
              <a:t>В ней учащиеся учатся ставить вопросы к изученному историческому материалу. На уроке, когда изучается новый материал, ученикам даётся задание: по ходу объяснения или работы с текстом записать на листочках 5 различных вопросов  заданий к нему. После изучения материала листочки сдаются</a:t>
            </a:r>
            <a:endParaRPr lang="ru-RU" sz="2800" dirty="0"/>
          </a:p>
        </p:txBody>
      </p:sp>
    </p:spTree>
  </p:cSld>
  <p:clrMapOvr>
    <a:masterClrMapping/>
  </p:clrMapOvr>
  <p:transition spd="slow" advTm="5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7820349" cy="1071570"/>
          </a:xfrm>
        </p:spPr>
        <p:txBody>
          <a:bodyPr/>
          <a:lstStyle/>
          <a:p>
            <a:r>
              <a:rPr lang="ru-RU" dirty="0" smtClean="0"/>
              <a:t>Игры на уроках истории</a:t>
            </a:r>
            <a:endParaRPr lang="ru-RU" dirty="0"/>
          </a:p>
        </p:txBody>
      </p:sp>
      <p:sp>
        <p:nvSpPr>
          <p:cNvPr id="3" name="Текст 2"/>
          <p:cNvSpPr>
            <a:spLocks noGrp="1"/>
          </p:cNvSpPr>
          <p:nvPr>
            <p:ph type="body" idx="1"/>
          </p:nvPr>
        </p:nvSpPr>
        <p:spPr>
          <a:xfrm>
            <a:off x="251520" y="1643050"/>
            <a:ext cx="8280920" cy="4857784"/>
          </a:xfrm>
          <a:noFill/>
        </p:spPr>
        <p:txBody>
          <a:bodyPr>
            <a:normAutofit fontScale="25000" lnSpcReduction="20000"/>
          </a:bodyPr>
          <a:lstStyle/>
          <a:p>
            <a:pPr fontAlgn="base"/>
            <a:endParaRPr lang="ru-RU" dirty="0" smtClean="0"/>
          </a:p>
          <a:p>
            <a:pPr fontAlgn="base"/>
            <a:r>
              <a:rPr lang="ru-RU" b="1" dirty="0" smtClean="0"/>
              <a:t/>
            </a:r>
            <a:br>
              <a:rPr lang="ru-RU" b="1" dirty="0" smtClean="0"/>
            </a:br>
            <a:endParaRPr lang="ru-RU" dirty="0" smtClean="0"/>
          </a:p>
          <a:p>
            <a:pPr algn="l" fontAlgn="base"/>
            <a:r>
              <a:rPr lang="ru-RU" sz="8000" b="1" u="sng"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a:rPr>
              <a:t>Историческая игра "Страницы истории"</a:t>
            </a:r>
            <a:endParaRPr lang="ru-RU" sz="8000" b="1"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fontAlgn="base"/>
            <a:r>
              <a:rPr lang="ru-RU" sz="8000" b="1" u="sng"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3"/>
              </a:rPr>
              <a:t>Игра «Из уст в уста»</a:t>
            </a:r>
            <a:endParaRPr lang="ru-RU" sz="8000" b="1"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fontAlgn="base"/>
            <a:r>
              <a:rPr lang="ru-RU" sz="8000" b="1" u="sng"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4"/>
              </a:rPr>
              <a:t>Игра «Найди ошибки»</a:t>
            </a:r>
            <a:endParaRPr lang="ru-RU" sz="8000" b="1"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fontAlgn="base"/>
            <a:r>
              <a:rPr lang="ru-RU" sz="8000" b="1" u="sng"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5"/>
              </a:rPr>
              <a:t>Игра «Реставрация» («Зашифрованный текст»)</a:t>
            </a:r>
            <a:endParaRPr lang="ru-RU" sz="8000" b="1"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fontAlgn="base"/>
            <a:r>
              <a:rPr lang="ru-RU" sz="8000" b="1" u="sng"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6"/>
              </a:rPr>
              <a:t>Игра «Живая картина»</a:t>
            </a:r>
            <a:endParaRPr lang="ru-RU" sz="8000" b="1" u="sng"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fontAlgn="base"/>
            <a:r>
              <a:rPr lang="ru-RU" sz="8000" b="1" u="sng"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7"/>
              </a:rPr>
              <a:t>Игра «Три предложения»</a:t>
            </a:r>
            <a:endParaRPr lang="ru-RU" sz="8000" b="1"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fontAlgn="base"/>
            <a:r>
              <a:rPr lang="ru-RU" sz="8000" b="1" u="sng"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8"/>
              </a:rPr>
              <a:t>Игра «Переводчик»</a:t>
            </a:r>
            <a:endParaRPr lang="ru-RU" sz="8000" b="1"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fontAlgn="base"/>
            <a:r>
              <a:rPr lang="ru-RU" sz="8000" b="1" u="sng"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9"/>
              </a:rPr>
              <a:t>Слово по вертикали</a:t>
            </a:r>
            <a:endParaRPr lang="ru-RU" sz="8000" b="1"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fontAlgn="base"/>
            <a:r>
              <a:rPr lang="ru-RU" sz="8000" b="1" u="sng"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10"/>
              </a:rPr>
              <a:t>Герой, дата, событие</a:t>
            </a:r>
            <a:endParaRPr lang="ru-RU" sz="8000" b="1"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fontAlgn="base"/>
            <a:r>
              <a:rPr lang="ru-RU" sz="8000" b="1" u="sng"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11"/>
              </a:rPr>
              <a:t>Продолжи рассказ</a:t>
            </a:r>
            <a:endParaRPr lang="ru-RU" sz="8000" b="1"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fontAlgn="base"/>
            <a:r>
              <a:rPr lang="ru-RU" sz="8000" b="1" u="sng"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12"/>
              </a:rPr>
              <a:t>Турнир</a:t>
            </a:r>
            <a:endParaRPr lang="ru-RU" sz="8000" b="1"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fontAlgn="base"/>
            <a:r>
              <a:rPr lang="ru-RU" sz="8000" b="1" u="sng"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13"/>
              </a:rPr>
              <a:t>Отгадай героя</a:t>
            </a:r>
            <a:endParaRPr lang="ru-RU" sz="8000" b="1"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base"/>
            <a:r>
              <a:rPr lang="ru-RU" sz="7200" dirty="0" smtClean="0"/>
              <a:t/>
            </a:r>
            <a:br>
              <a:rPr lang="ru-RU" sz="7200" dirty="0" smtClean="0"/>
            </a:b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600" advTm="5000">
        <p14:prism isContent="1" isInverted="1"/>
      </p:transition>
    </mc:Choice>
    <mc:Fallback>
      <p:transition spd="slow" advTm="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Анатолий\Desktop\Новая папка\PC032784.JPG"/>
          <p:cNvPicPr>
            <a:picLocks noChangeAspect="1" noChangeArrowheads="1"/>
          </p:cNvPicPr>
          <p:nvPr/>
        </p:nvPicPr>
        <p:blipFill>
          <a:blip r:embed="rId2" cstate="print"/>
          <a:srcRect/>
          <a:stretch>
            <a:fillRect/>
          </a:stretch>
        </p:blipFill>
        <p:spPr bwMode="auto">
          <a:xfrm>
            <a:off x="844550" y="633413"/>
            <a:ext cx="7454900" cy="559117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400" advTm="5000">
        <p14:ripple/>
      </p:transition>
    </mc:Choice>
    <mc:Fallback>
      <p:transition spd="slow"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0"/>
            <a:ext cx="2736304" cy="764704"/>
          </a:xfrm>
        </p:spPr>
        <p:txBody>
          <a:bodyPr/>
          <a:lstStyle/>
          <a:p>
            <a:r>
              <a:rPr lang="ru-RU" dirty="0" smtClean="0"/>
              <a:t>Вывод</a:t>
            </a:r>
            <a:endParaRPr lang="ru-RU" dirty="0"/>
          </a:p>
        </p:txBody>
      </p:sp>
      <p:sp>
        <p:nvSpPr>
          <p:cNvPr id="3" name="Текст 2"/>
          <p:cNvSpPr>
            <a:spLocks noGrp="1"/>
          </p:cNvSpPr>
          <p:nvPr>
            <p:ph type="body" idx="1"/>
          </p:nvPr>
        </p:nvSpPr>
        <p:spPr>
          <a:xfrm>
            <a:off x="467544" y="1000108"/>
            <a:ext cx="7525388" cy="4442863"/>
          </a:xfrm>
        </p:spPr>
        <p:txBody>
          <a:bodyPr/>
          <a:lstStyle/>
          <a:p>
            <a:pPr algn="l"/>
            <a:r>
              <a:rPr lang="ru-RU" dirty="0" smtClean="0"/>
              <a:t>Практика показывает, что игра на уроке - это занятие серьёзное. Методически верно организованная игра, особенно ролевая, требует от её участников активной познавательной деятельности не только на уровне воспроизведения или преобразования, но и на уровне творческого поиска, способствует сотрудничеству учителя и учащихся. Учебные игры в разумном сочетании с другими приёмами и средствами обучения помогут интенсифицировать процесс обучения истории, успешнее решать задачи по формированию</a:t>
            </a:r>
            <a:r>
              <a:rPr lang="ru-RU" b="1" dirty="0" smtClean="0"/>
              <a:t> творческого мышления учащихся, их самостоятельности.</a:t>
            </a:r>
            <a:endParaRPr lang="ru-RU" dirty="0" smtClean="0"/>
          </a:p>
          <a:p>
            <a:endParaRPr lang="ru-RU" dirty="0"/>
          </a:p>
        </p:txBody>
      </p:sp>
    </p:spTree>
  </p:cSld>
  <p:clrMapOvr>
    <a:masterClrMapping/>
  </p:clrMapOvr>
  <p:transition spd="slow" advTm="5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309" y="0"/>
            <a:ext cx="8352928" cy="1916832"/>
          </a:xfrm>
        </p:spPr>
        <p:txBody>
          <a:bodyPr>
            <a:normAutofit/>
          </a:bodyPr>
          <a:lstStyle/>
          <a:p>
            <a:pPr algn="ctr"/>
            <a:r>
              <a:rPr lang="ru-RU" sz="3200" dirty="0" smtClean="0"/>
              <a:t>Неумывако А.В.</a:t>
            </a:r>
            <a:br>
              <a:rPr lang="ru-RU" sz="3200" dirty="0" smtClean="0"/>
            </a:br>
            <a:r>
              <a:rPr lang="ru-RU" sz="3200" dirty="0" smtClean="0"/>
              <a:t>Учитель истории и права </a:t>
            </a:r>
            <a:br>
              <a:rPr lang="ru-RU" sz="3200" dirty="0" smtClean="0"/>
            </a:br>
            <a:r>
              <a:rPr lang="ru-RU" sz="3200" dirty="0" smtClean="0"/>
              <a:t>ГУ «Школа-лицей № 16г. Павлодара»</a:t>
            </a:r>
            <a:endParaRPr lang="ru-RU" sz="3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66" y="1840632"/>
            <a:ext cx="3781425" cy="4381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бъект 2"/>
          <p:cNvSpPr>
            <a:spLocks noGrp="1"/>
          </p:cNvSpPr>
          <p:nvPr>
            <p:ph sz="quarter" idx="13"/>
          </p:nvPr>
        </p:nvSpPr>
        <p:spPr>
          <a:xfrm>
            <a:off x="4211960" y="1600200"/>
            <a:ext cx="4932040" cy="4709120"/>
          </a:xfrm>
        </p:spPr>
        <p:txBody>
          <a:bodyPr>
            <a:noAutofit/>
          </a:bodyPr>
          <a:lstStyle/>
          <a:p>
            <a:r>
              <a:rPr lang="ru-RU" dirty="0" smtClean="0"/>
              <a:t>Образование высшее.</a:t>
            </a:r>
          </a:p>
          <a:p>
            <a:r>
              <a:rPr lang="ru-RU" dirty="0" smtClean="0"/>
              <a:t>Стаж работы 46 лет. Из них 8 лет директор </a:t>
            </a:r>
            <a:r>
              <a:rPr lang="ru-RU" dirty="0" err="1" smtClean="0"/>
              <a:t>Абайской</a:t>
            </a:r>
            <a:r>
              <a:rPr lang="ru-RU" dirty="0" smtClean="0"/>
              <a:t> средней школы Иртышского района Павлодарской области.</a:t>
            </a:r>
          </a:p>
          <a:p>
            <a:r>
              <a:rPr lang="ru-RU" dirty="0" smtClean="0"/>
              <a:t>Категория первая (высшая подтверждение).</a:t>
            </a:r>
          </a:p>
          <a:p>
            <a:r>
              <a:rPr lang="ru-RU" dirty="0" smtClean="0"/>
              <a:t>Общественная работа (около 20 лет возглавлял профсоюзные организации СОШ № 22 и № 17.</a:t>
            </a:r>
          </a:p>
          <a:p>
            <a:r>
              <a:rPr lang="ru-RU" dirty="0" smtClean="0"/>
              <a:t>Увлечения – пение (ведущий солист украинского народного хора г. Павлодара.)</a:t>
            </a:r>
            <a:endParaRPr lang="ru-RU" dirty="0"/>
          </a:p>
        </p:txBody>
      </p:sp>
    </p:spTree>
    <p:extLst>
      <p:ext uri="{BB962C8B-B14F-4D97-AF65-F5344CB8AC3E}">
        <p14:creationId xmlns:p14="http://schemas.microsoft.com/office/powerpoint/2010/main" val="4209694412"/>
      </p:ext>
    </p:extLst>
  </p:cSld>
  <p:clrMapOvr>
    <a:masterClrMapping/>
  </p:clrMapOvr>
  <mc:AlternateContent xmlns:mc="http://schemas.openxmlformats.org/markup-compatibility/2006">
    <mc:Choice xmlns:p14="http://schemas.microsoft.com/office/powerpoint/2010/main" Requires="p14">
      <p:transition spd="slow" p14:dur="1600" advTm="5000">
        <p14:gallery dir="l"/>
      </p:transition>
    </mc:Choice>
    <mc:Fallback>
      <p:transition spd="slow"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940" y="0"/>
            <a:ext cx="7992888" cy="1285870"/>
          </a:xfrm>
        </p:spPr>
        <p:txBody>
          <a:bodyPr>
            <a:noAutofit/>
          </a:bodyPr>
          <a:lstStyle/>
          <a:p>
            <a:r>
              <a:rPr lang="ru-RU" sz="2000" dirty="0" smtClean="0"/>
              <a:t>Игра – путь детей к познанию мира, в котором они живут и которой призваны изменить.</a:t>
            </a:r>
            <a:br>
              <a:rPr lang="ru-RU" sz="2000" dirty="0" smtClean="0"/>
            </a:br>
            <a:r>
              <a:rPr lang="ru-RU" sz="2000" dirty="0" smtClean="0"/>
              <a:t>М. Горький</a:t>
            </a:r>
            <a:endParaRPr lang="ru-RU" sz="2000" dirty="0"/>
          </a:p>
        </p:txBody>
      </p:sp>
      <p:sp>
        <p:nvSpPr>
          <p:cNvPr id="3" name="Объект 2"/>
          <p:cNvSpPr>
            <a:spLocks noGrp="1"/>
          </p:cNvSpPr>
          <p:nvPr>
            <p:ph sz="quarter" idx="13"/>
          </p:nvPr>
        </p:nvSpPr>
        <p:spPr>
          <a:xfrm>
            <a:off x="395536" y="1052736"/>
            <a:ext cx="8568952" cy="6048672"/>
          </a:xfrm>
        </p:spPr>
        <p:txBody>
          <a:bodyPr>
            <a:normAutofit fontScale="40000" lnSpcReduction="20000"/>
          </a:bodyPr>
          <a:lstStyle/>
          <a:p>
            <a:r>
              <a:rPr lang="ru-RU" sz="4600" dirty="0"/>
              <a:t>П</a:t>
            </a:r>
            <a:r>
              <a:rPr lang="ru-RU" sz="4600" dirty="0" smtClean="0"/>
              <a:t>ринцип </a:t>
            </a:r>
            <a:r>
              <a:rPr lang="ru-RU" sz="4600" dirty="0"/>
              <a:t>активности ребёнка в процессе обучения был и остаётся одним из основных в дидактике. Под этим понятием подразумевается такое качество деятельности, которое характеризуется высоким уровнем мотивации, осознанной потребностью в усвоении знаний и умений, результативностью и соответствием социальным нормам.</a:t>
            </a:r>
          </a:p>
          <a:p>
            <a:r>
              <a:rPr lang="ru-RU" sz="4600" dirty="0" smtClean="0"/>
              <a:t>Активность </a:t>
            </a:r>
            <a:r>
              <a:rPr lang="ru-RU" sz="4600" dirty="0"/>
              <a:t>сама по себе возникает нечасто, она является следствием целенаправленных управленческих педагогических воздействий и организации педагогической среды, т.е. применяемой педагогической технологии.</a:t>
            </a:r>
          </a:p>
          <a:p>
            <a:r>
              <a:rPr lang="ru-RU" sz="4600" dirty="0"/>
              <a:t>Любая технология обладает средствами, активизирующими и интенсифицирующими деятельность учащихся, в некоторых же технологиях эти средства составляют главную идею и основу эффективности результатов. К таким технологиям можно отнести игровые технологии. Именно их я использую на уроках истории.</a:t>
            </a:r>
          </a:p>
          <a:p>
            <a:r>
              <a:rPr lang="ru-RU" sz="4600" dirty="0"/>
              <a:t>К данной теме я обратился в связи с тем, что столкнулся с проблемой: Успешность личности во многом зависит от внутренней потребности к саморазвитию и самообразованию, но на протяжении ряда лет в старших классах наблюдалось снижение познавательной активности, мотивации к изучению предмета, что не способствовало развитию внутренних резервов личности учащихся. </a:t>
            </a:r>
            <a:endParaRPr lang="ru-RU" sz="4600" dirty="0" smtClean="0"/>
          </a:p>
          <a:p>
            <a:r>
              <a:rPr lang="ru-RU" sz="4600" dirty="0" smtClean="0"/>
              <a:t>В последнее время на уроках очень часто приходится слышать от учеников: «А давайте лучше поиграем!» Так почему же лучше поиграем? </a:t>
            </a:r>
            <a:endParaRPr lang="ru-RU" sz="4600" dirty="0"/>
          </a:p>
          <a:p>
            <a:endParaRPr lang="ru-RU" dirty="0"/>
          </a:p>
        </p:txBody>
      </p:sp>
    </p:spTree>
    <p:extLst>
      <p:ext uri="{BB962C8B-B14F-4D97-AF65-F5344CB8AC3E}">
        <p14:creationId xmlns:p14="http://schemas.microsoft.com/office/powerpoint/2010/main" val="3999699404"/>
      </p:ext>
    </p:extLst>
  </p:cSld>
  <p:clrMapOvr>
    <a:masterClrMapping/>
  </p:clrMapOvr>
  <mc:AlternateContent xmlns:mc="http://schemas.openxmlformats.org/markup-compatibility/2006">
    <mc:Choice xmlns:p14="http://schemas.microsoft.com/office/powerpoint/2010/main"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777"/>
            <a:ext cx="6512511" cy="1143000"/>
          </a:xfrm>
        </p:spPr>
        <p:txBody>
          <a:bodyPr/>
          <a:lstStyle/>
          <a:p>
            <a:r>
              <a:rPr lang="ru-RU" dirty="0" smtClean="0"/>
              <a:t>Актуальность игры.</a:t>
            </a:r>
            <a:endParaRPr lang="ru-RU" dirty="0"/>
          </a:p>
        </p:txBody>
      </p:sp>
      <p:sp>
        <p:nvSpPr>
          <p:cNvPr id="3" name="Объект 2"/>
          <p:cNvSpPr>
            <a:spLocks noGrp="1"/>
          </p:cNvSpPr>
          <p:nvPr>
            <p:ph sz="quarter" idx="13"/>
          </p:nvPr>
        </p:nvSpPr>
        <p:spPr>
          <a:xfrm>
            <a:off x="899591" y="1484783"/>
            <a:ext cx="7953463" cy="5082271"/>
          </a:xfrm>
        </p:spPr>
        <p:txBody>
          <a:bodyPr>
            <a:normAutofit fontScale="92500"/>
          </a:bodyPr>
          <a:lstStyle/>
          <a:p>
            <a:r>
              <a:rPr lang="ru-RU" dirty="0" smtClean="0"/>
              <a:t>Во-первых, игра – это мощный стимул обучения, это разнообразная и сильная мотивация учения.</a:t>
            </a:r>
          </a:p>
          <a:p>
            <a:r>
              <a:rPr lang="ru-RU" dirty="0" smtClean="0"/>
              <a:t>Во-вторых, игра позволяет расширить границы собственной жизни ребёнка, вообразить то, что он не видел. </a:t>
            </a:r>
          </a:p>
          <a:p>
            <a:r>
              <a:rPr lang="ru-RU" dirty="0" smtClean="0"/>
              <a:t>В-третьих, игровая форма урока противостоит пассивному слушанию или чтению.</a:t>
            </a:r>
          </a:p>
          <a:p>
            <a:r>
              <a:rPr lang="ru-RU" dirty="0" smtClean="0"/>
              <a:t>В-четвёртых, дети энергичны и подвижны и поэтому всю неисчерпаемую энергию можно направить в нужное русло.</a:t>
            </a:r>
          </a:p>
          <a:p>
            <a:r>
              <a:rPr lang="ru-RU" dirty="0" smtClean="0"/>
              <a:t>В-пятых, игра положительно влияет на формирование познавательных интересов.</a:t>
            </a:r>
          </a:p>
          <a:p>
            <a:r>
              <a:rPr lang="ru-RU" dirty="0" smtClean="0"/>
              <a:t>Уроки истории с использованием игровых ситуаций делают увлекательным учебный процесс и способствуют появлению активного познавательного интереса школьников. </a:t>
            </a:r>
          </a:p>
          <a:p>
            <a:pPr marL="45720" indent="0">
              <a:buNone/>
            </a:pPr>
            <a:endParaRPr lang="ru-RU" dirty="0"/>
          </a:p>
        </p:txBody>
      </p:sp>
    </p:spTree>
    <p:extLst>
      <p:ext uri="{BB962C8B-B14F-4D97-AF65-F5344CB8AC3E}">
        <p14:creationId xmlns:p14="http://schemas.microsoft.com/office/powerpoint/2010/main" val="2173443248"/>
      </p:ext>
    </p:extLst>
  </p:cSld>
  <p:clrMapOvr>
    <a:masterClrMapping/>
  </p:clrMapOvr>
  <p:transition spd="slow" advTm="5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57" y="-99392"/>
            <a:ext cx="9144000" cy="1143000"/>
          </a:xfrm>
        </p:spPr>
        <p:txBody>
          <a:bodyPr/>
          <a:lstStyle/>
          <a:p>
            <a:pPr algn="ctr"/>
            <a:r>
              <a:rPr lang="ru-RU" sz="2400" dirty="0" smtClean="0"/>
              <a:t>Психолого-педагогические основы организации игровой деятельности.</a:t>
            </a:r>
            <a:endParaRPr lang="ru-RU" sz="2400" dirty="0"/>
          </a:p>
        </p:txBody>
      </p:sp>
      <p:sp>
        <p:nvSpPr>
          <p:cNvPr id="3" name="Объект 2"/>
          <p:cNvSpPr>
            <a:spLocks noGrp="1"/>
          </p:cNvSpPr>
          <p:nvPr>
            <p:ph sz="quarter" idx="13"/>
          </p:nvPr>
        </p:nvSpPr>
        <p:spPr>
          <a:xfrm>
            <a:off x="13498" y="620688"/>
            <a:ext cx="9298296" cy="4752528"/>
          </a:xfrm>
        </p:spPr>
        <p:txBody>
          <a:bodyPr>
            <a:normAutofit/>
          </a:bodyPr>
          <a:lstStyle/>
          <a:p>
            <a:r>
              <a:rPr lang="ru-RU" dirty="0" smtClean="0"/>
              <a:t>Интерес к игре быстро растёт. Это приводит к увеличению игр, а также к их разнообразию, поэтому актуальность вопроса классификации игр повышается с каждым днём. </a:t>
            </a:r>
          </a:p>
          <a:p>
            <a:pPr marL="45720" indent="0" algn="ctr">
              <a:buNone/>
            </a:pPr>
            <a:r>
              <a:rPr lang="ru-RU" dirty="0" smtClean="0"/>
              <a:t>Классификация:</a:t>
            </a:r>
          </a:p>
          <a:p>
            <a:r>
              <a:rPr lang="ru-RU" dirty="0"/>
              <a:t>игры с </a:t>
            </a:r>
            <a:r>
              <a:rPr lang="ru-RU" dirty="0" smtClean="0"/>
              <a:t>правилами;</a:t>
            </a:r>
          </a:p>
          <a:p>
            <a:r>
              <a:rPr lang="ru-RU" dirty="0" smtClean="0"/>
              <a:t>ролевые </a:t>
            </a:r>
            <a:r>
              <a:rPr lang="ru-RU" dirty="0"/>
              <a:t>игры;</a:t>
            </a:r>
          </a:p>
          <a:p>
            <a:r>
              <a:rPr lang="ru-RU" dirty="0" smtClean="0"/>
              <a:t>комплексные </a:t>
            </a:r>
            <a:r>
              <a:rPr lang="ru-RU" dirty="0"/>
              <a:t>игровые системы (КВН).</a:t>
            </a:r>
          </a:p>
          <a:p>
            <a:r>
              <a:rPr lang="ru-RU" dirty="0" smtClean="0"/>
              <a:t>игры </a:t>
            </a:r>
            <a:r>
              <a:rPr lang="ru-RU" dirty="0"/>
              <a:t>для изучения нового материала;</a:t>
            </a:r>
          </a:p>
          <a:p>
            <a:r>
              <a:rPr lang="ru-RU" dirty="0" smtClean="0"/>
              <a:t>игры </a:t>
            </a:r>
            <a:r>
              <a:rPr lang="ru-RU" dirty="0"/>
              <a:t>для закрепления;</a:t>
            </a:r>
          </a:p>
          <a:p>
            <a:r>
              <a:rPr lang="ru-RU" dirty="0" smtClean="0"/>
              <a:t>игры </a:t>
            </a:r>
            <a:r>
              <a:rPr lang="ru-RU" dirty="0"/>
              <a:t>для проверки знаний;</a:t>
            </a:r>
          </a:p>
          <a:p>
            <a:r>
              <a:rPr lang="ru-RU" dirty="0" smtClean="0"/>
              <a:t>обобщающие игры.</a:t>
            </a:r>
            <a:endParaRPr lang="ru-RU" dirty="0"/>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2" y="2060848"/>
            <a:ext cx="9130502"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959348"/>
      </p:ext>
    </p:extLst>
  </p:cSld>
  <p:clrMapOvr>
    <a:masterClrMapping/>
  </p:clrMapOvr>
  <mc:AlternateContent xmlns:mc="http://schemas.openxmlformats.org/markup-compatibility/2006">
    <mc:Choice xmlns:p14="http://schemas.microsoft.com/office/powerpoint/2010/main" Requires="p14">
      <p:transition spd="slow" p14:dur="800" advTm="5000">
        <p:circle/>
      </p:transition>
    </mc:Choice>
    <mc:Fallback>
      <p:transition spd="slow" advTm="5000">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3855"/>
            <a:ext cx="6091079" cy="1150064"/>
          </a:xfrm>
        </p:spPr>
        <p:txBody>
          <a:bodyPr/>
          <a:lstStyle/>
          <a:p>
            <a:r>
              <a:rPr lang="ru-RU" dirty="0" smtClean="0"/>
              <a:t>Организация игр.</a:t>
            </a:r>
            <a:endParaRPr lang="ru-RU" dirty="0"/>
          </a:p>
        </p:txBody>
      </p:sp>
      <p:sp>
        <p:nvSpPr>
          <p:cNvPr id="3" name="Объект 2"/>
          <p:cNvSpPr>
            <a:spLocks noGrp="1"/>
          </p:cNvSpPr>
          <p:nvPr>
            <p:ph sz="quarter" idx="13"/>
          </p:nvPr>
        </p:nvSpPr>
        <p:spPr>
          <a:xfrm>
            <a:off x="611560" y="1052736"/>
            <a:ext cx="8064896" cy="5256584"/>
          </a:xfrm>
        </p:spPr>
        <p:txBody>
          <a:bodyPr>
            <a:normAutofit lnSpcReduction="10000"/>
          </a:bodyPr>
          <a:lstStyle/>
          <a:p>
            <a:r>
              <a:rPr lang="ru-RU" dirty="0"/>
              <a:t>Организация игр - не всегда простое </a:t>
            </a:r>
            <a:r>
              <a:rPr lang="ru-RU" dirty="0" smtClean="0"/>
              <a:t>занятие: дисциплина, </a:t>
            </a:r>
            <a:r>
              <a:rPr lang="ru-RU" dirty="0"/>
              <a:t>азарт игры может превратить урок в беспорядочное, шумное мероприятие.</a:t>
            </a:r>
          </a:p>
          <a:p>
            <a:r>
              <a:rPr lang="ru-RU" dirty="0"/>
              <a:t>С</a:t>
            </a:r>
            <a:r>
              <a:rPr lang="ru-RU" dirty="0" smtClean="0"/>
              <a:t>ерьезное </a:t>
            </a:r>
            <a:r>
              <a:rPr lang="ru-RU" dirty="0"/>
              <a:t>отношение к предмету. Ведь учитель должен дать детям знание, и они должны быть научны.</a:t>
            </a:r>
          </a:p>
          <a:p>
            <a:r>
              <a:rPr lang="ru-RU" dirty="0" smtClean="0"/>
              <a:t>Оценка </a:t>
            </a:r>
            <a:r>
              <a:rPr lang="ru-RU" dirty="0"/>
              <a:t>в игре - ещё одна проблема. Артистичные дети могут получить оценку не за знание, а за артистизм. В игре нет полной предсказуемости. Много разных проблем встает перед учителем: как часто следует привлекать игру, сколько времени нужно тратить на нее на уроке и т. д.</a:t>
            </a:r>
          </a:p>
          <a:p>
            <a:r>
              <a:rPr lang="ru-RU" dirty="0" smtClean="0"/>
              <a:t>Игра </a:t>
            </a:r>
            <a:r>
              <a:rPr lang="ru-RU" dirty="0"/>
              <a:t>- это яркий и эмоциональный праздник. И это указывали многие известные педагоги: А. С. Макаренко, В. А. Сухомлинский, С. А. Шмаков и др. В организации игры все должно быть продумано да мелочей.</a:t>
            </a:r>
          </a:p>
          <a:p>
            <a:endParaRPr lang="ru-RU" dirty="0"/>
          </a:p>
        </p:txBody>
      </p:sp>
    </p:spTree>
    <p:extLst>
      <p:ext uri="{BB962C8B-B14F-4D97-AF65-F5344CB8AC3E}">
        <p14:creationId xmlns:p14="http://schemas.microsoft.com/office/powerpoint/2010/main" val="1270819706"/>
      </p:ext>
    </p:extLst>
  </p:cSld>
  <p:clrMapOvr>
    <a:masterClrMapping/>
  </p:clrMapOvr>
  <mc:AlternateContent xmlns:mc="http://schemas.openxmlformats.org/markup-compatibility/2006">
    <mc:Choice xmlns:p14="http://schemas.microsoft.com/office/powerpoint/2010/main" Requires="p14">
      <p:transition spd="slow" p14:dur="1100" advTm="5000">
        <p14:switch dir="r"/>
      </p:transition>
    </mc:Choice>
    <mc:Fallback>
      <p:transition spd="slow"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0"/>
            <a:ext cx="6840760" cy="836712"/>
          </a:xfrm>
        </p:spPr>
        <p:txBody>
          <a:bodyPr/>
          <a:lstStyle/>
          <a:p>
            <a:pPr algn="ctr"/>
            <a:r>
              <a:rPr lang="ru-RU" sz="3200" dirty="0" smtClean="0"/>
              <a:t>Структура организации игры.</a:t>
            </a:r>
            <a:endParaRPr lang="ru-RU" sz="3200" dirty="0"/>
          </a:p>
        </p:txBody>
      </p:sp>
      <p:sp>
        <p:nvSpPr>
          <p:cNvPr id="3" name="Объект 2"/>
          <p:cNvSpPr>
            <a:spLocks noGrp="1"/>
          </p:cNvSpPr>
          <p:nvPr>
            <p:ph sz="quarter" idx="13"/>
          </p:nvPr>
        </p:nvSpPr>
        <p:spPr>
          <a:xfrm>
            <a:off x="539552" y="980728"/>
            <a:ext cx="8136904" cy="5400600"/>
          </a:xfrm>
        </p:spPr>
        <p:txBody>
          <a:bodyPr>
            <a:normAutofit fontScale="85000" lnSpcReduction="10000"/>
          </a:bodyPr>
          <a:lstStyle/>
          <a:p>
            <a:r>
              <a:rPr lang="ru-RU" dirty="0" smtClean="0"/>
              <a:t>Выбор игры – от этого часто зависит оформление замысла, игровые действия, содержание и формулировка правил, ход игры.</a:t>
            </a:r>
          </a:p>
          <a:p>
            <a:r>
              <a:rPr lang="ru-RU" dirty="0" smtClean="0"/>
              <a:t>Учитель должен выбрать игру соответствующую программному содержанию и четко представить себе, какие результаты он хочет получить. </a:t>
            </a:r>
            <a:r>
              <a:rPr lang="ru-RU" b="1" i="1" dirty="0" smtClean="0"/>
              <a:t>Подготовка игры.</a:t>
            </a:r>
            <a:endParaRPr lang="ru-RU" b="1" dirty="0" smtClean="0"/>
          </a:p>
          <a:p>
            <a:pPr lvl="0"/>
            <a:r>
              <a:rPr lang="ru-RU" dirty="0" smtClean="0"/>
              <a:t>Предварительная подготовка учащихся к игре. Задача учителя заключается в том, чтобы все дети понимали, что они должны делать входе подготовительной работы.</a:t>
            </a:r>
          </a:p>
          <a:p>
            <a:pPr lvl="0"/>
            <a:r>
              <a:rPr lang="ru-RU" dirty="0" smtClean="0"/>
              <a:t>Подготовка непосредственно перед игрой. Этот этап должен быть направлен на создание эмоционального игрового настроения.</a:t>
            </a:r>
          </a:p>
          <a:p>
            <a:r>
              <a:rPr lang="ru-RU" b="1" i="1" dirty="0" smtClean="0"/>
              <a:t>Введение в игру.</a:t>
            </a:r>
            <a:endParaRPr lang="ru-RU" dirty="0" smtClean="0"/>
          </a:p>
          <a:p>
            <a:pPr lvl="0"/>
            <a:r>
              <a:rPr lang="ru-RU" dirty="0" smtClean="0"/>
              <a:t>Предложение игры детям. </a:t>
            </a:r>
          </a:p>
          <a:p>
            <a:pPr lvl="0"/>
            <a:r>
              <a:rPr lang="ru-RU" dirty="0" smtClean="0"/>
              <a:t>Объяснение правил игры. </a:t>
            </a:r>
          </a:p>
          <a:p>
            <a:pPr lvl="0"/>
            <a:r>
              <a:rPr lang="ru-RU" dirty="0" smtClean="0"/>
              <a:t>Необходимо сформулировать их кратко и конкретно.</a:t>
            </a:r>
          </a:p>
          <a:p>
            <a:pPr lvl="0"/>
            <a:r>
              <a:rPr lang="ru-RU" dirty="0" smtClean="0"/>
              <a:t>Выбор участников игры. </a:t>
            </a:r>
          </a:p>
          <a:p>
            <a:pPr lvl="0"/>
            <a:r>
              <a:rPr lang="ru-RU" dirty="0" smtClean="0"/>
              <a:t>Участников учитель может сам выбирать.</a:t>
            </a:r>
          </a:p>
          <a:p>
            <a:endParaRPr lang="ru-RU" dirty="0"/>
          </a:p>
        </p:txBody>
      </p:sp>
    </p:spTree>
    <p:extLst>
      <p:ext uri="{BB962C8B-B14F-4D97-AF65-F5344CB8AC3E}">
        <p14:creationId xmlns:p14="http://schemas.microsoft.com/office/powerpoint/2010/main" val="1908485753"/>
      </p:ext>
    </p:extLst>
  </p:cSld>
  <p:clrMapOvr>
    <a:masterClrMapping/>
  </p:clrMapOvr>
  <p:transition spd="slow" advTm="5000">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0"/>
            <a:ext cx="6840760" cy="836712"/>
          </a:xfrm>
        </p:spPr>
        <p:txBody>
          <a:bodyPr/>
          <a:lstStyle/>
          <a:p>
            <a:pPr algn="ctr"/>
            <a:r>
              <a:rPr lang="ru-RU" sz="3200" dirty="0" smtClean="0"/>
              <a:t>Ход игры.</a:t>
            </a:r>
            <a:endParaRPr lang="ru-RU" sz="3200" dirty="0"/>
          </a:p>
        </p:txBody>
      </p:sp>
      <p:sp>
        <p:nvSpPr>
          <p:cNvPr id="4" name="Содержимое 3"/>
          <p:cNvSpPr>
            <a:spLocks noGrp="1"/>
          </p:cNvSpPr>
          <p:nvPr>
            <p:ph sz="quarter" idx="13"/>
          </p:nvPr>
        </p:nvSpPr>
        <p:spPr>
          <a:xfrm>
            <a:off x="1071538" y="714356"/>
            <a:ext cx="6400800" cy="6143644"/>
          </a:xfrm>
        </p:spPr>
        <p:txBody>
          <a:bodyPr>
            <a:normAutofit fontScale="92500" lnSpcReduction="20000"/>
          </a:bodyPr>
          <a:lstStyle/>
          <a:p>
            <a:pPr>
              <a:buNone/>
            </a:pPr>
            <a:endParaRPr lang="ru-RU" dirty="0" smtClean="0"/>
          </a:p>
          <a:p>
            <a:pPr lvl="0"/>
            <a:r>
              <a:rPr lang="ru-RU" dirty="0" smtClean="0"/>
              <a:t>Начало игры. Очень важно, чтобы игра набрала обороты. Игры с правилами обычно требуют хорошего темпа. И это "в руках" организатора: кому-то подсказать, кого-то подогнать восклицаниями "Ускоряем темп!", "Долгая пауза!":</a:t>
            </a:r>
          </a:p>
          <a:p>
            <a:pPr lvl="0"/>
            <a:r>
              <a:rPr lang="ru-RU" dirty="0" smtClean="0"/>
              <a:t>Развитие игрового действия (кульминация). На этой стадии максимально проявляется азарт играющих, одновременно возрастает интерес и участников и зрителей. Организатору важно следить за выполнением правил и иногда, подбодрить играющего.</a:t>
            </a:r>
          </a:p>
          <a:p>
            <a:pPr lvl="0"/>
            <a:r>
              <a:rPr lang="ru-RU" dirty="0" smtClean="0"/>
              <a:t>Заключительный этап игры. Учителю необходимо почувствовать, когда спадает напряжение, не следует ждать, что игра сама надоест учащимся. Для того чтобы вовремя остановить игру, нужно заранее сказать о приближении ее окончания. Таким образом, у учащихся, появляется время, чтобы психологически подготовиться к окончанию игры</a:t>
            </a:r>
          </a:p>
        </p:txBody>
      </p:sp>
    </p:spTree>
    <p:extLst>
      <p:ext uri="{BB962C8B-B14F-4D97-AF65-F5344CB8AC3E}">
        <p14:creationId xmlns:p14="http://schemas.microsoft.com/office/powerpoint/2010/main" val="1908485753"/>
      </p:ext>
    </p:extLst>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0"/>
            <a:ext cx="6840760" cy="928670"/>
          </a:xfrm>
        </p:spPr>
        <p:txBody>
          <a:bodyPr/>
          <a:lstStyle/>
          <a:p>
            <a:pPr algn="ctr"/>
            <a:r>
              <a:rPr lang="ru-RU" sz="3200" i="1" dirty="0" smtClean="0"/>
              <a:t>Подведение итогов. </a:t>
            </a:r>
            <a:r>
              <a:rPr lang="ru-RU" sz="3200" dirty="0" smtClean="0"/>
              <a:t>(Оценка и поощрение школьников).</a:t>
            </a:r>
            <a:endParaRPr lang="ru-RU" sz="3200" dirty="0"/>
          </a:p>
        </p:txBody>
      </p:sp>
      <p:sp>
        <p:nvSpPr>
          <p:cNvPr id="4" name="Содержимое 3"/>
          <p:cNvSpPr>
            <a:spLocks noGrp="1"/>
          </p:cNvSpPr>
          <p:nvPr>
            <p:ph sz="quarter" idx="13"/>
          </p:nvPr>
        </p:nvSpPr>
        <p:spPr>
          <a:xfrm>
            <a:off x="1071538" y="714356"/>
            <a:ext cx="6400800" cy="6143644"/>
          </a:xfrm>
        </p:spPr>
        <p:txBody>
          <a:bodyPr>
            <a:normAutofit fontScale="92500"/>
          </a:bodyPr>
          <a:lstStyle/>
          <a:p>
            <a:pPr lvl="0">
              <a:buNone/>
            </a:pPr>
            <a:endParaRPr lang="ru-RU" dirty="0" smtClean="0"/>
          </a:p>
          <a:p>
            <a:r>
              <a:rPr lang="ru-RU" dirty="0" smtClean="0"/>
              <a:t>Подведение итогов игры включает в себя как дидактический результат (что нового учащиеся узнали, как справились с заданием, чему научились), так и собственно игровой (кто оказался лучшим и что помогло ему достичь победы). </a:t>
            </a:r>
          </a:p>
          <a:p>
            <a:pPr lvl="0"/>
            <a:r>
              <a:rPr lang="ru-RU" dirty="0" smtClean="0"/>
              <a:t>перед началом подготовки к игре четко объявить критерий, о котором будет производиться оценка результатов;</a:t>
            </a:r>
          </a:p>
          <a:p>
            <a:pPr lvl="0"/>
            <a:r>
              <a:rPr lang="ru-RU" dirty="0" smtClean="0"/>
              <a:t>со всей тщательностью обязательно отметить положительные стороны команд (участников), которые не заняли призовых мест;</a:t>
            </a:r>
          </a:p>
          <a:p>
            <a:pPr lvl="0"/>
            <a:r>
              <a:rPr lang="ru-RU" dirty="0" smtClean="0"/>
              <a:t>отметить, что мешало игре, если таковое было. И, конечно, всем должно быть предельно ясно, что команды, которые получили призовые места, действительно были сильнее.</a:t>
            </a:r>
          </a:p>
          <a:p>
            <a:pPr>
              <a:buNone/>
            </a:pPr>
            <a:endParaRPr lang="ru-RU" dirty="0" smtClean="0"/>
          </a:p>
        </p:txBody>
      </p:sp>
    </p:spTree>
    <p:extLst>
      <p:ext uri="{BB962C8B-B14F-4D97-AF65-F5344CB8AC3E}">
        <p14:creationId xmlns:p14="http://schemas.microsoft.com/office/powerpoint/2010/main" val="1908485753"/>
      </p:ext>
    </p:extLst>
  </p:cSld>
  <p:clrMapOvr>
    <a:masterClrMapping/>
  </p:clrMapOvr>
  <mc:AlternateContent xmlns:mc="http://schemas.openxmlformats.org/markup-compatibility/2006">
    <mc:Choice xmlns:p14="http://schemas.microsoft.com/office/powerpoint/2010/main" Requires="p14">
      <p:transition spd="slow" p14:dur="3900" advTm="5000">
        <p14:glitter pattern="hexagon"/>
      </p:transition>
    </mc:Choice>
    <mc:Fallback>
      <p:transition spd="slow" advTm="5000">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122</TotalTime>
  <Words>1296</Words>
  <Application>Microsoft Office PowerPoint</Application>
  <PresentationFormat>Экран (4:3)</PresentationFormat>
  <Paragraphs>89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Воздушный поток</vt:lpstr>
      <vt:lpstr>Игровые технологии как средство активизации познавательного интереса учащегося.</vt:lpstr>
      <vt:lpstr>Неумывако А.В. Учитель истории и права  ГУ «Школа-лицей № 16г. Павлодара»</vt:lpstr>
      <vt:lpstr>Игра – путь детей к познанию мира, в котором они живут и которой призваны изменить. М. Горький</vt:lpstr>
      <vt:lpstr>Актуальность игры.</vt:lpstr>
      <vt:lpstr>Психолого-педагогические основы организации игровой деятельности.</vt:lpstr>
      <vt:lpstr>Организация игр.</vt:lpstr>
      <vt:lpstr>Структура организации игры.</vt:lpstr>
      <vt:lpstr>Ход игры.</vt:lpstr>
      <vt:lpstr>Подведение итогов. (Оценка и поощрение школьников).</vt:lpstr>
      <vt:lpstr>Анализ игры (обсуждение, анкетирование, оценка эмоционального состояния).</vt:lpstr>
      <vt:lpstr>Опыт применения игровых технологии в практической деятельности. </vt:lpstr>
      <vt:lpstr>Презентация PowerPoint</vt:lpstr>
      <vt:lpstr>Презентация PowerPoint</vt:lpstr>
      <vt:lpstr>Интеллектуальные игры.</vt:lpstr>
      <vt:lpstr>Презентация PowerPoint</vt:lpstr>
      <vt:lpstr>Презентация PowerPoint</vt:lpstr>
      <vt:lpstr>Игры на уроках истории</vt:lpstr>
      <vt:lpstr>Презентация PowerPoint</vt:lpstr>
      <vt:lpstr>Вывод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Игровые технологии как средство активизации познавательного интереса учащегося.</dc:title>
  <dc:creator>454</dc:creator>
  <cp:lastModifiedBy>1</cp:lastModifiedBy>
  <cp:revision>17</cp:revision>
  <dcterms:created xsi:type="dcterms:W3CDTF">2015-12-05T03:26:59Z</dcterms:created>
  <dcterms:modified xsi:type="dcterms:W3CDTF">2015-12-07T05:47:21Z</dcterms:modified>
</cp:coreProperties>
</file>