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61" r:id="rId3"/>
    <p:sldId id="262" r:id="rId4"/>
    <p:sldId id="263" r:id="rId5"/>
    <p:sldId id="264" r:id="rId6"/>
    <p:sldId id="268" r:id="rId7"/>
    <p:sldId id="269" r:id="rId8"/>
    <p:sldId id="270" r:id="rId9"/>
    <p:sldId id="273" r:id="rId10"/>
    <p:sldId id="276" r:id="rId11"/>
    <p:sldId id="27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4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3AEFC-F03D-4689-843C-1AE004961C40}" type="datetimeFigureOut">
              <a:rPr lang="ru-RU" smtClean="0"/>
              <a:t>26.11.2016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608AE-30B7-4A83-9E0D-31923B12F607}" type="slidenum">
              <a:rPr lang="ru-RU" smtClean="0"/>
              <a:t>‹#›</a:t>
            </a:fld>
            <a:endParaRPr lang="ru-RU"/>
          </a:p>
        </p:txBody>
      </p:sp>
    </p:spTree>
    <p:extLst>
      <p:ext uri="{BB962C8B-B14F-4D97-AF65-F5344CB8AC3E}">
        <p14:creationId xmlns:p14="http://schemas.microsoft.com/office/powerpoint/2010/main" val="238755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C6608AE-30B7-4A83-9E0D-31923B12F607}" type="slidenum">
              <a:rPr lang="ru-RU" smtClean="0"/>
              <a:t>10</a:t>
            </a:fld>
            <a:endParaRPr lang="ru-RU"/>
          </a:p>
        </p:txBody>
      </p:sp>
    </p:spTree>
    <p:extLst>
      <p:ext uri="{BB962C8B-B14F-4D97-AF65-F5344CB8AC3E}">
        <p14:creationId xmlns:p14="http://schemas.microsoft.com/office/powerpoint/2010/main" val="26754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26.11.2016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3F4691-C290-45F9-9B14-3B50FC93D7EF}" type="datetimeFigureOut">
              <a:rPr lang="ru-RU" smtClean="0"/>
              <a:t>26.11.2016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60FCCC-2DC8-47C5-9AFC-CE7000E9AB6E}"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132856"/>
            <a:ext cx="7838688" cy="1472184"/>
          </a:xfrm>
        </p:spPr>
        <p:txBody>
          <a:bodyPr>
            <a:noAutofit/>
          </a:bodyPr>
          <a:lstStyle/>
          <a:p>
            <a:pPr algn="ctr"/>
            <a:r>
              <a:rPr lang="kk-KZ" sz="5400" dirty="0" smtClean="0">
                <a:latin typeface="Times New Roman" pitchFamily="18" charset="0"/>
                <a:cs typeface="Times New Roman" pitchFamily="18" charset="0"/>
              </a:rPr>
              <a:t>ЕНТ </a:t>
            </a:r>
            <a:r>
              <a:rPr lang="kk-KZ" sz="5400" dirty="0" smtClean="0">
                <a:latin typeface="Times New Roman" pitchFamily="18" charset="0"/>
                <a:cs typeface="Times New Roman" pitchFamily="18" charset="0"/>
              </a:rPr>
              <a:t>– 2017 </a:t>
            </a:r>
            <a:r>
              <a:rPr lang="kk-KZ" sz="5400" dirty="0" smtClean="0">
                <a:latin typeface="Times New Roman" pitchFamily="18" charset="0"/>
                <a:cs typeface="Times New Roman" pitchFamily="18" charset="0"/>
              </a:rPr>
              <a:t>                      новый  </a:t>
            </a:r>
            <a:r>
              <a:rPr lang="kk-KZ" sz="5400" dirty="0" smtClean="0">
                <a:latin typeface="Times New Roman" pitchFamily="18" charset="0"/>
                <a:cs typeface="Times New Roman" pitchFamily="18" charset="0"/>
              </a:rPr>
              <a:t>формат</a:t>
            </a:r>
            <a:endParaRPr lang="ru-RU" sz="5400" dirty="0">
              <a:latin typeface="Times New Roman" pitchFamily="18" charset="0"/>
              <a:cs typeface="Times New Roman" pitchFamily="18" charset="0"/>
            </a:endParaRPr>
          </a:p>
        </p:txBody>
      </p:sp>
    </p:spTree>
    <p:extLst>
      <p:ext uri="{BB962C8B-B14F-4D97-AF65-F5344CB8AC3E}">
        <p14:creationId xmlns:p14="http://schemas.microsoft.com/office/powerpoint/2010/main" val="1526880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620688"/>
            <a:ext cx="7498080" cy="4800600"/>
          </a:xfrm>
        </p:spPr>
        <p:txBody>
          <a:bodyPr>
            <a:normAutofit/>
          </a:bodyPr>
          <a:lstStyle/>
          <a:p>
            <a:pPr marL="82296" indent="0">
              <a:buNone/>
            </a:pPr>
            <a:r>
              <a:rPr lang="kk-KZ" sz="1400" b="1" i="1" dirty="0">
                <a:latin typeface="Times New Roman" pitchFamily="18" charset="0"/>
                <a:cs typeface="Times New Roman" pitchFamily="18" charset="0"/>
              </a:rPr>
              <a:t>Инструкция:</a:t>
            </a:r>
            <a:r>
              <a:rPr lang="kk-KZ" sz="14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400" dirty="0">
              <a:latin typeface="Times New Roman" pitchFamily="18" charset="0"/>
              <a:cs typeface="Times New Roman" pitchFamily="18" charset="0"/>
            </a:endParaRPr>
          </a:p>
          <a:p>
            <a:pPr marL="82296" indent="0">
              <a:buNone/>
            </a:pPr>
            <a:endParaRPr lang="ru-RU" sz="1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1574730"/>
            <a:ext cx="6696744" cy="392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Прямая соединительная линия 3"/>
          <p:cNvCxnSpPr/>
          <p:nvPr/>
        </p:nvCxnSpPr>
        <p:spPr>
          <a:xfrm>
            <a:off x="1547664" y="2204864"/>
            <a:ext cx="0" cy="2880320"/>
          </a:xfrm>
          <a:prstGeom prst="line">
            <a:avLst/>
          </a:prstGeom>
        </p:spPr>
        <p:style>
          <a:lnRef idx="1">
            <a:schemeClr val="dk1"/>
          </a:lnRef>
          <a:fillRef idx="0">
            <a:schemeClr val="dk1"/>
          </a:fillRef>
          <a:effectRef idx="0">
            <a:schemeClr val="dk1"/>
          </a:effectRef>
          <a:fontRef idx="minor">
            <a:schemeClr val="tx1"/>
          </a:fontRef>
        </p:style>
      </p:cxnSp>
      <p:sp>
        <p:nvSpPr>
          <p:cNvPr id="2" name="Прямоугольник 1"/>
          <p:cNvSpPr/>
          <p:nvPr/>
        </p:nvSpPr>
        <p:spPr>
          <a:xfrm>
            <a:off x="1517509" y="332656"/>
            <a:ext cx="849913" cy="369332"/>
          </a:xfrm>
          <a:prstGeom prst="rect">
            <a:avLst/>
          </a:prstGeom>
        </p:spPr>
        <p:txBody>
          <a:bodyPr wrap="none">
            <a:spAutoFit/>
          </a:bodyPr>
          <a:lstStyle/>
          <a:p>
            <a:r>
              <a:rPr lang="kk-KZ" dirty="0">
                <a:latin typeface="Times New Roman" pitchFamily="18" charset="0"/>
                <a:cs typeface="Times New Roman" pitchFamily="18" charset="0"/>
              </a:rPr>
              <a:t>Химия</a:t>
            </a:r>
            <a:endParaRPr lang="ru-RU" dirty="0"/>
          </a:p>
        </p:txBody>
      </p:sp>
    </p:spTree>
    <p:extLst>
      <p:ext uri="{BB962C8B-B14F-4D97-AF65-F5344CB8AC3E}">
        <p14:creationId xmlns:p14="http://schemas.microsoft.com/office/powerpoint/2010/main" val="928475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53952" y="1556792"/>
            <a:ext cx="7039742"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418355" y="454580"/>
            <a:ext cx="7416824" cy="692497"/>
          </a:xfrm>
          <a:prstGeom prst="rect">
            <a:avLst/>
          </a:prstGeom>
        </p:spPr>
        <p:txBody>
          <a:bodyPr wrap="square">
            <a:spAutoFit/>
          </a:bodyPr>
          <a:lstStyle/>
          <a:p>
            <a:pPr marL="82296" indent="0">
              <a:buNone/>
            </a:pPr>
            <a:r>
              <a:rPr lang="kk-KZ" sz="1300" b="1" i="1" dirty="0" smtClean="0">
                <a:latin typeface="Times New Roman" pitchFamily="18" charset="0"/>
                <a:cs typeface="Times New Roman" pitchFamily="18" charset="0"/>
              </a:rPr>
              <a:t>Инструкция:</a:t>
            </a:r>
            <a:r>
              <a:rPr lang="kk-KZ" sz="1300" i="1" dirty="0" smtClean="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30454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Математическая грамотность</a:t>
            </a:r>
            <a:endParaRPr lang="ru-RU" dirty="0">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628800"/>
            <a:ext cx="7079152"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6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620688"/>
            <a:ext cx="753925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822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4664"/>
            <a:ext cx="6696744" cy="5726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77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548680"/>
            <a:ext cx="6687373" cy="5159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490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7498080" cy="648072"/>
          </a:xfrm>
        </p:spPr>
        <p:txBody>
          <a:bodyPr>
            <a:normAutofit fontScale="90000"/>
          </a:bodyPr>
          <a:lstStyle/>
          <a:p>
            <a:pPr algn="ctr"/>
            <a:r>
              <a:rPr lang="kk-KZ" dirty="0" smtClean="0">
                <a:latin typeface="Times New Roman" pitchFamily="18" charset="0"/>
                <a:cs typeface="Times New Roman" pitchFamily="18" charset="0"/>
              </a:rPr>
              <a:t>Читательская грамотность</a:t>
            </a:r>
            <a:endParaRPr lang="ru-RU" dirty="0">
              <a:latin typeface="Times New Roman" pitchFamily="18" charset="0"/>
              <a:cs typeface="Times New Roman" pitchFamily="18" charset="0"/>
            </a:endParaRPr>
          </a:p>
        </p:txBody>
      </p:sp>
      <p:sp>
        <p:nvSpPr>
          <p:cNvPr id="4" name="Объект 3"/>
          <p:cNvSpPr>
            <a:spLocks noGrp="1"/>
          </p:cNvSpPr>
          <p:nvPr>
            <p:ph idx="1"/>
          </p:nvPr>
        </p:nvSpPr>
        <p:spPr>
          <a:xfrm>
            <a:off x="1331640" y="980728"/>
            <a:ext cx="7488832" cy="4800600"/>
          </a:xfrm>
        </p:spPr>
        <p:txBody>
          <a:bodyPr>
            <a:normAutofit fontScale="25000" lnSpcReduction="20000"/>
          </a:bodyPr>
          <a:lstStyle/>
          <a:p>
            <a:pPr marL="82296" indent="0" algn="ctr">
              <a:buNone/>
            </a:pPr>
            <a:r>
              <a:rPr lang="ru-RU" sz="5600" b="1" dirty="0">
                <a:latin typeface="Times New Roman" pitchFamily="18" charset="0"/>
                <a:cs typeface="Times New Roman" pitchFamily="18" charset="0"/>
              </a:rPr>
              <a:t>Комната Обломова</a:t>
            </a:r>
            <a:endParaRPr lang="ru-RU" sz="5600" dirty="0">
              <a:latin typeface="Times New Roman" pitchFamily="18" charset="0"/>
              <a:cs typeface="Times New Roman" pitchFamily="18" charset="0"/>
            </a:endParaRPr>
          </a:p>
          <a:p>
            <a:pPr marL="82296" indent="0" algn="ctr">
              <a:buNone/>
            </a:pPr>
            <a:r>
              <a:rPr lang="ru-RU" sz="5600" b="1" dirty="0">
                <a:latin typeface="Times New Roman" pitchFamily="18" charset="0"/>
                <a:cs typeface="Times New Roman" pitchFamily="18" charset="0"/>
              </a:rPr>
              <a:t>(по </a:t>
            </a:r>
            <a:r>
              <a:rPr lang="ru-RU" sz="5600" b="1" dirty="0" err="1">
                <a:latin typeface="Times New Roman" pitchFamily="18" charset="0"/>
                <a:cs typeface="Times New Roman" pitchFamily="18" charset="0"/>
              </a:rPr>
              <a:t>И.Гончарову</a:t>
            </a:r>
            <a:r>
              <a:rPr lang="ru-RU" sz="5600" b="1" dirty="0">
                <a:latin typeface="Times New Roman" pitchFamily="18" charset="0"/>
                <a:cs typeface="Times New Roman" pitchFamily="18" charset="0"/>
              </a:rPr>
              <a:t>)</a:t>
            </a:r>
            <a:r>
              <a:rPr lang="ru-RU" sz="5600" dirty="0">
                <a:latin typeface="Times New Roman" pitchFamily="18" charset="0"/>
                <a:cs typeface="Times New Roman" pitchFamily="18" charset="0"/>
              </a:rPr>
              <a:t> </a:t>
            </a:r>
          </a:p>
          <a:p>
            <a:pPr marL="82296" indent="0" algn="just">
              <a:buNone/>
            </a:pPr>
            <a:r>
              <a:rPr lang="ru-RU" sz="4400" dirty="0">
                <a:latin typeface="Times New Roman" pitchFamily="18" charset="0"/>
                <a:cs typeface="Times New Roman" pitchFamily="18" charset="0"/>
              </a:rPr>
              <a:t>     </a:t>
            </a:r>
            <a:endParaRPr lang="ru-RU" sz="4400" dirty="0" smtClean="0">
              <a:latin typeface="Times New Roman" pitchFamily="18" charset="0"/>
              <a:cs typeface="Times New Roman" pitchFamily="18" charset="0"/>
            </a:endParaRPr>
          </a:p>
          <a:p>
            <a:pPr marL="82296" indent="0" algn="just">
              <a:buNone/>
            </a:pPr>
            <a:endParaRPr lang="ru-RU" sz="4400" dirty="0">
              <a:latin typeface="Times New Roman" pitchFamily="18" charset="0"/>
              <a:cs typeface="Times New Roman" pitchFamily="18" charset="0"/>
            </a:endParaRPr>
          </a:p>
          <a:p>
            <a:pPr marL="82296" indent="0" algn="just">
              <a:buNone/>
            </a:pPr>
            <a:endParaRPr lang="kk-KZ" sz="4400" dirty="0" smtClean="0">
              <a:latin typeface="Times New Roman" pitchFamily="18" charset="0"/>
              <a:cs typeface="Times New Roman" pitchFamily="18" charset="0"/>
            </a:endParaRPr>
          </a:p>
          <a:p>
            <a:pPr marL="82296" indent="0" algn="just">
              <a:buNone/>
            </a:pPr>
            <a:endParaRPr lang="ru-RU" sz="4400" dirty="0" smtClean="0">
              <a:latin typeface="Times New Roman" pitchFamily="18" charset="0"/>
              <a:cs typeface="Times New Roman" pitchFamily="18" charset="0"/>
            </a:endParaRP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Лежанье </a:t>
            </a:r>
            <a:r>
              <a:rPr lang="ru-RU" sz="4400" dirty="0">
                <a:latin typeface="Times New Roman" pitchFamily="18" charset="0"/>
                <a:cs typeface="Times New Roman" pitchFamily="18" charset="0"/>
              </a:rPr>
              <a:t>у Ильи Ильича не было ни необходимостью, как у больного или как у человека, который хочет спать, ни случайностью, как у того, кто устал, ни наслаждением, как у лентяя: это было его нормальным состоянием. Когда он был дома – а он был почти всегда дома, – он все лежал, и все постоянно в одной комнате, где мы его нашли, служившей ему спальней, кабинетом и приемной. У него было еще три комнаты, но он редко туда заглядывал, утром разве, и то не всякий день, когда человек мёл кабинет его, чего всякий день не делалось. В тех комнатах мебель закрыта была чехлами, шторы спущены. </a:t>
            </a: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Комната</a:t>
            </a:r>
            <a:r>
              <a:rPr lang="ru-RU" sz="4400" dirty="0">
                <a:latin typeface="Times New Roman" pitchFamily="18" charset="0"/>
                <a:cs typeface="Times New Roman" pitchFamily="18" charset="0"/>
              </a:rPr>
              <a:t>, где лежал Илья Ильич, с первого взгляда казалась прекрасно убранною. Там стояло бюро красного дерева, два дивана, обитые шелковою </a:t>
            </a:r>
            <a:r>
              <a:rPr lang="ru-RU" sz="4400" dirty="0" err="1">
                <a:latin typeface="Times New Roman" pitchFamily="18" charset="0"/>
                <a:cs typeface="Times New Roman" pitchFamily="18" charset="0"/>
              </a:rPr>
              <a:t>материею</a:t>
            </a:r>
            <a:r>
              <a:rPr lang="ru-RU" sz="4400" dirty="0">
                <a:latin typeface="Times New Roman" pitchFamily="18" charset="0"/>
                <a:cs typeface="Times New Roman" pitchFamily="18" charset="0"/>
              </a:rPr>
              <a:t>, красивые ширмы с вышитыми небывалыми в природе птицами и плодами. Были там шелковые занавесы, ковры, несколько картин, бронза, фарфор и множество красивых мелочей. Но опытный глаз человека с чистым вкусом одним беглым взглядом на все, что тут было, прочел бы только желание кое-как соблюсти видимость неизбежных приличий, лишь бы отделаться от них. Обломов хлопотал, конечно, только об этом, когда убирал свой кабинет. Утонченный вкус не удовольствовался бы этими тяжелыми, неграциозными стульями красного дерева, шаткими этажерками. Задок у одного дивана </a:t>
            </a:r>
            <a:r>
              <a:rPr lang="ru-RU" sz="4400" dirty="0" err="1">
                <a:latin typeface="Times New Roman" pitchFamily="18" charset="0"/>
                <a:cs typeface="Times New Roman" pitchFamily="18" charset="0"/>
              </a:rPr>
              <a:t>оселся</a:t>
            </a:r>
            <a:r>
              <a:rPr lang="ru-RU" sz="4400" dirty="0">
                <a:latin typeface="Times New Roman" pitchFamily="18" charset="0"/>
                <a:cs typeface="Times New Roman" pitchFamily="18" charset="0"/>
              </a:rPr>
              <a:t> вниз, наклеенное дерево местами отстало. Точно тот же характер носили на себе и картины, и вазы, и мелочи. </a:t>
            </a: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Сам </a:t>
            </a:r>
            <a:r>
              <a:rPr lang="ru-RU" sz="4400" dirty="0">
                <a:latin typeface="Times New Roman" pitchFamily="18" charset="0"/>
                <a:cs typeface="Times New Roman" pitchFamily="18" charset="0"/>
              </a:rPr>
              <a:t>хозяин, однако, смотрел на убранство своего кабинета так холодно и рассеянно, как будто спрашивал глазами: "Кто сюда натащил и наставил все это?" От такого холодного воззрения Обломова на свою собственность, а может быть, и еще от более холодного воззрения на тот же предмет слуги его, Захара, вид кабинета, если осмотреть там все повнимательнее, поражал господствующею в нем запущенностью и небрежностью. По стенам, около картин, лепилась в виде фестонов паутина, напитанная пылью; зеркала, вместо того чтоб отражать предметы, могли бы служить скорее скрижалями для записывания на них по пыли каких-нибудь заметок на память. Ковры были в пятнах. На диване лежало забытое полотенце; на столе редкое утро не стояла не убранная от вчерашнего ужина тарелка с солонкой и с обглоданной косточкой да не валялись хлебные крошки. Если б не эта тарелка, да не прислоненная к постели только что выкуренная трубка, или не сам хозяин, лежащий на ней, то можно было бы подумать, что тут никто не живет – так все запылилось, полиняло и вообще лишено было живых следов человеческого присутствия. На этажерках, правда, лежали две-три развернутые книги, валялась газета, на бюро стояла и чернильница с перьями; но страницы, на которых развернуты были книги, покрылись пылью и пожелтели; видно, что их бросили давно; </a:t>
            </a:r>
            <a:r>
              <a:rPr lang="ru-RU" sz="4400" dirty="0" err="1">
                <a:latin typeface="Times New Roman" pitchFamily="18" charset="0"/>
                <a:cs typeface="Times New Roman" pitchFamily="18" charset="0"/>
              </a:rPr>
              <a:t>нумер</a:t>
            </a:r>
            <a:r>
              <a:rPr lang="ru-RU" sz="4400" dirty="0">
                <a:latin typeface="Times New Roman" pitchFamily="18" charset="0"/>
                <a:cs typeface="Times New Roman" pitchFamily="18" charset="0"/>
              </a:rPr>
              <a:t> газеты был прошлогодний, а из чернильницы, если обмакнуть в нее перо, вырвалась бы разве только с жужжаньем испуганная муха. </a:t>
            </a:r>
          </a:p>
          <a:p>
            <a:pPr algn="just"/>
            <a:endParaRPr lang="ru-RU"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764704"/>
            <a:ext cx="1656184" cy="1461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09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548680"/>
            <a:ext cx="7498080" cy="4800600"/>
          </a:xfrm>
        </p:spPr>
        <p:txBody>
          <a:bodyPr>
            <a:noAutofit/>
          </a:bodyPr>
          <a:lstStyle/>
          <a:p>
            <a:pPr marL="82296" indent="0">
              <a:buNone/>
            </a:pPr>
            <a:r>
              <a:rPr lang="ru-RU" sz="1300" dirty="0">
                <a:latin typeface="Times New Roman" pitchFamily="18" charset="0"/>
                <a:cs typeface="Times New Roman" pitchFamily="18" charset="0"/>
              </a:rPr>
              <a:t>1. В комнате Ильи Ильича отсутствовали</a:t>
            </a:r>
          </a:p>
          <a:p>
            <a:pPr marL="82296" indent="0">
              <a:buNone/>
            </a:pPr>
            <a:r>
              <a:rPr lang="ru-RU" sz="1300" dirty="0">
                <a:latin typeface="Times New Roman" pitchFamily="18" charset="0"/>
                <a:cs typeface="Times New Roman" pitchFamily="18" charset="0"/>
              </a:rPr>
              <a:t>A) картины</a:t>
            </a:r>
          </a:p>
          <a:p>
            <a:pPr marL="82296" indent="0">
              <a:buNone/>
            </a:pPr>
            <a:r>
              <a:rPr lang="ru-RU" sz="1300" dirty="0">
                <a:latin typeface="Times New Roman" pitchFamily="18" charset="0"/>
                <a:cs typeface="Times New Roman" pitchFamily="18" charset="0"/>
              </a:rPr>
              <a:t>B) шаткие этажерки</a:t>
            </a:r>
          </a:p>
          <a:p>
            <a:pPr marL="82296" indent="0">
              <a:buNone/>
            </a:pPr>
            <a:r>
              <a:rPr lang="ru-RU" sz="1300" dirty="0">
                <a:latin typeface="Times New Roman" pitchFamily="18" charset="0"/>
                <a:cs typeface="Times New Roman" pitchFamily="18" charset="0"/>
              </a:rPr>
              <a:t>C) шёлковые занавески</a:t>
            </a:r>
          </a:p>
          <a:p>
            <a:pPr marL="82296" indent="0">
              <a:buNone/>
            </a:pPr>
            <a:r>
              <a:rPr lang="ru-RU" sz="1300" dirty="0">
                <a:latin typeface="Times New Roman" pitchFamily="18" charset="0"/>
                <a:cs typeface="Times New Roman" pitchFamily="18" charset="0"/>
              </a:rPr>
              <a:t>D) </a:t>
            </a:r>
            <a:r>
              <a:rPr lang="ru-RU" sz="1300" dirty="0" smtClean="0">
                <a:latin typeface="Times New Roman" pitchFamily="18" charset="0"/>
                <a:cs typeface="Times New Roman" pitchFamily="18" charset="0"/>
              </a:rPr>
              <a:t>серебро</a:t>
            </a:r>
            <a:r>
              <a:rPr lang="ru-RU" sz="1300" dirty="0">
                <a:latin typeface="Times New Roman" pitchFamily="18" charset="0"/>
                <a:cs typeface="Times New Roman" pitchFamily="18" charset="0"/>
              </a:rPr>
              <a:t>, хрусталь</a:t>
            </a:r>
          </a:p>
          <a:p>
            <a:pPr marL="82296" indent="0">
              <a:buNone/>
            </a:pPr>
            <a:r>
              <a:rPr lang="ru-RU" sz="1300" dirty="0">
                <a:latin typeface="Times New Roman" pitchFamily="18" charset="0"/>
                <a:cs typeface="Times New Roman" pitchFamily="18" charset="0"/>
              </a:rPr>
              <a:t>E) бюро красного дерева</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2. Лежанье у Ильи Ильича было</a:t>
            </a:r>
          </a:p>
          <a:p>
            <a:pPr marL="82296" indent="0">
              <a:buNone/>
            </a:pPr>
            <a:r>
              <a:rPr lang="ru-RU" sz="1300" dirty="0">
                <a:latin typeface="Times New Roman" pitchFamily="18" charset="0"/>
                <a:cs typeface="Times New Roman" pitchFamily="18" charset="0"/>
              </a:rPr>
              <a:t>A) необходимостью, как у больного</a:t>
            </a:r>
          </a:p>
          <a:p>
            <a:pPr marL="82296" indent="0">
              <a:buNone/>
            </a:pPr>
            <a:r>
              <a:rPr lang="ru-RU" sz="1300" dirty="0">
                <a:latin typeface="Times New Roman" pitchFamily="18" charset="0"/>
                <a:cs typeface="Times New Roman" pitchFamily="18" charset="0"/>
              </a:rPr>
              <a:t>B) отдыхом, как у уставшего человека</a:t>
            </a:r>
          </a:p>
          <a:p>
            <a:pPr marL="82296" indent="0">
              <a:buNone/>
            </a:pPr>
            <a:r>
              <a:rPr lang="ru-RU" sz="1300" dirty="0">
                <a:latin typeface="Times New Roman" pitchFamily="18" charset="0"/>
                <a:cs typeface="Times New Roman" pitchFamily="18" charset="0"/>
              </a:rPr>
              <a:t>C) наслаждением, как у лентяя</a:t>
            </a:r>
          </a:p>
          <a:p>
            <a:pPr marL="82296" indent="0">
              <a:buNone/>
            </a:pPr>
            <a:r>
              <a:rPr lang="ru-RU" sz="1300" dirty="0">
                <a:latin typeface="Times New Roman" pitchFamily="18" charset="0"/>
                <a:cs typeface="Times New Roman" pitchFamily="18" charset="0"/>
              </a:rPr>
              <a:t>D) отрешением от всего окружающего</a:t>
            </a:r>
          </a:p>
          <a:p>
            <a:pPr marL="82296" indent="0">
              <a:buNone/>
            </a:pPr>
            <a:r>
              <a:rPr lang="ru-RU" sz="1300" dirty="0">
                <a:latin typeface="Times New Roman" pitchFamily="18" charset="0"/>
                <a:cs typeface="Times New Roman" pitchFamily="18" charset="0"/>
              </a:rPr>
              <a:t>E) нормальным состоянием</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3. Признак того, что в комнате кто-то жил</a:t>
            </a:r>
          </a:p>
          <a:p>
            <a:pPr marL="82296" indent="0">
              <a:buNone/>
            </a:pPr>
            <a:r>
              <a:rPr lang="ru-RU" sz="1300" dirty="0">
                <a:latin typeface="Times New Roman" pitchFamily="18" charset="0"/>
                <a:cs typeface="Times New Roman" pitchFamily="18" charset="0"/>
              </a:rPr>
              <a:t>A) чернильница</a:t>
            </a:r>
          </a:p>
          <a:p>
            <a:pPr marL="82296" indent="0">
              <a:buNone/>
            </a:pPr>
            <a:r>
              <a:rPr lang="ru-RU" sz="1300" dirty="0">
                <a:latin typeface="Times New Roman" pitchFamily="18" charset="0"/>
                <a:cs typeface="Times New Roman" pitchFamily="18" charset="0"/>
              </a:rPr>
              <a:t>B) книга</a:t>
            </a:r>
          </a:p>
          <a:p>
            <a:pPr marL="82296" indent="0">
              <a:buNone/>
            </a:pPr>
            <a:r>
              <a:rPr lang="ru-RU" sz="1300" dirty="0">
                <a:latin typeface="Times New Roman" pitchFamily="18" charset="0"/>
                <a:cs typeface="Times New Roman" pitchFamily="18" charset="0"/>
              </a:rPr>
              <a:t>C) зеркало</a:t>
            </a:r>
          </a:p>
          <a:p>
            <a:pPr marL="82296" indent="0">
              <a:buNone/>
            </a:pPr>
            <a:r>
              <a:rPr lang="ru-RU" sz="1300" dirty="0">
                <a:latin typeface="Times New Roman" pitchFamily="18" charset="0"/>
                <a:cs typeface="Times New Roman" pitchFamily="18" charset="0"/>
              </a:rPr>
              <a:t>D) тарелка</a:t>
            </a:r>
          </a:p>
          <a:p>
            <a:pPr marL="82296" indent="0">
              <a:buNone/>
            </a:pPr>
            <a:r>
              <a:rPr lang="ru-RU" sz="1300" dirty="0">
                <a:latin typeface="Times New Roman" pitchFamily="18" charset="0"/>
                <a:cs typeface="Times New Roman" pitchFamily="18" charset="0"/>
              </a:rPr>
              <a:t>E) книга</a:t>
            </a: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645458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548680"/>
            <a:ext cx="7498080" cy="4800600"/>
          </a:xfrm>
        </p:spPr>
        <p:txBody>
          <a:bodyPr>
            <a:normAutofit/>
          </a:bodyPr>
          <a:lstStyle/>
          <a:p>
            <a:pPr marL="82296" indent="0">
              <a:buNone/>
            </a:pPr>
            <a:r>
              <a:rPr lang="ru-RU" sz="1300" dirty="0">
                <a:latin typeface="Times New Roman" pitchFamily="18" charset="0"/>
                <a:cs typeface="Times New Roman" pitchFamily="18" charset="0"/>
              </a:rPr>
              <a:t>4. Отношение Обломова к своей комнате</a:t>
            </a:r>
          </a:p>
          <a:p>
            <a:pPr marL="82296" indent="0">
              <a:buNone/>
            </a:pPr>
            <a:r>
              <a:rPr lang="ru-RU" sz="1300" dirty="0">
                <a:latin typeface="Times New Roman" pitchFamily="18" charset="0"/>
                <a:cs typeface="Times New Roman" pitchFamily="18" charset="0"/>
              </a:rPr>
              <a:t>A) Комнату Илья Ильич была убрал с утонченным вкусом.</a:t>
            </a:r>
          </a:p>
          <a:p>
            <a:pPr marL="82296" indent="0">
              <a:buNone/>
            </a:pPr>
            <a:r>
              <a:rPr lang="ru-RU" sz="1300" dirty="0">
                <a:latin typeface="Times New Roman" pitchFamily="18" charset="0"/>
                <a:cs typeface="Times New Roman" pitchFamily="18" charset="0"/>
              </a:rPr>
              <a:t>B) Убранство комнат заботило только Захара – слугу Обломова.</a:t>
            </a:r>
          </a:p>
          <a:p>
            <a:pPr marL="82296" indent="0">
              <a:buNone/>
            </a:pPr>
            <a:r>
              <a:rPr lang="ru-RU" sz="1300" dirty="0">
                <a:latin typeface="Times New Roman" pitchFamily="18" charset="0"/>
                <a:cs typeface="Times New Roman" pitchFamily="18" charset="0"/>
              </a:rPr>
              <a:t>C) Разнообразные хлопоты не давали Обломову возможности заняться домашними делами.</a:t>
            </a:r>
          </a:p>
          <a:p>
            <a:pPr marL="82296" indent="0">
              <a:buNone/>
            </a:pPr>
            <a:r>
              <a:rPr lang="ru-RU" sz="1300" dirty="0">
                <a:latin typeface="Times New Roman" pitchFamily="18" charset="0"/>
                <a:cs typeface="Times New Roman" pitchFamily="18" charset="0"/>
              </a:rPr>
              <a:t>D) Илья Ильич чаще бывал в других трех комнатах, нежели в кабинете.</a:t>
            </a:r>
          </a:p>
          <a:p>
            <a:pPr marL="82296" indent="0">
              <a:buNone/>
            </a:pPr>
            <a:r>
              <a:rPr lang="ru-RU" sz="1300" dirty="0">
                <a:latin typeface="Times New Roman" pitchFamily="18" charset="0"/>
                <a:cs typeface="Times New Roman" pitchFamily="18" charset="0"/>
              </a:rPr>
              <a:t>E) Комнаты Обломов обставил довольно богато.</a:t>
            </a:r>
          </a:p>
          <a:p>
            <a:pPr marL="82296" indent="0">
              <a:buNone/>
            </a:pPr>
            <a:r>
              <a:rPr lang="ru-RU" sz="1300" dirty="0">
                <a:latin typeface="Times New Roman" pitchFamily="18" charset="0"/>
                <a:cs typeface="Times New Roman" pitchFamily="18" charset="0"/>
              </a:rPr>
              <a:t> </a:t>
            </a:r>
          </a:p>
          <a:p>
            <a:pPr marL="82296" indent="0">
              <a:buNone/>
            </a:pPr>
            <a:r>
              <a:rPr lang="ru-RU" sz="1300" dirty="0">
                <a:latin typeface="Times New Roman" pitchFamily="18" charset="0"/>
                <a:cs typeface="Times New Roman" pitchFamily="18" charset="0"/>
              </a:rPr>
              <a:t>5. Задача автора текста</a:t>
            </a:r>
          </a:p>
          <a:p>
            <a:pPr marL="82296" indent="0">
              <a:buNone/>
            </a:pPr>
            <a:r>
              <a:rPr lang="ru-RU" sz="1300" dirty="0">
                <a:latin typeface="Times New Roman" pitchFamily="18" charset="0"/>
                <a:cs typeface="Times New Roman" pitchFamily="18" charset="0"/>
              </a:rPr>
              <a:t>A) описать типичный городской быт того времени</a:t>
            </a:r>
          </a:p>
          <a:p>
            <a:pPr marL="82296" indent="0">
              <a:buNone/>
            </a:pPr>
            <a:r>
              <a:rPr lang="ru-RU" sz="1300" dirty="0">
                <a:latin typeface="Times New Roman" pitchFamily="18" charset="0"/>
                <a:cs typeface="Times New Roman" pitchFamily="18" charset="0"/>
              </a:rPr>
              <a:t>B) показать характер человека через окружающую его обстановку</a:t>
            </a:r>
          </a:p>
          <a:p>
            <a:pPr marL="82296" indent="0">
              <a:buNone/>
            </a:pPr>
            <a:r>
              <a:rPr lang="ru-RU" sz="1300" dirty="0">
                <a:latin typeface="Times New Roman" pitchFamily="18" charset="0"/>
                <a:cs typeface="Times New Roman" pitchFamily="18" charset="0"/>
              </a:rPr>
              <a:t>C) высмеять людей, которые не обладают хорошим вкусом </a:t>
            </a:r>
          </a:p>
          <a:p>
            <a:pPr marL="82296" indent="0">
              <a:buNone/>
            </a:pPr>
            <a:r>
              <a:rPr lang="ru-RU" sz="1300" dirty="0">
                <a:latin typeface="Times New Roman" pitchFamily="18" charset="0"/>
                <a:cs typeface="Times New Roman" pitchFamily="18" charset="0"/>
              </a:rPr>
              <a:t>D) объяснить причины лени и пассивности Обломова </a:t>
            </a:r>
          </a:p>
          <a:p>
            <a:pPr marL="82296" indent="0">
              <a:buNone/>
            </a:pPr>
            <a:r>
              <a:rPr lang="ru-RU" sz="1300" dirty="0">
                <a:latin typeface="Times New Roman" pitchFamily="18" charset="0"/>
                <a:cs typeface="Times New Roman" pitchFamily="18" charset="0"/>
              </a:rPr>
              <a:t>E) высказать недовольство к работе Захара, слуги Обломова </a:t>
            </a: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204335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908720"/>
            <a:ext cx="6984776" cy="4470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054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165</TotalTime>
  <Words>509</Words>
  <Application>Microsoft Office PowerPoint</Application>
  <PresentationFormat>Экран (4:3)</PresentationFormat>
  <Paragraphs>49</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ЕНТ – 2017                       новый  формат</vt:lpstr>
      <vt:lpstr>Математическая грамотность</vt:lpstr>
      <vt:lpstr>Презентация PowerPoint</vt:lpstr>
      <vt:lpstr>Презентация PowerPoint</vt:lpstr>
      <vt:lpstr>Презентация PowerPoint</vt:lpstr>
      <vt:lpstr>Читательская грамотность</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ҰБТ – 2017 жаңа формат</dc:title>
  <dc:creator>Ботагоз Алина</dc:creator>
  <cp:lastModifiedBy>Учитель</cp:lastModifiedBy>
  <cp:revision>11</cp:revision>
  <dcterms:created xsi:type="dcterms:W3CDTF">2016-08-12T02:59:52Z</dcterms:created>
  <dcterms:modified xsi:type="dcterms:W3CDTF">2016-11-26T04:10:33Z</dcterms:modified>
</cp:coreProperties>
</file>