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1" r:id="rId6"/>
    <p:sldId id="263" r:id="rId7"/>
    <p:sldId id="262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54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B4BC05-C084-4753-9E64-17DE0D82FF53}" type="doc">
      <dgm:prSet loTypeId="urn:microsoft.com/office/officeart/2005/8/layout/hierarchy3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7CEA46E-3EA7-4301-81D5-4E6EB5B91A2F}">
      <dgm:prSet phldrT="[Текст]"/>
      <dgm:spPr/>
      <dgm:t>
        <a:bodyPr/>
        <a:lstStyle/>
        <a:p>
          <a:r>
            <a:rPr lang="ru-RU" dirty="0" smtClean="0"/>
            <a:t>Левая половина </a:t>
          </a:r>
          <a:endParaRPr lang="ru-RU" dirty="0"/>
        </a:p>
      </dgm:t>
    </dgm:pt>
    <dgm:pt modelId="{906D03FD-C001-4F1E-9B98-35C3147130DF}" type="parTrans" cxnId="{FC98C431-6CB3-42A5-8CB7-FE15069BEE32}">
      <dgm:prSet/>
      <dgm:spPr/>
      <dgm:t>
        <a:bodyPr/>
        <a:lstStyle/>
        <a:p>
          <a:endParaRPr lang="ru-RU"/>
        </a:p>
      </dgm:t>
    </dgm:pt>
    <dgm:pt modelId="{4970FF0A-CA5E-4776-AF73-217C2E5DB0A8}" type="sibTrans" cxnId="{FC98C431-6CB3-42A5-8CB7-FE15069BEE32}">
      <dgm:prSet/>
      <dgm:spPr/>
      <dgm:t>
        <a:bodyPr/>
        <a:lstStyle/>
        <a:p>
          <a:endParaRPr lang="ru-RU"/>
        </a:p>
      </dgm:t>
    </dgm:pt>
    <dgm:pt modelId="{74777EFF-363C-45C2-8696-D32A2879B01D}">
      <dgm:prSet phldrT="[Текст]"/>
      <dgm:spPr/>
      <dgm:t>
        <a:bodyPr/>
        <a:lstStyle/>
        <a:p>
          <a:r>
            <a:rPr lang="ru-RU" dirty="0" smtClean="0"/>
            <a:t>Правая половина</a:t>
          </a:r>
          <a:endParaRPr lang="ru-RU" dirty="0"/>
        </a:p>
      </dgm:t>
    </dgm:pt>
    <dgm:pt modelId="{A55FED03-09E3-4DEC-8F15-516F4E0508FD}" type="parTrans" cxnId="{6EF43337-13DB-4B8E-8306-847A487BB974}">
      <dgm:prSet/>
      <dgm:spPr/>
      <dgm:t>
        <a:bodyPr/>
        <a:lstStyle/>
        <a:p>
          <a:endParaRPr lang="ru-RU"/>
        </a:p>
      </dgm:t>
    </dgm:pt>
    <dgm:pt modelId="{E0CA768F-A1EC-4207-9A9C-42B788169F3C}" type="sibTrans" cxnId="{6EF43337-13DB-4B8E-8306-847A487BB974}">
      <dgm:prSet/>
      <dgm:spPr/>
      <dgm:t>
        <a:bodyPr/>
        <a:lstStyle/>
        <a:p>
          <a:endParaRPr lang="ru-RU"/>
        </a:p>
      </dgm:t>
    </dgm:pt>
    <dgm:pt modelId="{7150A525-4587-4984-8EFF-914AF08A355D}">
      <dgm:prSet custT="1"/>
      <dgm:spPr/>
      <dgm:t>
        <a:bodyPr/>
        <a:lstStyle/>
        <a:p>
          <a:r>
            <a:rPr lang="ru-RU" sz="1800" dirty="0" smtClean="0"/>
            <a:t>В левой половине течет </a:t>
          </a:r>
          <a:r>
            <a:rPr lang="ru-RU" sz="1800" dirty="0" smtClean="0">
              <a:solidFill>
                <a:srgbClr val="FF0000"/>
              </a:solidFill>
            </a:rPr>
            <a:t>артериальная кровь, богатая кислородом, от легких ко всеми органам </a:t>
          </a:r>
          <a:r>
            <a:rPr lang="ru-RU" sz="1800" dirty="0" smtClean="0"/>
            <a:t>и тканям организма. Миокард  левого желудочка способен переносить высокие нагрузки. </a:t>
          </a:r>
        </a:p>
      </dgm:t>
    </dgm:pt>
    <dgm:pt modelId="{49757C52-F65C-45A2-B10D-189686D64338}" type="parTrans" cxnId="{1BA48569-E69D-40C7-B047-5029BEFF7425}">
      <dgm:prSet/>
      <dgm:spPr/>
      <dgm:t>
        <a:bodyPr/>
        <a:lstStyle/>
        <a:p>
          <a:endParaRPr lang="ru-RU"/>
        </a:p>
      </dgm:t>
    </dgm:pt>
    <dgm:pt modelId="{8FC58138-18A8-440B-A6B2-8BED5B5BD136}" type="sibTrans" cxnId="{1BA48569-E69D-40C7-B047-5029BEFF7425}">
      <dgm:prSet/>
      <dgm:spPr/>
      <dgm:t>
        <a:bodyPr/>
        <a:lstStyle/>
        <a:p>
          <a:endParaRPr lang="ru-RU"/>
        </a:p>
      </dgm:t>
    </dgm:pt>
    <dgm:pt modelId="{7078F98E-45F8-4A65-B820-C749F2ACAB66}">
      <dgm:prSet/>
      <dgm:spPr/>
      <dgm:t>
        <a:bodyPr/>
        <a:lstStyle/>
        <a:p>
          <a:r>
            <a:rPr lang="ru-RU" dirty="0" smtClean="0"/>
            <a:t>Правая половина  прокачивает </a:t>
          </a:r>
          <a:r>
            <a:rPr lang="ru-RU" dirty="0" smtClean="0">
              <a:solidFill>
                <a:srgbClr val="FF0000"/>
              </a:solidFill>
            </a:rPr>
            <a:t>венозную кровь, бедную кислородом и богатую углекислым газом </a:t>
          </a:r>
          <a:r>
            <a:rPr lang="ru-RU" dirty="0" smtClean="0"/>
            <a:t>от всех органов и тканей организма к легким. </a:t>
          </a:r>
        </a:p>
      </dgm:t>
    </dgm:pt>
    <dgm:pt modelId="{D824268F-D1FB-4971-9CFF-32DE9AD5F646}" type="parTrans" cxnId="{D48A1939-1F54-4E77-8604-4F85EE09AC51}">
      <dgm:prSet/>
      <dgm:spPr/>
      <dgm:t>
        <a:bodyPr/>
        <a:lstStyle/>
        <a:p>
          <a:endParaRPr lang="ru-RU"/>
        </a:p>
      </dgm:t>
    </dgm:pt>
    <dgm:pt modelId="{40A4E330-F908-44DF-9ACD-3ADD3AFAC187}" type="sibTrans" cxnId="{D48A1939-1F54-4E77-8604-4F85EE09AC51}">
      <dgm:prSet/>
      <dgm:spPr/>
      <dgm:t>
        <a:bodyPr/>
        <a:lstStyle/>
        <a:p>
          <a:endParaRPr lang="ru-RU"/>
        </a:p>
      </dgm:t>
    </dgm:pt>
    <dgm:pt modelId="{BBA6A6F6-36A3-4D7B-995F-D0CFAD7A6CC7}">
      <dgm:prSet custT="1"/>
      <dgm:spPr/>
      <dgm:t>
        <a:bodyPr/>
        <a:lstStyle/>
        <a:p>
          <a:pPr algn="l"/>
          <a:r>
            <a:rPr lang="ru-RU" sz="1600" dirty="0" smtClean="0"/>
            <a:t>В основании аортального клапана со стороны аорты находятся устья коронарных или венечных артерий сердца.</a:t>
          </a:r>
          <a:endParaRPr lang="ru-RU" sz="1600" dirty="0"/>
        </a:p>
      </dgm:t>
    </dgm:pt>
    <dgm:pt modelId="{8815AAEA-5CC2-4313-8BFD-0FC78EACA68E}" type="parTrans" cxnId="{F9889278-3106-456C-A1F3-B7D1F74936F0}">
      <dgm:prSet/>
      <dgm:spPr/>
      <dgm:t>
        <a:bodyPr/>
        <a:lstStyle/>
        <a:p>
          <a:endParaRPr lang="ru-RU"/>
        </a:p>
      </dgm:t>
    </dgm:pt>
    <dgm:pt modelId="{1BFF4DD1-91AA-4116-87BE-209D34F7DFA6}" type="sibTrans" cxnId="{F9889278-3106-456C-A1F3-B7D1F74936F0}">
      <dgm:prSet/>
      <dgm:spPr/>
      <dgm:t>
        <a:bodyPr/>
        <a:lstStyle/>
        <a:p>
          <a:endParaRPr lang="ru-RU"/>
        </a:p>
      </dgm:t>
    </dgm:pt>
    <dgm:pt modelId="{7D95AFD1-1F68-4D50-B49B-A93BFFD07272}" type="pres">
      <dgm:prSet presAssocID="{1AB4BC05-C084-4753-9E64-17DE0D82FF5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AC6D4F4-406F-4ACA-BC07-95BEA69D4738}" type="pres">
      <dgm:prSet presAssocID="{F7CEA46E-3EA7-4301-81D5-4E6EB5B91A2F}" presName="root" presStyleCnt="0"/>
      <dgm:spPr/>
    </dgm:pt>
    <dgm:pt modelId="{3EEF6E15-B006-4E45-A814-2ACB92042BC0}" type="pres">
      <dgm:prSet presAssocID="{F7CEA46E-3EA7-4301-81D5-4E6EB5B91A2F}" presName="rootComposite" presStyleCnt="0"/>
      <dgm:spPr/>
    </dgm:pt>
    <dgm:pt modelId="{D074F40E-DFFD-4F1F-8EC8-8B3E76A2DB21}" type="pres">
      <dgm:prSet presAssocID="{F7CEA46E-3EA7-4301-81D5-4E6EB5B91A2F}" presName="rootText" presStyleLbl="node1" presStyleIdx="0" presStyleCnt="2" custAng="10800000" custFlipVert="1" custScaleX="79395" custScaleY="30211" custLinFactNeighborX="12323" custLinFactNeighborY="-223"/>
      <dgm:spPr/>
      <dgm:t>
        <a:bodyPr/>
        <a:lstStyle/>
        <a:p>
          <a:endParaRPr lang="ru-RU"/>
        </a:p>
      </dgm:t>
    </dgm:pt>
    <dgm:pt modelId="{BB8CBDB6-8CF2-4960-A334-5401AABBBBA9}" type="pres">
      <dgm:prSet presAssocID="{F7CEA46E-3EA7-4301-81D5-4E6EB5B91A2F}" presName="rootConnector" presStyleLbl="node1" presStyleIdx="0" presStyleCnt="2"/>
      <dgm:spPr/>
      <dgm:t>
        <a:bodyPr/>
        <a:lstStyle/>
        <a:p>
          <a:endParaRPr lang="ru-RU"/>
        </a:p>
      </dgm:t>
    </dgm:pt>
    <dgm:pt modelId="{686D3CFB-8808-4FE8-872E-08A6D8472063}" type="pres">
      <dgm:prSet presAssocID="{F7CEA46E-3EA7-4301-81D5-4E6EB5B91A2F}" presName="childShape" presStyleCnt="0"/>
      <dgm:spPr/>
    </dgm:pt>
    <dgm:pt modelId="{AFC87299-E0BC-4341-B8F9-95CAAE522C85}" type="pres">
      <dgm:prSet presAssocID="{49757C52-F65C-45A2-B10D-189686D64338}" presName="Name13" presStyleLbl="parChTrans1D2" presStyleIdx="0" presStyleCnt="3"/>
      <dgm:spPr/>
      <dgm:t>
        <a:bodyPr/>
        <a:lstStyle/>
        <a:p>
          <a:endParaRPr lang="ru-RU"/>
        </a:p>
      </dgm:t>
    </dgm:pt>
    <dgm:pt modelId="{3A11D7A7-F0EE-4CC9-91CF-ACFC8EB2CE32}" type="pres">
      <dgm:prSet presAssocID="{7150A525-4587-4984-8EFF-914AF08A355D}" presName="childText" presStyleLbl="bgAcc1" presStyleIdx="0" presStyleCnt="3" custScaleY="102233" custLinFactNeighborX="12032" custLinFactNeighborY="-183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68181F-7114-4707-8BFD-71A98EB2ABA0}" type="pres">
      <dgm:prSet presAssocID="{8815AAEA-5CC2-4313-8BFD-0FC78EACA68E}" presName="Name13" presStyleLbl="parChTrans1D2" presStyleIdx="1" presStyleCnt="3"/>
      <dgm:spPr/>
      <dgm:t>
        <a:bodyPr/>
        <a:lstStyle/>
        <a:p>
          <a:endParaRPr lang="ru-RU"/>
        </a:p>
      </dgm:t>
    </dgm:pt>
    <dgm:pt modelId="{C61D5AD7-871E-4BA2-96A5-24A656DA545B}" type="pres">
      <dgm:prSet presAssocID="{BBA6A6F6-36A3-4D7B-995F-D0CFAD7A6CC7}" presName="childText" presStyleLbl="bgAcc1" presStyleIdx="1" presStyleCnt="3" custScaleX="119040" custScaleY="54099" custLinFactNeighborX="11095" custLinFactNeighborY="-320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232E5C-6AED-443C-8988-C928BDCD7875}" type="pres">
      <dgm:prSet presAssocID="{74777EFF-363C-45C2-8696-D32A2879B01D}" presName="root" presStyleCnt="0"/>
      <dgm:spPr/>
    </dgm:pt>
    <dgm:pt modelId="{02B721B9-2BEA-433A-A924-9ACF8E8EC670}" type="pres">
      <dgm:prSet presAssocID="{74777EFF-363C-45C2-8696-D32A2879B01D}" presName="rootComposite" presStyleCnt="0"/>
      <dgm:spPr/>
    </dgm:pt>
    <dgm:pt modelId="{9B4264FA-D68E-4F39-8B32-AC8EE5A6EFA4}" type="pres">
      <dgm:prSet presAssocID="{74777EFF-363C-45C2-8696-D32A2879B01D}" presName="rootText" presStyleLbl="node1" presStyleIdx="1" presStyleCnt="2" custScaleX="64048" custScaleY="56535" custLinFactNeighborX="-16284" custLinFactNeighborY="1331"/>
      <dgm:spPr/>
      <dgm:t>
        <a:bodyPr/>
        <a:lstStyle/>
        <a:p>
          <a:endParaRPr lang="ru-RU"/>
        </a:p>
      </dgm:t>
    </dgm:pt>
    <dgm:pt modelId="{60833F9E-7B05-468E-A7D4-8970F89BFDA7}" type="pres">
      <dgm:prSet presAssocID="{74777EFF-363C-45C2-8696-D32A2879B01D}" presName="rootConnector" presStyleLbl="node1" presStyleIdx="1" presStyleCnt="2"/>
      <dgm:spPr/>
      <dgm:t>
        <a:bodyPr/>
        <a:lstStyle/>
        <a:p>
          <a:endParaRPr lang="ru-RU"/>
        </a:p>
      </dgm:t>
    </dgm:pt>
    <dgm:pt modelId="{1C0E8435-FA79-489F-8EEB-FDE0428DBC2C}" type="pres">
      <dgm:prSet presAssocID="{74777EFF-363C-45C2-8696-D32A2879B01D}" presName="childShape" presStyleCnt="0"/>
      <dgm:spPr/>
    </dgm:pt>
    <dgm:pt modelId="{9C9D2712-CE42-48D3-9DAF-36AE286AD7E2}" type="pres">
      <dgm:prSet presAssocID="{D824268F-D1FB-4971-9CFF-32DE9AD5F646}" presName="Name13" presStyleLbl="parChTrans1D2" presStyleIdx="2" presStyleCnt="3"/>
      <dgm:spPr/>
      <dgm:t>
        <a:bodyPr/>
        <a:lstStyle/>
        <a:p>
          <a:endParaRPr lang="ru-RU"/>
        </a:p>
      </dgm:t>
    </dgm:pt>
    <dgm:pt modelId="{413FCCA3-AB82-40A6-9778-D2048BFF4F8E}" type="pres">
      <dgm:prSet presAssocID="{7078F98E-45F8-4A65-B820-C749F2ACAB66}" presName="childText" presStyleLbl="bgAcc1" presStyleIdx="2" presStyleCnt="3" custScaleX="97688" custScaleY="109840" custLinFactNeighborX="-33452" custLinFactNeighborY="49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41F27A1-7679-4219-A158-ADEF05A096ED}" type="presOf" srcId="{1AB4BC05-C084-4753-9E64-17DE0D82FF53}" destId="{7D95AFD1-1F68-4D50-B49B-A93BFFD07272}" srcOrd="0" destOrd="0" presId="urn:microsoft.com/office/officeart/2005/8/layout/hierarchy3"/>
    <dgm:cxn modelId="{6EF43337-13DB-4B8E-8306-847A487BB974}" srcId="{1AB4BC05-C084-4753-9E64-17DE0D82FF53}" destId="{74777EFF-363C-45C2-8696-D32A2879B01D}" srcOrd="1" destOrd="0" parTransId="{A55FED03-09E3-4DEC-8F15-516F4E0508FD}" sibTransId="{E0CA768F-A1EC-4207-9A9C-42B788169F3C}"/>
    <dgm:cxn modelId="{FC98C431-6CB3-42A5-8CB7-FE15069BEE32}" srcId="{1AB4BC05-C084-4753-9E64-17DE0D82FF53}" destId="{F7CEA46E-3EA7-4301-81D5-4E6EB5B91A2F}" srcOrd="0" destOrd="0" parTransId="{906D03FD-C001-4F1E-9B98-35C3147130DF}" sibTransId="{4970FF0A-CA5E-4776-AF73-217C2E5DB0A8}"/>
    <dgm:cxn modelId="{F9889278-3106-456C-A1F3-B7D1F74936F0}" srcId="{F7CEA46E-3EA7-4301-81D5-4E6EB5B91A2F}" destId="{BBA6A6F6-36A3-4D7B-995F-D0CFAD7A6CC7}" srcOrd="1" destOrd="0" parTransId="{8815AAEA-5CC2-4313-8BFD-0FC78EACA68E}" sibTransId="{1BFF4DD1-91AA-4116-87BE-209D34F7DFA6}"/>
    <dgm:cxn modelId="{0FE33598-3242-49B2-870F-873274F125FC}" type="presOf" srcId="{7078F98E-45F8-4A65-B820-C749F2ACAB66}" destId="{413FCCA3-AB82-40A6-9778-D2048BFF4F8E}" srcOrd="0" destOrd="0" presId="urn:microsoft.com/office/officeart/2005/8/layout/hierarchy3"/>
    <dgm:cxn modelId="{2F6B97E0-38D6-4046-B945-3C2800EF16A4}" type="presOf" srcId="{F7CEA46E-3EA7-4301-81D5-4E6EB5B91A2F}" destId="{D074F40E-DFFD-4F1F-8EC8-8B3E76A2DB21}" srcOrd="0" destOrd="0" presId="urn:microsoft.com/office/officeart/2005/8/layout/hierarchy3"/>
    <dgm:cxn modelId="{1D60B0DB-35A6-4743-9B1C-B808A62B269A}" type="presOf" srcId="{74777EFF-363C-45C2-8696-D32A2879B01D}" destId="{60833F9E-7B05-468E-A7D4-8970F89BFDA7}" srcOrd="1" destOrd="0" presId="urn:microsoft.com/office/officeart/2005/8/layout/hierarchy3"/>
    <dgm:cxn modelId="{AA82455F-17F9-4F5C-A815-43971AD214F4}" type="presOf" srcId="{D824268F-D1FB-4971-9CFF-32DE9AD5F646}" destId="{9C9D2712-CE42-48D3-9DAF-36AE286AD7E2}" srcOrd="0" destOrd="0" presId="urn:microsoft.com/office/officeart/2005/8/layout/hierarchy3"/>
    <dgm:cxn modelId="{1BA48569-E69D-40C7-B047-5029BEFF7425}" srcId="{F7CEA46E-3EA7-4301-81D5-4E6EB5B91A2F}" destId="{7150A525-4587-4984-8EFF-914AF08A355D}" srcOrd="0" destOrd="0" parTransId="{49757C52-F65C-45A2-B10D-189686D64338}" sibTransId="{8FC58138-18A8-440B-A6B2-8BED5B5BD136}"/>
    <dgm:cxn modelId="{D48A1939-1F54-4E77-8604-4F85EE09AC51}" srcId="{74777EFF-363C-45C2-8696-D32A2879B01D}" destId="{7078F98E-45F8-4A65-B820-C749F2ACAB66}" srcOrd="0" destOrd="0" parTransId="{D824268F-D1FB-4971-9CFF-32DE9AD5F646}" sibTransId="{40A4E330-F908-44DF-9ACD-3ADD3AFAC187}"/>
    <dgm:cxn modelId="{297C1E30-D337-47C4-8DD5-C6289BC51FA8}" type="presOf" srcId="{8815AAEA-5CC2-4313-8BFD-0FC78EACA68E}" destId="{D868181F-7114-4707-8BFD-71A98EB2ABA0}" srcOrd="0" destOrd="0" presId="urn:microsoft.com/office/officeart/2005/8/layout/hierarchy3"/>
    <dgm:cxn modelId="{CCC1E711-7F95-436F-A21B-E2A12DD47C37}" type="presOf" srcId="{7150A525-4587-4984-8EFF-914AF08A355D}" destId="{3A11D7A7-F0EE-4CC9-91CF-ACFC8EB2CE32}" srcOrd="0" destOrd="0" presId="urn:microsoft.com/office/officeart/2005/8/layout/hierarchy3"/>
    <dgm:cxn modelId="{D669BE18-454C-4B18-9E44-A63A06FC3B1F}" type="presOf" srcId="{49757C52-F65C-45A2-B10D-189686D64338}" destId="{AFC87299-E0BC-4341-B8F9-95CAAE522C85}" srcOrd="0" destOrd="0" presId="urn:microsoft.com/office/officeart/2005/8/layout/hierarchy3"/>
    <dgm:cxn modelId="{87B22D12-B1A8-4163-AD7F-5E621F984E8E}" type="presOf" srcId="{74777EFF-363C-45C2-8696-D32A2879B01D}" destId="{9B4264FA-D68E-4F39-8B32-AC8EE5A6EFA4}" srcOrd="0" destOrd="0" presId="urn:microsoft.com/office/officeart/2005/8/layout/hierarchy3"/>
    <dgm:cxn modelId="{876B0EC8-3340-45C3-ADD3-BCF68D159EEE}" type="presOf" srcId="{F7CEA46E-3EA7-4301-81D5-4E6EB5B91A2F}" destId="{BB8CBDB6-8CF2-4960-A334-5401AABBBBA9}" srcOrd="1" destOrd="0" presId="urn:microsoft.com/office/officeart/2005/8/layout/hierarchy3"/>
    <dgm:cxn modelId="{2D383061-8894-40FC-AB97-7DF6CEFC54E5}" type="presOf" srcId="{BBA6A6F6-36A3-4D7B-995F-D0CFAD7A6CC7}" destId="{C61D5AD7-871E-4BA2-96A5-24A656DA545B}" srcOrd="0" destOrd="0" presId="urn:microsoft.com/office/officeart/2005/8/layout/hierarchy3"/>
    <dgm:cxn modelId="{28C9D313-FD46-422A-8E30-6F5AABA84E02}" type="presParOf" srcId="{7D95AFD1-1F68-4D50-B49B-A93BFFD07272}" destId="{CAC6D4F4-406F-4ACA-BC07-95BEA69D4738}" srcOrd="0" destOrd="0" presId="urn:microsoft.com/office/officeart/2005/8/layout/hierarchy3"/>
    <dgm:cxn modelId="{BBF3DA25-7067-4749-B9D5-99AE82D8575D}" type="presParOf" srcId="{CAC6D4F4-406F-4ACA-BC07-95BEA69D4738}" destId="{3EEF6E15-B006-4E45-A814-2ACB92042BC0}" srcOrd="0" destOrd="0" presId="urn:microsoft.com/office/officeart/2005/8/layout/hierarchy3"/>
    <dgm:cxn modelId="{913BA237-45E0-419D-9B43-F92FC5534F0F}" type="presParOf" srcId="{3EEF6E15-B006-4E45-A814-2ACB92042BC0}" destId="{D074F40E-DFFD-4F1F-8EC8-8B3E76A2DB21}" srcOrd="0" destOrd="0" presId="urn:microsoft.com/office/officeart/2005/8/layout/hierarchy3"/>
    <dgm:cxn modelId="{63F8D030-C01F-4F31-8911-D0A366786FD9}" type="presParOf" srcId="{3EEF6E15-B006-4E45-A814-2ACB92042BC0}" destId="{BB8CBDB6-8CF2-4960-A334-5401AABBBBA9}" srcOrd="1" destOrd="0" presId="urn:microsoft.com/office/officeart/2005/8/layout/hierarchy3"/>
    <dgm:cxn modelId="{4761C749-3801-45CC-91EE-BFD14550F1C5}" type="presParOf" srcId="{CAC6D4F4-406F-4ACA-BC07-95BEA69D4738}" destId="{686D3CFB-8808-4FE8-872E-08A6D8472063}" srcOrd="1" destOrd="0" presId="urn:microsoft.com/office/officeart/2005/8/layout/hierarchy3"/>
    <dgm:cxn modelId="{1FABCEF8-A66B-4605-8739-888E154AE0F9}" type="presParOf" srcId="{686D3CFB-8808-4FE8-872E-08A6D8472063}" destId="{AFC87299-E0BC-4341-B8F9-95CAAE522C85}" srcOrd="0" destOrd="0" presId="urn:microsoft.com/office/officeart/2005/8/layout/hierarchy3"/>
    <dgm:cxn modelId="{78DE9751-3656-4125-BA91-CC4046EF1888}" type="presParOf" srcId="{686D3CFB-8808-4FE8-872E-08A6D8472063}" destId="{3A11D7A7-F0EE-4CC9-91CF-ACFC8EB2CE32}" srcOrd="1" destOrd="0" presId="urn:microsoft.com/office/officeart/2005/8/layout/hierarchy3"/>
    <dgm:cxn modelId="{3B8B6A1E-5735-4FA8-8F27-2B09C4197521}" type="presParOf" srcId="{686D3CFB-8808-4FE8-872E-08A6D8472063}" destId="{D868181F-7114-4707-8BFD-71A98EB2ABA0}" srcOrd="2" destOrd="0" presId="urn:microsoft.com/office/officeart/2005/8/layout/hierarchy3"/>
    <dgm:cxn modelId="{19F4C93D-5544-46AB-B62A-7C819600CDA8}" type="presParOf" srcId="{686D3CFB-8808-4FE8-872E-08A6D8472063}" destId="{C61D5AD7-871E-4BA2-96A5-24A656DA545B}" srcOrd="3" destOrd="0" presId="urn:microsoft.com/office/officeart/2005/8/layout/hierarchy3"/>
    <dgm:cxn modelId="{1EBEB799-9DBF-4361-9357-5E7130F2357A}" type="presParOf" srcId="{7D95AFD1-1F68-4D50-B49B-A93BFFD07272}" destId="{7E232E5C-6AED-443C-8988-C928BDCD7875}" srcOrd="1" destOrd="0" presId="urn:microsoft.com/office/officeart/2005/8/layout/hierarchy3"/>
    <dgm:cxn modelId="{0B624CA8-3133-4BF9-9458-871C456710EF}" type="presParOf" srcId="{7E232E5C-6AED-443C-8988-C928BDCD7875}" destId="{02B721B9-2BEA-433A-A924-9ACF8E8EC670}" srcOrd="0" destOrd="0" presId="urn:microsoft.com/office/officeart/2005/8/layout/hierarchy3"/>
    <dgm:cxn modelId="{60E8A22D-FCCD-4911-BDCD-F430AC33637A}" type="presParOf" srcId="{02B721B9-2BEA-433A-A924-9ACF8E8EC670}" destId="{9B4264FA-D68E-4F39-8B32-AC8EE5A6EFA4}" srcOrd="0" destOrd="0" presId="urn:microsoft.com/office/officeart/2005/8/layout/hierarchy3"/>
    <dgm:cxn modelId="{60F7EB7D-DF77-4703-A160-594345ACDA03}" type="presParOf" srcId="{02B721B9-2BEA-433A-A924-9ACF8E8EC670}" destId="{60833F9E-7B05-468E-A7D4-8970F89BFDA7}" srcOrd="1" destOrd="0" presId="urn:microsoft.com/office/officeart/2005/8/layout/hierarchy3"/>
    <dgm:cxn modelId="{BA8AE9D2-52BF-46B6-B8D6-0880282009D9}" type="presParOf" srcId="{7E232E5C-6AED-443C-8988-C928BDCD7875}" destId="{1C0E8435-FA79-489F-8EEB-FDE0428DBC2C}" srcOrd="1" destOrd="0" presId="urn:microsoft.com/office/officeart/2005/8/layout/hierarchy3"/>
    <dgm:cxn modelId="{1C1C0EF3-0C82-4145-8E7F-5B13A9409FA3}" type="presParOf" srcId="{1C0E8435-FA79-489F-8EEB-FDE0428DBC2C}" destId="{9C9D2712-CE42-48D3-9DAF-36AE286AD7E2}" srcOrd="0" destOrd="0" presId="urn:microsoft.com/office/officeart/2005/8/layout/hierarchy3"/>
    <dgm:cxn modelId="{25526B5F-6114-4C69-8654-CF7A68CFF88B}" type="presParOf" srcId="{1C0E8435-FA79-489F-8EEB-FDE0428DBC2C}" destId="{413FCCA3-AB82-40A6-9778-D2048BFF4F8E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74F40E-DFFD-4F1F-8EC8-8B3E76A2DB21}">
      <dsp:nvSpPr>
        <dsp:cNvPr id="0" name=""/>
        <dsp:cNvSpPr/>
      </dsp:nvSpPr>
      <dsp:spPr>
        <a:xfrm rot="10800000" flipV="1">
          <a:off x="498228" y="1079189"/>
          <a:ext cx="3185587" cy="6060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43180" rIns="6477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Левая половина </a:t>
          </a:r>
          <a:endParaRPr lang="ru-RU" sz="3400" kern="1200" dirty="0"/>
        </a:p>
      </dsp:txBody>
      <dsp:txXfrm rot="-10800000">
        <a:off x="515980" y="1096941"/>
        <a:ext cx="3150083" cy="570578"/>
      </dsp:txXfrm>
    </dsp:sp>
    <dsp:sp modelId="{AFC87299-E0BC-4341-B8F9-95CAAE522C85}">
      <dsp:nvSpPr>
        <dsp:cNvPr id="0" name=""/>
        <dsp:cNvSpPr/>
      </dsp:nvSpPr>
      <dsp:spPr>
        <a:xfrm>
          <a:off x="816786" y="1685272"/>
          <a:ext cx="210330" cy="11624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62461"/>
              </a:lnTo>
              <a:lnTo>
                <a:pt x="210330" y="116246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11D7A7-F0EE-4CC9-91CF-ACFC8EB2CE32}">
      <dsp:nvSpPr>
        <dsp:cNvPr id="0" name=""/>
        <dsp:cNvSpPr/>
      </dsp:nvSpPr>
      <dsp:spPr>
        <a:xfrm>
          <a:off x="1027117" y="1822253"/>
          <a:ext cx="3209862" cy="20509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В левой половине течет </a:t>
          </a:r>
          <a:r>
            <a:rPr lang="ru-RU" sz="1800" kern="1200" dirty="0" smtClean="0">
              <a:solidFill>
                <a:srgbClr val="FF0000"/>
              </a:solidFill>
            </a:rPr>
            <a:t>артериальная кровь, богатая кислородом, от легких ко всеми органам </a:t>
          </a:r>
          <a:r>
            <a:rPr lang="ru-RU" sz="1800" kern="1200" dirty="0" smtClean="0"/>
            <a:t>и тканям организма. Миокард  левого желудочка способен переносить высокие нагрузки. </a:t>
          </a:r>
        </a:p>
      </dsp:txBody>
      <dsp:txXfrm>
        <a:off x="1087188" y="1882324"/>
        <a:ext cx="3089720" cy="1930819"/>
      </dsp:txXfrm>
    </dsp:sp>
    <dsp:sp modelId="{D868181F-7114-4707-8BFD-71A98EB2ABA0}">
      <dsp:nvSpPr>
        <dsp:cNvPr id="0" name=""/>
        <dsp:cNvSpPr/>
      </dsp:nvSpPr>
      <dsp:spPr>
        <a:xfrm>
          <a:off x="816786" y="1685272"/>
          <a:ext cx="180253" cy="29576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57657"/>
              </a:lnTo>
              <a:lnTo>
                <a:pt x="180253" y="295765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1D5AD7-871E-4BA2-96A5-24A656DA545B}">
      <dsp:nvSpPr>
        <dsp:cNvPr id="0" name=""/>
        <dsp:cNvSpPr/>
      </dsp:nvSpPr>
      <dsp:spPr>
        <a:xfrm>
          <a:off x="997040" y="4100272"/>
          <a:ext cx="3821020" cy="10853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В основании аортального клапана со стороны аорты находятся устья коронарных или венечных артерий сердца.</a:t>
          </a:r>
          <a:endParaRPr lang="ru-RU" sz="1600" kern="1200" dirty="0"/>
        </a:p>
      </dsp:txBody>
      <dsp:txXfrm>
        <a:off x="1028828" y="4132060"/>
        <a:ext cx="3757444" cy="1021738"/>
      </dsp:txXfrm>
    </dsp:sp>
    <dsp:sp modelId="{9B4264FA-D68E-4F39-8B32-AC8EE5A6EFA4}">
      <dsp:nvSpPr>
        <dsp:cNvPr id="0" name=""/>
        <dsp:cNvSpPr/>
      </dsp:nvSpPr>
      <dsp:spPr>
        <a:xfrm>
          <a:off x="4297678" y="1110365"/>
          <a:ext cx="2569815" cy="11341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43180" rIns="6477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Правая половина</a:t>
          </a:r>
          <a:endParaRPr lang="ru-RU" sz="3400" kern="1200" dirty="0"/>
        </a:p>
      </dsp:txBody>
      <dsp:txXfrm>
        <a:off x="4330897" y="1143584"/>
        <a:ext cx="2503377" cy="1067746"/>
      </dsp:txXfrm>
    </dsp:sp>
    <dsp:sp modelId="{9C9D2712-CE42-48D3-9DAF-36AE286AD7E2}">
      <dsp:nvSpPr>
        <dsp:cNvPr id="0" name=""/>
        <dsp:cNvSpPr/>
      </dsp:nvSpPr>
      <dsp:spPr>
        <a:xfrm>
          <a:off x="4391245" y="2244550"/>
          <a:ext cx="163414" cy="1676109"/>
        </a:xfrm>
        <a:custGeom>
          <a:avLst/>
          <a:gdLst/>
          <a:ahLst/>
          <a:cxnLst/>
          <a:rect l="0" t="0" r="0" b="0"/>
          <a:pathLst>
            <a:path>
              <a:moveTo>
                <a:pt x="163414" y="0"/>
              </a:moveTo>
              <a:lnTo>
                <a:pt x="0" y="167610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3FCCA3-AB82-40A6-9778-D2048BFF4F8E}">
      <dsp:nvSpPr>
        <dsp:cNvPr id="0" name=""/>
        <dsp:cNvSpPr/>
      </dsp:nvSpPr>
      <dsp:spPr>
        <a:xfrm>
          <a:off x="4391245" y="2818875"/>
          <a:ext cx="3135650" cy="22035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Правая половина  прокачивает </a:t>
          </a:r>
          <a:r>
            <a:rPr lang="ru-RU" sz="2000" kern="1200" dirty="0" smtClean="0">
              <a:solidFill>
                <a:srgbClr val="FF0000"/>
              </a:solidFill>
            </a:rPr>
            <a:t>венозную кровь, бедную кислородом и богатую углекислым газом </a:t>
          </a:r>
          <a:r>
            <a:rPr lang="ru-RU" sz="2000" kern="1200" dirty="0" smtClean="0"/>
            <a:t>от всех органов и тканей организма к легким. </a:t>
          </a:r>
        </a:p>
      </dsp:txBody>
      <dsp:txXfrm>
        <a:off x="4455785" y="2883415"/>
        <a:ext cx="3006570" cy="20744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7636" y="188640"/>
            <a:ext cx="8082796" cy="1470025"/>
          </a:xfrm>
          <a:solidFill>
            <a:srgbClr val="C0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Ишемическая болезнь сердца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56196" y="5100673"/>
            <a:ext cx="3592488" cy="1752600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Подготовила:</a:t>
            </a:r>
          </a:p>
          <a:p>
            <a:r>
              <a:rPr lang="ru-RU" sz="2800" dirty="0" err="1" smtClean="0">
                <a:solidFill>
                  <a:srgbClr val="FF0000"/>
                </a:solidFill>
              </a:rPr>
              <a:t>Мадьярова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smtClean="0">
                <a:solidFill>
                  <a:srgbClr val="FF0000"/>
                </a:solidFill>
              </a:rPr>
              <a:t>Далия 8А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6146" name="Picture 2" descr="Shevamedical.ru &amp;Ncy;&amp;acy;&amp;pcy;&amp;rcy;&amp;acy;&amp;vcy;&amp;lcy;&amp;iecy;&amp;ncy;&amp;icy;&amp;yacy; &amp;Kcy;&amp;acy;&amp;rcy;&amp;dcy;&amp;icy;&amp;ocy;&amp;lcy;&amp;ocy;&amp;gcy;&amp;icy;&amp;yacy; &amp;Lcy;&amp;iecy;&amp;chcy;&amp;iecy;&amp;ncy;&amp;icy;&amp;iecy; &amp;icy;&amp;shcy;&amp;iecy;&amp;mcy;&amp;icy;&amp;chcy;&amp;iecy;&amp;scy;&amp;kcy;&amp;ocy;&amp;jcy; &amp;bcy;&amp;ocy;&amp;lcy;&amp;iecy;&amp;zcy;&amp;ncy;&amp;icy; &amp;scy;&amp;iecy;&amp;rcy;&amp;dcy;&amp;tscy;&amp;a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906991"/>
            <a:ext cx="3724664" cy="2477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&amp;Vcy;&amp;scy;&amp;iecy; &amp;bcy;&amp;lcy;&amp;ocy;&amp;gcy;&amp;icy; chanzardbostsi &amp;dcy;&amp;icy;&amp;iecy;&amp;tcy;&amp;acy; &amp;dcy;&amp;lcy;&amp;yacy; &amp;zhcy;&amp;icy;&amp;vcy;&amp;ocy;&amp;tcy;&amp;acy; &amp;tcy;&amp;acy;&amp;lcy;&amp;icy;&amp;ya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694" y="1916832"/>
            <a:ext cx="4421329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2492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571184" cy="836712"/>
          </a:xfrm>
          <a:ln w="76200">
            <a:solidFill>
              <a:srgbClr val="FF00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3200" b="1" dirty="0" smtClean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3200" b="1" dirty="0" smtClean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sz="3200" b="1" dirty="0" smtClean="0">
                <a:solidFill>
                  <a:prstClr val="black"/>
                </a:solidFill>
                <a:ea typeface="+mn-ea"/>
                <a:cs typeface="+mn-cs"/>
              </a:rPr>
              <a:t>Ишемическая </a:t>
            </a:r>
            <a:r>
              <a:rPr lang="ru-RU" sz="3200" b="1" dirty="0">
                <a:solidFill>
                  <a:prstClr val="black"/>
                </a:solidFill>
                <a:ea typeface="+mn-ea"/>
                <a:cs typeface="+mn-cs"/>
              </a:rPr>
              <a:t>болезнь сердца</a:t>
            </a:r>
            <a:br>
              <a:rPr lang="ru-RU" sz="3200" b="1" dirty="0">
                <a:solidFill>
                  <a:prstClr val="black"/>
                </a:solidFill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96753"/>
            <a:ext cx="4608512" cy="172819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ru-RU" sz="2400" dirty="0" smtClean="0"/>
              <a:t>Заболевания </a:t>
            </a:r>
            <a:r>
              <a:rPr lang="ru-RU" sz="2400" dirty="0"/>
              <a:t>сердечно-сосудистой системы являются ведущей причиной смертности и инвалидности во всем мире. </a:t>
            </a:r>
          </a:p>
        </p:txBody>
      </p:sp>
      <p:pic>
        <p:nvPicPr>
          <p:cNvPr id="7172" name="Picture 4" descr="&amp;Kcy;&amp;acy;&amp;kcy; &amp;ecy;&amp;fcy;&amp;fcy;&amp;iecy;&amp;kcy;&amp;tcy;&amp;icy;&amp;vcy;&amp;ncy;&amp;ocy; &amp;lcy;&amp;iecy;&amp;chcy;&amp;acy;&amp;tcy; &amp;icy;&amp;ncy;&amp;fcy;&amp;acy;&amp;rcy;&amp;kcy;&amp;tcy;?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196752"/>
            <a:ext cx="3292140" cy="1831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&amp;Scy;&amp;iecy;&amp;rcy;&amp;dcy;&amp;iecy;&amp;chcy;&amp;ncy;&amp;ycy;&amp;iecy; &amp;bcy;&amp;ocy;&amp;lcy;&amp;iecy;&amp;zcy;&amp;ncy;&amp;icy; &amp;shchcy;&amp;acy;&amp;dcy;&amp;yacy;&amp;tcy; &amp;kcy;&amp;acy;&amp;zcy;&amp;acy;&amp;khcy;&amp;scy;&amp;tcy;&amp;acy;&amp;ncy;&amp;tscy;&amp;iecy;&amp;vcy; - &amp;Icy;&amp;ncy;&amp;tcy;&amp;iecy;&amp;rcy;&amp;iecy;&amp;scy;&amp;ncy;&amp;ycy;&amp;iecy; &amp;ncy;&amp;ocy;&amp;vcy;&amp;ocy;&amp;scy;&amp;tcy;&amp;icy; &amp;vcy; &amp;gcy;&amp;ocy;&amp;rcy;&amp;ocy;&amp;dcy;&amp;iecy; &amp;Kcy;&amp;acy;&amp;rcy;&amp;acy;&amp;gcy;&amp;acy;&amp;ncy;&amp;dcy;&amp;a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001396"/>
            <a:ext cx="7289157" cy="3576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7959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6424" y="332656"/>
            <a:ext cx="1842120" cy="122413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r>
              <a:rPr lang="ru-RU" b="1" dirty="0"/>
              <a:t>Строение и функция сердца, коронарные артерии</a:t>
            </a:r>
          </a:p>
          <a:p>
            <a:endParaRPr lang="ru-RU" dirty="0" smtClean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410202638"/>
              </p:ext>
            </p:extLst>
          </p:nvPr>
        </p:nvGraphicFramePr>
        <p:xfrm>
          <a:off x="1259632" y="-891480"/>
          <a:ext cx="8604448" cy="6912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07504" y="4549676"/>
            <a:ext cx="86764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Работает сердце по одному и единственному закону «Всё или ничего». Его работа совершается циклически. Перед началом сокращения сердце находится в расслабленном состоянии и пассивно заполняется кровью. Затем сокращаются предсердия и досылают в желудочки дополнительную порцию крови. После этого предсердия расслабляются.</a:t>
            </a:r>
          </a:p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Затем наступает фаза систолы, т.е. сокращения желудочков и кровь выбрасывается в аорту к органам и в легочную артерию к легким. После мощного сокращения желудочки расслабляются и наступает фаза диастолы.</a:t>
            </a:r>
          </a:p>
        </p:txBody>
      </p:sp>
    </p:spTree>
    <p:extLst>
      <p:ext uri="{BB962C8B-B14F-4D97-AF65-F5344CB8AC3E}">
        <p14:creationId xmlns:p14="http://schemas.microsoft.com/office/powerpoint/2010/main" val="4004298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29309"/>
            <a:ext cx="3888432" cy="18002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r>
              <a:rPr lang="ru-RU" dirty="0" smtClean="0"/>
              <a:t>Сердце </a:t>
            </a:r>
            <a:r>
              <a:rPr lang="ru-RU" dirty="0"/>
              <a:t>находится в сердечной сумке, выполняющая</a:t>
            </a:r>
            <a:r>
              <a:rPr lang="ru-RU" b="1" dirty="0"/>
              <a:t> амортизирующую функцию</a:t>
            </a:r>
            <a:r>
              <a:rPr lang="ru-RU" dirty="0"/>
              <a:t>. В сердечной сумке находится жидкость, которая смазывает сердце и предотвращает трение. 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29309"/>
            <a:ext cx="5084763" cy="645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 descr="&amp;Kcy;&amp;acy;&amp;rcy;&amp;dcy;&amp;icy;&amp;ocy;&amp;lcy;&amp;ocy;&amp;gcy;&amp;icy;&amp;yacy; &amp;Mcy;&amp;iecy;&amp;dcy;&amp;icy;&amp;tscy;&amp;icy;&amp;ncy;&amp;scy;&amp;kcy;&amp;icy;&amp;jcy; &amp;scy;&amp;pcy;&amp;rcy;&amp;acy;&amp;vcy;&amp;ocy;&amp;chcy;&amp;ncy;&amp;icy;&amp;kcy; MedPul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507" y="2879925"/>
            <a:ext cx="4518474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49366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88032"/>
            <a:ext cx="2890664" cy="2592288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70000" lnSpcReduction="20000"/>
          </a:bodyPr>
          <a:lstStyle/>
          <a:p>
            <a:r>
              <a:rPr lang="ru-RU" dirty="0"/>
              <a:t>От аорты отходят две крупные коронарные артерии ― правая и левая. Левая главная коронарная артерия имеет две крупные </a:t>
            </a:r>
            <a:r>
              <a:rPr lang="ru-RU" dirty="0" smtClean="0"/>
              <a:t>ветви</a:t>
            </a:r>
            <a:r>
              <a:rPr lang="ru-RU" dirty="0"/>
              <a:t>.</a:t>
            </a:r>
          </a:p>
        </p:txBody>
      </p:sp>
      <p:pic>
        <p:nvPicPr>
          <p:cNvPr id="1026" name="Picture 2" descr="http://www.medicalj.ru/images/serdce-sosudy/ibs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8542" y="3401616"/>
            <a:ext cx="5475458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medicalj.ru/images/serdce-sosudy/ibs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185" y="0"/>
            <a:ext cx="5568815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20" y="3129051"/>
            <a:ext cx="3485265" cy="4001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58934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651203" cy="1143000"/>
          </a:xfrm>
          <a:solidFill>
            <a:srgbClr val="C0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2400" b="1" dirty="0" smtClean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2400" b="1" dirty="0" smtClean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sz="3600" b="1" dirty="0" smtClean="0">
                <a:solidFill>
                  <a:schemeClr val="bg1"/>
                </a:solidFill>
              </a:rPr>
              <a:t/>
            </a:r>
            <a:br>
              <a:rPr lang="ru-RU" sz="3600" b="1" dirty="0" smtClean="0">
                <a:solidFill>
                  <a:schemeClr val="bg1"/>
                </a:solidFill>
              </a:rPr>
            </a:br>
            <a:r>
              <a:rPr lang="ru-RU" sz="3600" b="1" dirty="0" smtClean="0">
                <a:solidFill>
                  <a:schemeClr val="bg1"/>
                </a:solidFill>
              </a:rPr>
              <a:t>Ишемическая болезнь сердца</a:t>
            </a:r>
            <a:br>
              <a:rPr lang="ru-RU" sz="3600" b="1" dirty="0" smtClean="0">
                <a:solidFill>
                  <a:schemeClr val="bg1"/>
                </a:solidFill>
              </a:rPr>
            </a:br>
            <a:endParaRPr lang="ru-RU" sz="88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82761"/>
            <a:ext cx="3895150" cy="5040559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 fontScale="85000" lnSpcReduction="10000"/>
          </a:bodyPr>
          <a:lstStyle/>
          <a:p>
            <a:r>
              <a:rPr lang="ru-RU" b="1" i="1" dirty="0" smtClean="0"/>
              <a:t>Ишемическая </a:t>
            </a:r>
            <a:r>
              <a:rPr lang="ru-RU" b="1" i="1" dirty="0"/>
              <a:t>болезнь сердца – </a:t>
            </a:r>
            <a:r>
              <a:rPr lang="ru-RU" b="1" dirty="0"/>
              <a:t>это </a:t>
            </a:r>
            <a:r>
              <a:rPr lang="ru-RU" dirty="0"/>
              <a:t>поражение миокарда, вызванное нарушением кровотока в коронарных артериях. Именно поэтому в медицинской практике нередко используют термин </a:t>
            </a:r>
            <a:r>
              <a:rPr lang="ru-RU" i="1" dirty="0"/>
              <a:t>коронарная болезнь сердца.</a:t>
            </a:r>
            <a:endParaRPr lang="ru-RU" dirty="0"/>
          </a:p>
          <a:p>
            <a:endParaRPr lang="ru-RU" dirty="0"/>
          </a:p>
        </p:txBody>
      </p:sp>
      <p:pic>
        <p:nvPicPr>
          <p:cNvPr id="2050" name="Picture 2" descr="&amp;Scy;&amp;tcy;&amp;acy;&amp;tcy;&amp;softcy;&amp;i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475" y="3356992"/>
            <a:ext cx="5088307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&amp;Icy;&amp;shcy;&amp;iecy;&amp;mcy;&amp;icy;&amp;chcy;&amp;iecy;&amp;scy;&amp;kcy;&amp;acy;&amp;yacy; &amp;bcy;&amp;ocy;&amp;lcy;&amp;iecy;&amp;zcy;&amp;ncy;&amp;softcy; &amp;scy;&amp;iecy;&amp;rcy;&amp;dcy;&amp;tscy;&amp;a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332" y="0"/>
            <a:ext cx="5112568" cy="319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59779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6" t="5845" r="7301" b="17127"/>
          <a:stretch/>
        </p:blipFill>
        <p:spPr bwMode="auto">
          <a:xfrm>
            <a:off x="755576" y="44624"/>
            <a:ext cx="7488832" cy="4068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59532" y="4130944"/>
            <a:ext cx="828092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Симптомы ишемической болезни сердца</a:t>
            </a:r>
          </a:p>
          <a:p>
            <a:r>
              <a:rPr lang="ru-RU" dirty="0"/>
              <a:t>ИБС является самой обширной патологией сердца и насчитывает множество ее форм.</a:t>
            </a:r>
          </a:p>
          <a:p>
            <a:pPr>
              <a:buFont typeface="+mj-lt"/>
              <a:buAutoNum type="alphaLcPeriod"/>
            </a:pPr>
            <a:r>
              <a:rPr lang="ru-RU" u="sng" dirty="0" smtClean="0"/>
              <a:t>Внезапная </a:t>
            </a:r>
            <a:r>
              <a:rPr lang="ru-RU" u="sng" dirty="0"/>
              <a:t>сердечная или коронарная смерть </a:t>
            </a:r>
            <a:endParaRPr lang="ru-RU" u="sng" dirty="0" smtClean="0"/>
          </a:p>
          <a:p>
            <a:pPr>
              <a:buFont typeface="+mj-lt"/>
              <a:buAutoNum type="alphaLcPeriod"/>
            </a:pPr>
            <a:r>
              <a:rPr lang="ru-RU" u="sng" dirty="0" smtClean="0"/>
              <a:t>Инфаркт </a:t>
            </a:r>
            <a:r>
              <a:rPr lang="ru-RU" u="sng" dirty="0"/>
              <a:t>миокарда.</a:t>
            </a:r>
            <a:r>
              <a:rPr lang="ru-RU" dirty="0"/>
              <a:t> </a:t>
            </a:r>
            <a:r>
              <a:rPr lang="ru-RU" u="sng" dirty="0" smtClean="0"/>
              <a:t>Стенокардия</a:t>
            </a:r>
            <a:r>
              <a:rPr lang="ru-RU" u="sng" dirty="0"/>
              <a:t>.</a:t>
            </a:r>
            <a:r>
              <a:rPr lang="ru-RU" dirty="0"/>
              <a:t> </a:t>
            </a:r>
          </a:p>
          <a:p>
            <a:pPr>
              <a:buFont typeface="+mj-lt"/>
              <a:buAutoNum type="alphaLcPeriod"/>
            </a:pPr>
            <a:r>
              <a:rPr lang="ru-RU" u="sng" dirty="0"/>
              <a:t>Нарушения сердечного ритма и проводимости.</a:t>
            </a:r>
            <a:r>
              <a:rPr lang="ru-RU" dirty="0"/>
              <a:t> Еще одна форма </a:t>
            </a:r>
            <a:r>
              <a:rPr lang="ru-RU" i="1" dirty="0"/>
              <a:t>ИБС</a:t>
            </a:r>
            <a:r>
              <a:rPr lang="ru-RU" dirty="0"/>
              <a:t>. </a:t>
            </a:r>
            <a:r>
              <a:rPr lang="ru-RU" u="sng" dirty="0" smtClean="0"/>
              <a:t>Сердечная недостаточность.</a:t>
            </a:r>
            <a:r>
              <a:rPr lang="ru-RU" dirty="0" smtClean="0"/>
              <a:t> Сердечная недостаточность проявляется неспособностью сердца обеспечивать достаточным поступлением крови к органам за счет снижения сократительной активности.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85031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&amp;Icy;&amp;shcy;&amp;iecy;&amp;mcy;&amp;icy;&amp;chcy;&amp;iecy;&amp;scy;&amp;kcy;&amp;acy;&amp;yacy; &amp;bcy;&amp;ocy;&amp;lcy;&amp;iecy;&amp;zcy;&amp;ncy;&amp;softcy; &amp;scy;&amp;iecy;&amp;rcy;&amp;dcy;&amp;tscy;&amp;acy; - &amp;Pcy;&amp;rcy;&amp;iecy;&amp;zcy;&amp;iecy;&amp;ncy;&amp;tcy;&amp;acy;&amp;tscy;&amp;icy;&amp;yacy; 5130/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0845"/>
            <a:ext cx="8892480" cy="5949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9290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  <a:ln w="57150"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Задания.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1)Что такое систола  и </a:t>
            </a:r>
            <a:r>
              <a:rPr lang="ru-RU" dirty="0" err="1" smtClean="0"/>
              <a:t>дистола</a:t>
            </a:r>
            <a:r>
              <a:rPr lang="ru-RU" dirty="0" smtClean="0"/>
              <a:t> ?</a:t>
            </a:r>
          </a:p>
          <a:p>
            <a:r>
              <a:rPr lang="ru-RU" dirty="0" smtClean="0"/>
              <a:t>2)Что тако</a:t>
            </a:r>
            <a:r>
              <a:rPr lang="ru-RU" dirty="0" smtClean="0"/>
              <a:t>е </a:t>
            </a:r>
            <a:r>
              <a:rPr lang="ru-RU" dirty="0" err="1" smtClean="0"/>
              <a:t>коллаторели</a:t>
            </a:r>
            <a:r>
              <a:rPr lang="ru-RU" dirty="0" smtClean="0"/>
              <a:t>?</a:t>
            </a:r>
          </a:p>
          <a:p>
            <a:r>
              <a:rPr lang="ru-RU" dirty="0" smtClean="0"/>
              <a:t>3)Что делают жировые отложения с сосудами?</a:t>
            </a:r>
          </a:p>
          <a:p>
            <a:r>
              <a:rPr lang="ru-RU" dirty="0" smtClean="0"/>
              <a:t>4) К чему это приводит?</a:t>
            </a:r>
          </a:p>
          <a:p>
            <a:r>
              <a:rPr lang="ru-RU" dirty="0" smtClean="0"/>
              <a:t>5)Какова роль сердечной сумки?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606814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333</Words>
  <Application>Microsoft Office PowerPoint</Application>
  <PresentationFormat>Экран (4:3)</PresentationFormat>
  <Paragraphs>28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Ишемическая болезнь сердца</vt:lpstr>
      <vt:lpstr> Ишемическая болезнь сердца </vt:lpstr>
      <vt:lpstr>Презентация PowerPoint</vt:lpstr>
      <vt:lpstr>Презентация PowerPoint</vt:lpstr>
      <vt:lpstr>Презентация PowerPoint</vt:lpstr>
      <vt:lpstr>  Ишемическая болезнь сердца </vt:lpstr>
      <vt:lpstr>Презентация PowerPoint</vt:lpstr>
      <vt:lpstr>Презентация PowerPoint</vt:lpstr>
      <vt:lpstr>Задания.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11</cp:revision>
  <dcterms:created xsi:type="dcterms:W3CDTF">2015-02-05T15:05:56Z</dcterms:created>
  <dcterms:modified xsi:type="dcterms:W3CDTF">2015-02-06T12:48:57Z</dcterms:modified>
</cp:coreProperties>
</file>