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61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19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3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47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38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203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6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448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660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17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8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0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9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00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64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91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0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49F01C-DB35-4259-995C-FD1F5087B184}" type="datetimeFigureOut">
              <a:rPr lang="ru-RU" smtClean="0"/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BCA79B0-CEE0-461D-A87B-0B6247A43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23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-med.ru/serd_3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-med.ru/serd_4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-med.ru/serd_5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-med.ru/serd_6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-med.ru/serd_7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Kurenie%20-%20vred!-lovi.tv.wmv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-med.ru/serd_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-med.ru/serd_2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4378" y="0"/>
            <a:ext cx="8574622" cy="2616199"/>
          </a:xfrm>
        </p:spPr>
        <p:txBody>
          <a:bodyPr>
            <a:normAutofit/>
          </a:bodyPr>
          <a:lstStyle/>
          <a:p>
            <a:r>
              <a:rPr lang="ru-RU" dirty="0" smtClean="0"/>
              <a:t>Сердечно сосудистые заболевания.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4355" y="5622879"/>
            <a:ext cx="6987645" cy="123512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Подготовил: Акимов Алишер </a:t>
            </a:r>
            <a:r>
              <a:rPr lang="ru-RU" dirty="0" smtClean="0"/>
              <a:t>8А</a:t>
            </a:r>
          </a:p>
          <a:p>
            <a:r>
              <a:rPr lang="ru-RU" dirty="0"/>
              <a:t>и</a:t>
            </a:r>
            <a:endParaRPr lang="ru-RU" dirty="0" smtClean="0"/>
          </a:p>
          <a:p>
            <a:r>
              <a:rPr lang="ru-RU" dirty="0" smtClean="0"/>
              <a:t>Мартьянов Павел 8А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12" y="73102"/>
            <a:ext cx="2853175" cy="29629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5276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ГИПЕРТОНИЯ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/>
              <a:t>Под </a:t>
            </a:r>
            <a:r>
              <a:rPr lang="ru-RU" b="1" smtClean="0">
                <a:hlinkClick r:id="rId2"/>
              </a:rPr>
              <a:t>гипертонией</a:t>
            </a:r>
            <a:r>
              <a:rPr lang="ru-RU" smtClean="0"/>
              <a:t> понимают повышение тонуса артериальных сосудов. Следствием этого является повышение артериального давления, которое влечет за собой различные патологические изменения в органах и системах организма. </a:t>
            </a:r>
          </a:p>
          <a:p>
            <a:pPr eaLnBrk="1" hangingPunct="1"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15197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ИНФАРКТ МИОКАРДА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844675"/>
            <a:ext cx="8229600" cy="2736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hlinkClick r:id="rId2"/>
              </a:rPr>
              <a:t>Инфаркт миокарда</a:t>
            </a:r>
            <a:r>
              <a:rPr lang="ru-RU" smtClean="0"/>
              <a:t> - это заболевание обусловленное поражением сердечной мышцы - миокарда - вследствие закупорки коронарной артерии или одной из её ветвей, которая может произойти в результате атеросклероза.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31417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Ишемическая болезнь сердца (ИБС)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3629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hlinkClick r:id="rId2"/>
              </a:rPr>
              <a:t>Ишемическая болезнь сердца</a:t>
            </a:r>
            <a:r>
              <a:rPr lang="ru-RU" smtClean="0"/>
              <a:t> </a:t>
            </a:r>
            <a:r>
              <a:rPr lang="ru-RU" b="1" smtClean="0"/>
              <a:t>(ИБС) -</a:t>
            </a:r>
            <a:r>
              <a:rPr lang="ru-RU" smtClean="0"/>
              <a:t> патология сердца, заключающаяся в нарушении кровенаполнении сердца и проявляющаяся хроническими заболеваниями: кардиосклерозом, стенокардией и остро протекающим инфарктом миокарда.</a:t>
            </a:r>
          </a:p>
          <a:p>
            <a:pPr eaLnBrk="1" hangingPunct="1"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5308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9720" y="76345"/>
            <a:ext cx="10018713" cy="101903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/>
              <a:t>СЕРДЕЧНАЯ НЕДОСТАТОЧНОСТЬ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3916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>
                <a:hlinkClick r:id="rId2"/>
              </a:rPr>
              <a:t>Сердечная недостаточность</a:t>
            </a:r>
            <a:r>
              <a:rPr lang="ru-RU" sz="2800" dirty="0"/>
              <a:t> - патологическое состояние, обусловленное несостоятельностью сердца как насоса, обеспечивающего адекватное кровообращение. Она является проявлением и следствием патологических состояний, поражающих сердечную мышцу или затрудняющих работу сердца: ишемической болезни сердца, пороков сердца, артериальной гипертензии, диффузных заболеваний легких, миокардита, дистрофии миокарда.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469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СТЕНОКАРДИЯ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296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smtClean="0">
                <a:hlinkClick r:id="rId2"/>
              </a:rPr>
              <a:t>Стенокардия</a:t>
            </a:r>
            <a:r>
              <a:rPr lang="ru-RU" smtClean="0"/>
              <a:t> - это одна из форм ишемической болезни сердца, которая проявляется в виде приступообразной боли в области сердца.</a:t>
            </a:r>
            <a:br>
              <a:rPr lang="ru-RU" smtClean="0"/>
            </a:br>
            <a:r>
              <a:rPr lang="ru-RU" smtClean="0"/>
              <a:t>Все факторы риска, которые способствуют развитию ишемической болезни сердца, приводят к появлению симптомов стенокардии как одной из форм ИБС. 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87775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29759" y="1186425"/>
            <a:ext cx="5843587" cy="446405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Заболевания сердца</a:t>
            </a:r>
            <a:r>
              <a:rPr lang="ru-RU" dirty="0" smtClean="0"/>
              <a:t> должны быть диагностированы врачом после комплексного анализа. Однако симптомы </a:t>
            </a:r>
            <a:r>
              <a:rPr lang="ru-RU" b="1" dirty="0" smtClean="0"/>
              <a:t>болезней сердечнососудистой системы</a:t>
            </a:r>
            <a:r>
              <a:rPr lang="ru-RU" dirty="0" smtClean="0"/>
              <a:t> должны быть известны любому человеку, даже весьма далекому от медицины.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5" y="0"/>
            <a:ext cx="5717358" cy="68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88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529" y="166255"/>
            <a:ext cx="10018713" cy="175259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Симптомы заболеваний сердца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8384" y="1745672"/>
            <a:ext cx="10333616" cy="5112328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К общим признакам заболеваний сердца относятся: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боли в сердце,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слабый ускоренный пульс,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одышка при незначительных физических нагрузках,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вялость,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раздражительность,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плохой сон,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сердцебиение,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ненормально быстрое утомление.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/>
          </a:p>
          <a:p>
            <a:pPr eaLnBrk="1" hangingPunct="1">
              <a:lnSpc>
                <a:spcPct val="80000"/>
              </a:lnSpc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65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-152398"/>
            <a:ext cx="10018713" cy="175259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Симптомы заболеваний сердца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78867" y="2160301"/>
            <a:ext cx="8229600" cy="37004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Для больного гипотонией (пониженным артериальным давлением) будут характерны отечность и бледность лица.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Синевато-красный цвет (цианоз) щек может быть показателем нарушений в работе митрального клапана.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/>
              <a:t>Гипертонию можно заподозрить по красному бугристому носу с прожилками кровеносных сосудов.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15666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6657" y="0"/>
            <a:ext cx="10018713" cy="1752599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Симптомы заболеваний сердца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0417" y="1752598"/>
            <a:ext cx="8638309" cy="466898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При недостаточности кровообращения сердца или органов дыхания отмечается распространенный цианоз не только щек, но и лба, и, кроме того, бледность или синеватый цвет губ.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О приближении гипертонического криза (резкого повышения артериального давления) может свидетельствовать сильно выступающая изогнутая височная артерия.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dirty="0"/>
              <a:t>При приближении инфаркта миокарда отмечается нарушение чувствительности и онемения кожной зоны между подбородком и губами.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24064" y="1600200"/>
            <a:ext cx="7729537" cy="3557588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2800" dirty="0"/>
              <a:t>Любое подозрение на заболевание сердца и сосудов требует срочного обращения к врачу! Многие сердечные заболевания быстро развиваются, время в таких случаях - крайне важный фактор. Чем раньше больной обратился к кардиологу, тем больше вероятность, что лечение окажется эффективным. </a:t>
            </a:r>
          </a:p>
          <a:p>
            <a:pPr eaLnBrk="1" hangingPunct="1"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482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3744" y="2986182"/>
            <a:ext cx="10018713" cy="1752599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altLang="ru-RU" sz="3600" b="1" dirty="0">
                <a:solidFill>
                  <a:schemeClr val="hlink"/>
                </a:solidFill>
              </a:rPr>
              <a:t>Анатомическое </a:t>
            </a:r>
            <a:r>
              <a:rPr lang="ru-RU" altLang="ru-RU" sz="3600" b="1" dirty="0" smtClean="0">
                <a:solidFill>
                  <a:schemeClr val="hlink"/>
                </a:solidFill>
              </a:rPr>
              <a:t/>
            </a:r>
            <a:br>
              <a:rPr lang="ru-RU" altLang="ru-RU" sz="3600" b="1" dirty="0" smtClean="0">
                <a:solidFill>
                  <a:schemeClr val="hlink"/>
                </a:solidFill>
              </a:rPr>
            </a:br>
            <a:r>
              <a:rPr lang="ru-RU" altLang="ru-RU" sz="3600" b="1" dirty="0" smtClean="0">
                <a:solidFill>
                  <a:schemeClr val="hlink"/>
                </a:solidFill>
              </a:rPr>
              <a:t>строение </a:t>
            </a:r>
            <a:br>
              <a:rPr lang="ru-RU" altLang="ru-RU" sz="3600" b="1" dirty="0" smtClean="0">
                <a:solidFill>
                  <a:schemeClr val="hlink"/>
                </a:solidFill>
              </a:rPr>
            </a:br>
            <a:r>
              <a:rPr lang="ru-RU" altLang="ru-RU" sz="3600" b="1" dirty="0" smtClean="0">
                <a:solidFill>
                  <a:srgbClr val="FF0000"/>
                </a:solidFill>
                <a:hlinkClick r:id="rId2" action="ppaction://hlinkfile"/>
              </a:rPr>
              <a:t>сердца</a:t>
            </a:r>
            <a:r>
              <a:rPr lang="ru-RU" altLang="ru-RU" sz="3600" b="1" dirty="0">
                <a:solidFill>
                  <a:schemeClr val="hlink"/>
                </a:solidFill>
              </a:rPr>
              <a:t/>
            </a:r>
            <a:br>
              <a:rPr lang="ru-RU" altLang="ru-RU" sz="3600" b="1" dirty="0">
                <a:solidFill>
                  <a:schemeClr val="hlink"/>
                </a:solidFill>
              </a:rPr>
            </a:br>
            <a:endParaRPr lang="ru-RU" altLang="ru-RU" sz="3600" b="1" dirty="0">
              <a:solidFill>
                <a:schemeClr val="hlink"/>
              </a:solidFill>
            </a:endParaRPr>
          </a:p>
        </p:txBody>
      </p:sp>
      <p:pic>
        <p:nvPicPr>
          <p:cNvPr id="9219" name="Picture 6" descr="сердце (d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45" y="0"/>
            <a:ext cx="76577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13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2098964"/>
            <a:ext cx="10018713" cy="1752599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за просмотр!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Берегите свое здоровье!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6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6663" y="518615"/>
            <a:ext cx="10590662" cy="6339385"/>
          </a:xfrm>
        </p:spPr>
        <p:txBody>
          <a:bodyPr>
            <a:normAutofit fontScale="70000" lnSpcReduction="20000"/>
          </a:bodyPr>
          <a:lstStyle/>
          <a:p>
            <a:pPr fontAlgn="base">
              <a:lnSpc>
                <a:spcPct val="120000"/>
              </a:lnSpc>
            </a:pPr>
            <a:r>
              <a:rPr lang="ru-RU" b="1" dirty="0"/>
              <a:t>Основные факты</a:t>
            </a:r>
          </a:p>
          <a:p>
            <a:pPr fontAlgn="base"/>
            <a:r>
              <a:rPr lang="ru-RU" dirty="0"/>
              <a:t>Сердечно-сосудистые заболевания (ССЗ) являются основной причиной смерти во всем мире: ни по какой другой причине ежегодно не умирает столько людей, сколько от ССЗ.</a:t>
            </a:r>
            <a:br>
              <a:rPr lang="ru-RU" dirty="0"/>
            </a:br>
            <a:endParaRPr lang="en-US" dirty="0"/>
          </a:p>
          <a:p>
            <a:pPr fontAlgn="base"/>
            <a:r>
              <a:rPr lang="ru-RU" dirty="0" smtClean="0"/>
              <a:t>По </a:t>
            </a:r>
            <a:r>
              <a:rPr lang="ru-RU" dirty="0"/>
              <a:t>оценкам, в 2012 году от ССЗ умерло 17,5 миллиона человек, что составило 31% всех случаев смерти в мире. Из этого числа 7,4 миллиона человек умерли от ишемической болезни сердца и 6,7 миллиона человек в результате инсульта.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dirty="0"/>
              <a:t>Более 75% случаев смерти от ССЗ происходят в странах с низким и средним уровнем дохода.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dirty="0"/>
              <a:t>Из 16 миллионов случаев смерти от неинфекционных заболеваний в возрасте до 70 лет 82% случаев приходятся на страны с низким и средним уровнем дохода, а причиной 37% являются ССЗ.</a:t>
            </a:r>
          </a:p>
          <a:p>
            <a:pPr fontAlgn="base"/>
            <a:r>
              <a:rPr lang="ru-RU" dirty="0"/>
              <a:t>Большинство сердечно-сосудистых заболеваний можно предотвратить путем принятия мер в отношении таких факторов риска, таких как употребление табака, нездоровое питание и ожирение, отсутствие физической активности и вредное употребления алкоголя, с помощью стратегий, охватывающих все население.</a:t>
            </a:r>
          </a:p>
          <a:p>
            <a:pPr fontAlgn="base"/>
            <a:r>
              <a:rPr lang="ru-RU" dirty="0"/>
              <a:t>Люди, страдающие ССЗ или подвергающиеся высокому риску таких заболеваний (в связи с наличием одного или нескольких факторов риска, таких как повышенное кровяное давление, диабет, </a:t>
            </a:r>
            <a:r>
              <a:rPr lang="ru-RU" dirty="0" err="1"/>
              <a:t>гиперлипидемия</a:t>
            </a:r>
            <a:r>
              <a:rPr lang="ru-RU" dirty="0"/>
              <a:t>, или уже </a:t>
            </a:r>
            <a:r>
              <a:rPr lang="ru-RU" dirty="0" err="1"/>
              <a:t>развившегося</a:t>
            </a:r>
            <a:r>
              <a:rPr lang="ru-RU" dirty="0"/>
              <a:t> заболевания), нуждаются в раннем выявлении и оказании помощи путем консультирования и, при необходимости, приема лекарственных средств.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8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371600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/>
              <a:t>Факторы, негативно </a:t>
            </a:r>
            <a:r>
              <a:rPr lang="ru-RU" altLang="ru-RU" sz="2400" b="1" dirty="0"/>
              <a:t>влияющие на сердечно - сосудистую систему</a:t>
            </a:r>
          </a:p>
        </p:txBody>
      </p:sp>
      <p:pic>
        <p:nvPicPr>
          <p:cNvPr id="10243" name="Picture 4" descr="сердце ( т ) 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196976"/>
            <a:ext cx="20113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5087939" y="1196976"/>
            <a:ext cx="5400675" cy="7921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folHlink"/>
                </a:solidFill>
                <a:latin typeface="Garamond" panose="02020404030301010803" pitchFamily="18" charset="0"/>
              </a:rPr>
              <a:t> </a:t>
            </a:r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Недостаток кислорода в атмосфере вызывает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гипоксию, меняется  ритм сердечных сокращений</a:t>
            </a:r>
            <a:r>
              <a:rPr lang="ru-RU" altLang="ru-RU">
                <a:solidFill>
                  <a:schemeClr val="folHlink"/>
                </a:solidFill>
                <a:latin typeface="Garamond" panose="02020404030301010803" pitchFamily="18" charset="0"/>
              </a:rPr>
              <a:t>  </a:t>
            </a:r>
          </a:p>
        </p:txBody>
      </p:sp>
      <p:sp>
        <p:nvSpPr>
          <p:cNvPr id="10245" name="AutoShape 6"/>
          <p:cNvSpPr>
            <a:spLocks noChangeArrowheads="1"/>
          </p:cNvSpPr>
          <p:nvPr/>
        </p:nvSpPr>
        <p:spPr bwMode="auto">
          <a:xfrm>
            <a:off x="4943476" y="2205039"/>
            <a:ext cx="5580063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folHlink"/>
                </a:solidFill>
                <a:latin typeface="Garamond" panose="02020404030301010803" pitchFamily="18" charset="0"/>
              </a:rPr>
              <a:t> </a:t>
            </a:r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Гиподинамия (недостаток двигательной активности)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ведет к атрофии сердечной мышцы</a:t>
            </a:r>
          </a:p>
        </p:txBody>
      </p:sp>
      <p:sp>
        <p:nvSpPr>
          <p:cNvPr id="10246" name="AutoShape 7"/>
          <p:cNvSpPr>
            <a:spLocks noChangeArrowheads="1"/>
          </p:cNvSpPr>
          <p:nvPr/>
        </p:nvSpPr>
        <p:spPr bwMode="auto">
          <a:xfrm>
            <a:off x="5303839" y="3284538"/>
            <a:ext cx="5184775" cy="7921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folHlink"/>
                </a:solidFill>
                <a:latin typeface="Garamond" panose="02020404030301010803" pitchFamily="18" charset="0"/>
              </a:rPr>
              <a:t> </a:t>
            </a:r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Никотин вызывает устойчивый спазм сосудов,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инфаркт миокарда</a:t>
            </a:r>
          </a:p>
        </p:txBody>
      </p:sp>
      <p:sp>
        <p:nvSpPr>
          <p:cNvPr id="10247" name="AutoShape 8"/>
          <p:cNvSpPr>
            <a:spLocks noChangeArrowheads="1"/>
          </p:cNvSpPr>
          <p:nvPr/>
        </p:nvSpPr>
        <p:spPr bwMode="auto">
          <a:xfrm>
            <a:off x="5770564" y="4724401"/>
            <a:ext cx="4897437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folHlink"/>
                </a:solidFill>
                <a:latin typeface="Garamond" panose="02020404030301010803" pitchFamily="18" charset="0"/>
              </a:rPr>
              <a:t>  </a:t>
            </a:r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Патогенные микроорганизмы вызывают 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инфекционные заболевания сердца</a:t>
            </a:r>
            <a:r>
              <a:rPr lang="ru-RU" altLang="ru-RU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248" name="AutoShape 9"/>
          <p:cNvSpPr>
            <a:spLocks noChangeArrowheads="1"/>
          </p:cNvSpPr>
          <p:nvPr/>
        </p:nvSpPr>
        <p:spPr bwMode="auto">
          <a:xfrm>
            <a:off x="5808664" y="5876926"/>
            <a:ext cx="43910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folHlink"/>
                </a:solidFill>
                <a:latin typeface="Garamond" panose="02020404030301010803" pitchFamily="18" charset="0"/>
              </a:rPr>
              <a:t> </a:t>
            </a:r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Алкоголь отравляет сердечную мышцу,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развивается сердечная недостаточность</a:t>
            </a:r>
            <a:r>
              <a:rPr lang="ru-RU" altLang="ru-RU">
                <a:solidFill>
                  <a:schemeClr val="folHlink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249" name="AutoShape 10"/>
          <p:cNvSpPr>
            <a:spLocks noChangeArrowheads="1"/>
          </p:cNvSpPr>
          <p:nvPr/>
        </p:nvSpPr>
        <p:spPr bwMode="auto">
          <a:xfrm>
            <a:off x="1524001" y="5661026"/>
            <a:ext cx="3744913" cy="7207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chemeClr val="folHlink"/>
                </a:solidFill>
                <a:latin typeface="Garamond" panose="02020404030301010803" pitchFamily="18" charset="0"/>
              </a:rPr>
              <a:t>  </a:t>
            </a:r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Стрессовые ситуации истощают</a:t>
            </a:r>
          </a:p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Garamond" panose="02020404030301010803" pitchFamily="18" charset="0"/>
              </a:rPr>
              <a:t>сердечную мышцу</a:t>
            </a:r>
          </a:p>
        </p:txBody>
      </p:sp>
      <p:sp>
        <p:nvSpPr>
          <p:cNvPr id="10250" name="AutoShape 11"/>
          <p:cNvSpPr>
            <a:spLocks noChangeArrowheads="1"/>
          </p:cNvSpPr>
          <p:nvPr/>
        </p:nvSpPr>
        <p:spPr bwMode="auto">
          <a:xfrm rot="10800000">
            <a:off x="4008438" y="141287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1" name="AutoShape 12"/>
          <p:cNvSpPr>
            <a:spLocks noChangeArrowheads="1"/>
          </p:cNvSpPr>
          <p:nvPr/>
        </p:nvSpPr>
        <p:spPr bwMode="auto">
          <a:xfrm>
            <a:off x="4151313" y="2349500"/>
            <a:ext cx="576262" cy="215900"/>
          </a:xfrm>
          <a:prstGeom prst="leftArrow">
            <a:avLst>
              <a:gd name="adj1" fmla="val 50000"/>
              <a:gd name="adj2" fmla="val 6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2" name="AutoShape 13"/>
          <p:cNvSpPr>
            <a:spLocks noChangeArrowheads="1"/>
          </p:cNvSpPr>
          <p:nvPr/>
        </p:nvSpPr>
        <p:spPr bwMode="auto">
          <a:xfrm rot="1445862">
            <a:off x="3863975" y="3284539"/>
            <a:ext cx="1492250" cy="250825"/>
          </a:xfrm>
          <a:prstGeom prst="leftArrow">
            <a:avLst>
              <a:gd name="adj1" fmla="val 50000"/>
              <a:gd name="adj2" fmla="val 1487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3" name="AutoShape 14"/>
          <p:cNvSpPr>
            <a:spLocks noChangeArrowheads="1"/>
          </p:cNvSpPr>
          <p:nvPr/>
        </p:nvSpPr>
        <p:spPr bwMode="auto">
          <a:xfrm rot="2209029">
            <a:off x="3575051" y="3860801"/>
            <a:ext cx="2447925" cy="282575"/>
          </a:xfrm>
          <a:prstGeom prst="leftArrow">
            <a:avLst>
              <a:gd name="adj1" fmla="val 50000"/>
              <a:gd name="adj2" fmla="val 2165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4" name="AutoShape 15"/>
          <p:cNvSpPr>
            <a:spLocks noChangeArrowheads="1"/>
          </p:cNvSpPr>
          <p:nvPr/>
        </p:nvSpPr>
        <p:spPr bwMode="auto">
          <a:xfrm rot="2522953">
            <a:off x="2855914" y="4437063"/>
            <a:ext cx="3470275" cy="254000"/>
          </a:xfrm>
          <a:prstGeom prst="leftArrow">
            <a:avLst>
              <a:gd name="adj1" fmla="val 50000"/>
              <a:gd name="adj2" fmla="val 3415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255" name="AutoShape 16"/>
          <p:cNvSpPr>
            <a:spLocks noChangeArrowheads="1"/>
          </p:cNvSpPr>
          <p:nvPr/>
        </p:nvSpPr>
        <p:spPr bwMode="auto">
          <a:xfrm rot="5400000">
            <a:off x="1488283" y="4293395"/>
            <a:ext cx="2160587" cy="288925"/>
          </a:xfrm>
          <a:prstGeom prst="leftArrow">
            <a:avLst>
              <a:gd name="adj1" fmla="val 50000"/>
              <a:gd name="adj2" fmla="val 1869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43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1488081" y="1823291"/>
            <a:ext cx="7969819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dirty="0"/>
              <a:t>Установлено большое влияние </a:t>
            </a:r>
            <a:r>
              <a:rPr lang="ru-RU" altLang="ru-RU" sz="2400" dirty="0" smtClean="0"/>
              <a:t>психических                               травм </a:t>
            </a:r>
            <a:r>
              <a:rPr lang="ru-RU" altLang="ru-RU" sz="2400" dirty="0"/>
              <a:t>на состояние сердечно-сосудистой системы: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altLang="ru-RU" sz="2400" dirty="0"/>
              <a:t>Волнение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altLang="ru-RU" sz="2400" dirty="0"/>
              <a:t>Испуг 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ru-RU" altLang="ru-RU" sz="2400" dirty="0"/>
              <a:t>Гнев (особенно сдерживаемый)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/>
              <a:t>и другие отрицательные эмоции немедленно ведут к повышению артериального давления, а в дальнейшем при определенных условиях - и к гипертонической болезни.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6822" y="205947"/>
            <a:ext cx="57754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Влияние психических расстройств </a:t>
            </a:r>
          </a:p>
          <a:p>
            <a:r>
              <a:rPr lang="ru-RU" sz="2800" b="1" dirty="0" smtClean="0"/>
              <a:t>на состояние на состояние сердца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7397" y="8219"/>
            <a:ext cx="3334603" cy="2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2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9144000" cy="1371600"/>
          </a:xfrm>
        </p:spPr>
        <p:txBody>
          <a:bodyPr/>
          <a:lstStyle/>
          <a:p>
            <a:pPr algn="ctr" eaLnBrk="1" hangingPunct="1"/>
            <a:r>
              <a:rPr lang="ru-RU" altLang="ru-RU" sz="3600" b="1" dirty="0"/>
              <a:t>Что такое</a:t>
            </a:r>
            <a:br>
              <a:rPr lang="ru-RU" altLang="ru-RU" sz="3600" b="1" dirty="0"/>
            </a:br>
            <a:r>
              <a:rPr lang="ru-RU" altLang="ru-RU" sz="3600" b="1" dirty="0"/>
              <a:t> сердечно - сосудистые заболевания?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543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600"/>
              <a:t>      </a:t>
            </a:r>
            <a:r>
              <a:rPr lang="ru-RU" altLang="ru-RU" sz="1800" b="1"/>
              <a:t>Сердечно - сосудистые заболевания (ССЗ) представляют собой группу болезней сердца и кровеносных сосудов, в которую входят: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/>
              <a:t>Ишемическая болезнь сердца - болезнь кровеносных сосудов, снабжающих кровью сердечную мышцу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/>
              <a:t>Болезнь сосудов головного мозга - болезнь кровеносных сосудов, снабжающих кровью мозг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/>
              <a:t>Болезнь периферических артерий - болезнь кровеносных сосудов, снабжающих кровью руки и ноги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/>
              <a:t>Ревмокардит - поражение сердечной мышцы и сердечных клапанов в результате ревматической атаки, вызываемой стрептококковыми бактериями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/>
              <a:t>Врожденный порок сердца - существующие с рождения деформации строения сердца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/>
              <a:t>Тромбоз глубоких вен и эмболия легких - образование в ножных венах сгустков крови, которые могут смещаться и двигаться к сердцу и легким.</a:t>
            </a:r>
          </a:p>
        </p:txBody>
      </p:sp>
    </p:spTree>
    <p:extLst>
      <p:ext uri="{BB962C8B-B14F-4D97-AF65-F5344CB8AC3E}">
        <p14:creationId xmlns:p14="http://schemas.microsoft.com/office/powerpoint/2010/main" val="92222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26359" y="0"/>
            <a:ext cx="10018713" cy="80327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АРИТМИЯ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9881" y="1504155"/>
            <a:ext cx="8229600" cy="38163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>
                <a:hlinkClick r:id="rId2"/>
              </a:rPr>
              <a:t>Аритмия</a:t>
            </a:r>
            <a:r>
              <a:rPr lang="ru-RU" sz="2800" dirty="0"/>
              <a:t> - называют различные отклонения и нарушения ритма сокращения сердца (в норме частота сердечных сокращений в покое у взрослого человека 60-90 ударов в минуту). Аритмии возникают при заболеваниях центральной и вегетативной нервных систем, а также при эндокринных заболеваниях, при поражениях миокарда. </a:t>
            </a:r>
          </a:p>
          <a:p>
            <a:pPr eaLnBrk="1" hangingPunct="1">
              <a:defRPr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946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1" descr="Картинка 47 из 357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3176" y="844599"/>
            <a:ext cx="9755692" cy="5023938"/>
          </a:xfrm>
          <a:noFill/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2063750" y="5373688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24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АТЕРОСКЛЕРОЗ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hlinkClick r:id="rId2"/>
              </a:rPr>
              <a:t>Атеросклероз</a:t>
            </a:r>
            <a:r>
              <a:rPr lang="ru-RU" dirty="0" smtClean="0"/>
              <a:t> - является хроническим заболеванием, которое поражает крупные и средние артерии. При этой болезни во внутренней оболочке артерий откладываются липопротеины.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73239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155</TotalTime>
  <Words>729</Words>
  <Application>Microsoft Office PowerPoint</Application>
  <PresentationFormat>Широкоэкранный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Corbel</vt:lpstr>
      <vt:lpstr>Garamond</vt:lpstr>
      <vt:lpstr>Wingdings</vt:lpstr>
      <vt:lpstr>Параллакс</vt:lpstr>
      <vt:lpstr>Сердечно сосудистые заболевания.</vt:lpstr>
      <vt:lpstr>Анатомическое  строение  сердца </vt:lpstr>
      <vt:lpstr>Презентация PowerPoint</vt:lpstr>
      <vt:lpstr>Факторы, негативно влияющие на сердечно - сосудистую систему</vt:lpstr>
      <vt:lpstr>Презентация PowerPoint</vt:lpstr>
      <vt:lpstr>Что такое  сердечно - сосудистые заболевания?</vt:lpstr>
      <vt:lpstr>АРИТМИЯ</vt:lpstr>
      <vt:lpstr>Презентация PowerPoint</vt:lpstr>
      <vt:lpstr>АТЕРОСКЛЕРОЗ</vt:lpstr>
      <vt:lpstr>ГИПЕРТОНИЯ</vt:lpstr>
      <vt:lpstr>ИНФАРКТ МИОКАРДА</vt:lpstr>
      <vt:lpstr>Ишемическая болезнь сердца (ИБС)</vt:lpstr>
      <vt:lpstr>СЕРДЕЧНАЯ НЕДОСТАТОЧНОСТЬ</vt:lpstr>
      <vt:lpstr>СТЕНОКАРДИЯ</vt:lpstr>
      <vt:lpstr>Презентация PowerPoint</vt:lpstr>
      <vt:lpstr>Симптомы заболеваний сердца</vt:lpstr>
      <vt:lpstr>Симптомы заболеваний сердца</vt:lpstr>
      <vt:lpstr>Симптомы заболеваний сердца</vt:lpstr>
      <vt:lpstr>Презентация PowerPoint</vt:lpstr>
      <vt:lpstr>Спасибо за просмотр! Берегите свое здоровье!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Сердечно сосудистые заболевания.</dc:title>
  <dc:creator>Акимов Алишер</dc:creator>
  <cp:lastModifiedBy>Акимов Алишер</cp:lastModifiedBy>
  <cp:revision>7</cp:revision>
  <dcterms:created xsi:type="dcterms:W3CDTF">2015-02-06T11:38:08Z</dcterms:created>
  <dcterms:modified xsi:type="dcterms:W3CDTF">2015-02-06T16:07:03Z</dcterms:modified>
</cp:coreProperties>
</file>