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61" r:id="rId2"/>
    <p:sldId id="256" r:id="rId3"/>
    <p:sldId id="257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829" autoAdjust="0"/>
  </p:normalViewPr>
  <p:slideViewPr>
    <p:cSldViewPr>
      <p:cViewPr>
        <p:scale>
          <a:sx n="60" d="100"/>
          <a:sy n="60" d="100"/>
        </p:scale>
        <p:origin x="-225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7C80F-5DE3-4200-8307-D67342E6FE4E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3707-61FB-4814-83BE-4CECEA6C4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5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деятельности на уроке, её целью является осмысление способов и приёмов  работы с учебным материалом: насколько активен или неактивен ученик в усвоении учебного материала, считает ли он его полезным или нет, как он оценивает свою деятельность в процессе урока. Важным психологическим условием, побуждающим учеников к рефлексии, является поддержка учителя: его неторопливость в ожидании ответа ученика, открытость к разным точкам зрения, не категоричность в оценках, эмоциональная увлеченность обсуждаемой проблемой. Для рефлексии    деятельности учащегося на уроке можно использовать следующие приёмы: «Пантомима», «Дело в шляпе», анкетирование, «Лесенка успеха». В анкетировании предлагается отметить галочками те пункты, которые отражают его деятельность на уроке и дополнить своим  мнением.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3707-61FB-4814-83BE-4CECEA6C47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6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Обоснование</a:t>
            </a:r>
            <a:br>
              <a:rPr lang="ru-RU" sz="4000" dirty="0"/>
            </a:br>
            <a:r>
              <a:rPr lang="ru-RU" sz="4000" dirty="0"/>
              <a:t>необходимости внесения изменений в методику</a:t>
            </a:r>
            <a:br>
              <a:rPr lang="ru-RU" sz="4000" dirty="0"/>
            </a:br>
            <a:r>
              <a:rPr lang="ru-RU" sz="4000" dirty="0"/>
              <a:t>преподавания и учения.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3456384" cy="258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4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2.imgsmail.ru/imgpreview?key=35ed38b721837dd5&amp;mb=imgdb_preview_9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62" y="835968"/>
            <a:ext cx="2825377" cy="208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230799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5400000">
            <a:off x="2226752" y="1576245"/>
            <a:ext cx="741463" cy="576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641203" y="1503607"/>
            <a:ext cx="717243" cy="745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395536" y="1196752"/>
            <a:ext cx="1800200" cy="1579785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Активизирует ученика на усвоение учебного материала</a:t>
            </a:r>
            <a:endParaRPr lang="ru-RU" dirty="0"/>
          </a:p>
        </p:txBody>
      </p:sp>
      <p:sp>
        <p:nvSpPr>
          <p:cNvPr id="21" name="Загнутый угол 20"/>
          <p:cNvSpPr/>
          <p:nvPr/>
        </p:nvSpPr>
        <p:spPr>
          <a:xfrm>
            <a:off x="6552220" y="1160632"/>
            <a:ext cx="2052228" cy="1579785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Практикует навыки </a:t>
            </a:r>
            <a:r>
              <a:rPr lang="ru-RU" dirty="0"/>
              <a:t>сотрудничества</a:t>
            </a:r>
          </a:p>
        </p:txBody>
      </p:sp>
      <p:sp>
        <p:nvSpPr>
          <p:cNvPr id="22" name="Загнутый угол 21"/>
          <p:cNvSpPr/>
          <p:nvPr/>
        </p:nvSpPr>
        <p:spPr>
          <a:xfrm>
            <a:off x="177458" y="4526276"/>
            <a:ext cx="2018278" cy="1944216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Активизирует познавательную деятельность</a:t>
            </a:r>
          </a:p>
        </p:txBody>
      </p:sp>
      <p:sp>
        <p:nvSpPr>
          <p:cNvPr id="23" name="Загнутый угол 22"/>
          <p:cNvSpPr/>
          <p:nvPr/>
        </p:nvSpPr>
        <p:spPr>
          <a:xfrm>
            <a:off x="2472762" y="4526276"/>
            <a:ext cx="2171246" cy="1944216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Развивает навыки самостоятельной  деятельности </a:t>
            </a:r>
            <a:endParaRPr lang="ru-RU" dirty="0"/>
          </a:p>
        </p:txBody>
      </p:sp>
      <p:sp>
        <p:nvSpPr>
          <p:cNvPr id="24" name="Загнутый угол 23"/>
          <p:cNvSpPr/>
          <p:nvPr/>
        </p:nvSpPr>
        <p:spPr>
          <a:xfrm>
            <a:off x="4836540" y="4526276"/>
            <a:ext cx="1955221" cy="1944216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Развивает умение успешного общения</a:t>
            </a:r>
            <a:endParaRPr lang="ru-RU" dirty="0"/>
          </a:p>
        </p:txBody>
      </p:sp>
      <p:sp>
        <p:nvSpPr>
          <p:cNvPr id="25" name="Загнутый угол 24"/>
          <p:cNvSpPr/>
          <p:nvPr/>
        </p:nvSpPr>
        <p:spPr>
          <a:xfrm>
            <a:off x="7020272" y="4502226"/>
            <a:ext cx="1955221" cy="1944216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Стимулирует учащих к обдумыванию и обсуждению полученной информации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95736" y="3103685"/>
            <a:ext cx="435648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101908" y="3103685"/>
            <a:ext cx="1093828" cy="1398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450372" y="3175693"/>
            <a:ext cx="0" cy="132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14150" y="3175693"/>
            <a:ext cx="0" cy="132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>
            <a:off x="6552220" y="3175693"/>
            <a:ext cx="1260140" cy="132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836712"/>
            <a:ext cx="7848872" cy="511256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І. </a:t>
            </a: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групп:</a:t>
            </a:r>
          </a:p>
          <a:p>
            <a:pPr marL="502920" indent="-457200">
              <a:buAutoNum type="arabicPeriod"/>
            </a:pPr>
            <a:r>
              <a:rPr lang="kk-KZ" dirty="0" smtClean="0"/>
              <a:t>Деление групп</a:t>
            </a:r>
          </a:p>
          <a:p>
            <a:pPr marL="502920" indent="-457200">
              <a:buAutoNum type="arabicPeriod"/>
            </a:pPr>
            <a:r>
              <a:rPr lang="kk-KZ" dirty="0" smtClean="0"/>
              <a:t>Распределение ролей</a:t>
            </a:r>
          </a:p>
          <a:p>
            <a:pPr marL="502920" indent="-457200">
              <a:buAutoNum type="arabicPeriod"/>
            </a:pPr>
            <a:r>
              <a:rPr lang="kk-KZ" dirty="0" smtClean="0"/>
              <a:t>Состав группы</a:t>
            </a:r>
          </a:p>
          <a:p>
            <a:pPr marL="502920" indent="-457200">
              <a:buAutoNum type="arabicPeriod"/>
            </a:pPr>
            <a:r>
              <a:rPr lang="kk-KZ" dirty="0" smtClean="0"/>
              <a:t>Установление правил работы в группе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Планирование групповой работы: </a:t>
            </a:r>
          </a:p>
          <a:p>
            <a:pPr marL="502920" indent="-457200">
              <a:buAutoNum type="arabicPeriod"/>
            </a:pPr>
            <a:r>
              <a:rPr lang="kk-KZ" dirty="0" smtClean="0"/>
              <a:t>Продумать и дать инструтаж работы в группе</a:t>
            </a:r>
          </a:p>
          <a:p>
            <a:pPr marL="502920" indent="-457200">
              <a:buAutoNum type="arabicPeriod"/>
            </a:pPr>
            <a:r>
              <a:rPr lang="kk-KZ" dirty="0" smtClean="0"/>
              <a:t>Время </a:t>
            </a:r>
          </a:p>
          <a:p>
            <a:pPr marL="502920" indent="-457200">
              <a:buAutoNum type="arabicPeriod"/>
            </a:pPr>
            <a:r>
              <a:rPr lang="kk-KZ" dirty="0" smtClean="0"/>
              <a:t>Задание с четкой инструкцией  к выполнению.</a:t>
            </a:r>
          </a:p>
          <a:p>
            <a:pPr marL="502920" indent="-457200">
              <a:buAutoNum type="arabicPeriod"/>
            </a:pPr>
            <a:r>
              <a:rPr lang="kk-KZ" dirty="0" smtClean="0"/>
              <a:t>Презентация конечного результата 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Оценивание: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Критерии оценивания. Лист самооценивания, взаймооценивания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</a:t>
            </a:r>
            <a:r>
              <a:rPr lang="kk-K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412231" cy="192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8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kk-KZ" sz="2800" b="1" dirty="0" smtClean="0"/>
              <a:t>Используя ресурс выпишите основные факторы из каждой прочитанной части</a:t>
            </a:r>
          </a:p>
          <a:p>
            <a:pPr marL="514350" indent="-514350">
              <a:buFont typeface="+mj-lt"/>
              <a:buAutoNum type="romanUcPeriod"/>
            </a:pPr>
            <a:r>
              <a:rPr lang="kk-KZ" sz="2800" b="1" dirty="0" smtClean="0"/>
              <a:t>Проанализируйте и обсудите в группе </a:t>
            </a:r>
          </a:p>
          <a:p>
            <a:pPr marL="514350" indent="-514350">
              <a:buFont typeface="+mj-lt"/>
              <a:buAutoNum type="romanUcPeriod"/>
            </a:pPr>
            <a:r>
              <a:rPr lang="kk-KZ" sz="2800" b="1" dirty="0" smtClean="0"/>
              <a:t>Изобразите на постере </a:t>
            </a:r>
            <a:r>
              <a:rPr lang="kk-KZ" sz="2800" b="1" smtClean="0"/>
              <a:t>свои идеи</a:t>
            </a:r>
            <a:endParaRPr lang="kk-KZ" sz="2800" b="1" dirty="0" smtClean="0"/>
          </a:p>
          <a:p>
            <a:pPr marL="514350" indent="-514350">
              <a:buFont typeface="+mj-lt"/>
              <a:buAutoNum type="romanUcPeriod"/>
            </a:pPr>
            <a:r>
              <a:rPr lang="kk-KZ" sz="2800" b="1" dirty="0" smtClean="0"/>
              <a:t>Презентуйте свою работу</a:t>
            </a:r>
          </a:p>
          <a:p>
            <a:endParaRPr lang="kk-KZ" dirty="0" smtClean="0"/>
          </a:p>
          <a:p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– стр. 96-98. (Теоретические основы программы, Убеждения учителя,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 Эффективное преподавание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kk-KZ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– стр. 97-100. (Успешное преподавание и компетентный учитель, Формирование выводов относиельно качественного и успешного преподавания )</a:t>
            </a:r>
          </a:p>
          <a:p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группа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– стр. 102-104 (Современные достижения в области знаний о том, как люди обучаются, Понимание того как люди обучаются)</a:t>
            </a:r>
          </a:p>
          <a:p>
            <a:r>
              <a:rPr lang="kk-KZ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 группа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– стр. 104-106 (Теория Пиаже, Природа или воспитание)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8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512511" cy="1143000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002060"/>
                </a:solidFill>
                <a:effectLst/>
              </a:rPr>
              <a:t>Хочешь накормить человека один раз — дай ему рыбу. Хочешь накормить его на всю жизнь — научи его рыбачить. </a:t>
            </a:r>
            <a:r>
              <a:rPr lang="ru-RU" dirty="0">
                <a:solidFill>
                  <a:srgbClr val="002060"/>
                </a:solidFill>
                <a:effectLst/>
              </a:rPr>
              <a:t/>
            </a:r>
            <a:br>
              <a:rPr lang="ru-RU" dirty="0">
                <a:solidFill>
                  <a:srgbClr val="002060"/>
                </a:solidFill>
                <a:effectLst/>
              </a:rPr>
            </a:br>
            <a:r>
              <a:rPr lang="kk-KZ" dirty="0">
                <a:solidFill>
                  <a:srgbClr val="002060"/>
                </a:solidFill>
                <a:effectLst/>
              </a:rPr>
              <a:t> 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424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335</Words>
  <Application>Microsoft Office PowerPoint</Application>
  <PresentationFormat>Экран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Обоснование необходимости внесения изменений в методику преподавания и учения. </vt:lpstr>
      <vt:lpstr>Презентация PowerPoint</vt:lpstr>
      <vt:lpstr>Презентация PowerPoint</vt:lpstr>
      <vt:lpstr>ИНСТРУКЦИЯ</vt:lpstr>
      <vt:lpstr>Хочешь накормить человека один раз — дай ему рыбу. Хочешь накормить его на всю жизнь — научи его рыбачить. 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5656</cp:lastModifiedBy>
  <cp:revision>18</cp:revision>
  <dcterms:created xsi:type="dcterms:W3CDTF">2016-10-13T08:52:52Z</dcterms:created>
  <dcterms:modified xsi:type="dcterms:W3CDTF">2016-10-24T04:49:47Z</dcterms:modified>
</cp:coreProperties>
</file>