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61" r:id="rId9"/>
    <p:sldId id="262" r:id="rId10"/>
    <p:sldId id="263" r:id="rId11"/>
    <p:sldId id="264" r:id="rId12"/>
    <p:sldId id="266" r:id="rId13"/>
    <p:sldId id="268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7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7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84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1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7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53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66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9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01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2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96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9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16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048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99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29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5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27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19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940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3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868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6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227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0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46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31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53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052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57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8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3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2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04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070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25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884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556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470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1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511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425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0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49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8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940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315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39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569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23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67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071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553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85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49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7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755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75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89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45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51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96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9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453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497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825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1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8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3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7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23.11.2016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880320"/>
          </a:xfrm>
        </p:spPr>
        <p:txBody>
          <a:bodyPr>
            <a:normAutofit/>
          </a:bodyPr>
          <a:lstStyle/>
          <a:p>
            <a:pPr fontAlgn="base"/>
            <a:r>
              <a:rPr lang="ru-RU" sz="2400" b="1" dirty="0"/>
              <a:t>Орта </a:t>
            </a:r>
            <a:r>
              <a:rPr lang="ru-RU" sz="2400" b="1" dirty="0" err="1"/>
              <a:t>білім</a:t>
            </a:r>
            <a:r>
              <a:rPr lang="ru-RU" sz="2400" b="1" dirty="0"/>
              <a:t> беру </a:t>
            </a:r>
            <a:r>
              <a:rPr lang="ru-RU" sz="2400" b="1" dirty="0" err="1"/>
              <a:t>ұйымдарында</a:t>
            </a:r>
            <a:r>
              <a:rPr lang="ru-RU" sz="2400" b="1" dirty="0"/>
              <a:t> </a:t>
            </a:r>
            <a:r>
              <a:rPr lang="ru-RU" sz="2400" b="1" dirty="0" err="1"/>
              <a:t>міндетті</a:t>
            </a:r>
            <a:r>
              <a:rPr lang="ru-RU" sz="2400" b="1" dirty="0"/>
              <a:t> </a:t>
            </a:r>
            <a:r>
              <a:rPr lang="ru-RU" sz="2400" b="1" dirty="0" err="1"/>
              <a:t>мектеп</a:t>
            </a:r>
            <a:r>
              <a:rPr lang="ru-RU" sz="2400" b="1" dirty="0"/>
              <a:t> </a:t>
            </a:r>
            <a:r>
              <a:rPr lang="ru-RU" sz="2400" b="1" dirty="0" err="1"/>
              <a:t>формасына</a:t>
            </a:r>
            <a:r>
              <a:rPr lang="ru-RU" sz="2400" b="1" dirty="0"/>
              <a:t> </a:t>
            </a:r>
            <a:r>
              <a:rPr lang="ru-RU" sz="2400" b="1" dirty="0" err="1"/>
              <a:t>қойылатын</a:t>
            </a:r>
            <a:r>
              <a:rPr lang="ru-RU" sz="2400" b="1" dirty="0"/>
              <a:t> </a:t>
            </a:r>
            <a:r>
              <a:rPr lang="ru-RU" sz="2400" b="1" dirty="0" err="1" smtClean="0"/>
              <a:t>талаптар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Требования к обязательной школьной форме </a:t>
            </a:r>
            <a:br>
              <a:rPr lang="ru-RU" sz="2400" b="1" dirty="0"/>
            </a:br>
            <a:r>
              <a:rPr lang="ru-RU" sz="2400" b="1" dirty="0"/>
              <a:t>для организаций среднего образования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861048"/>
            <a:ext cx="6428630" cy="223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96855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2015 ЖЫЛДЫҢ </a:t>
            </a:r>
            <a: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ҚАРАШАСЫНАН </a:t>
            </a:r>
            <a:br>
              <a:rPr lang="kk-KZ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ЗАҢЫ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ОБРАЗОВАНИИ»</a:t>
            </a:r>
            <a:b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 НОЯБРЯ 2015 ГОДА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77500" lnSpcReduction="20000"/>
          </a:bodyPr>
          <a:lstStyle/>
          <a:p>
            <a:pPr fontAlgn="base"/>
            <a:endParaRPr lang="ru-RU" b="1" dirty="0" smtClean="0"/>
          </a:p>
          <a:p>
            <a:pPr algn="ctr" fontAlgn="base"/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14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«Орта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14 января 2016 года № 26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обязательной школьной форме для организаций среднего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Требований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обеспечение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 в применении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школьной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формирование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позитивного отношения родителей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школьной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форме, повышение ответственности руководства учебных заведений и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советов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(совет школы, попечительский совет,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комитет) в соблюдении светского характера обучения.</a:t>
            </a:r>
          </a:p>
          <a:p>
            <a:pPr marL="0" indent="0" algn="just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ұйымдарындағы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обязательной школьной форме 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 среднего образования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21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8424"/>
            <a:ext cx="6174744" cy="338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03848" y="332656"/>
            <a:ext cx="5616624" cy="5793507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мальчиков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брюки, парадную рубашку, повседневную рубашку (зимний период: трикотажный жилет, водолазку). Брюки для мальчиков свободного кроя, и по длине закрывают щиколотки ног.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3" descr="D:\Glasman\Glasman\фотообработка\1\IMG_07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1" y="2924944"/>
            <a:ext cx="2141457" cy="35605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21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175036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1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3" y="2708920"/>
            <a:ext cx="2376264" cy="3899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775" y="404664"/>
            <a:ext cx="4608513" cy="5721499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жилет, юбка,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для девочек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юбку, брюки, классическую блузу (зимний период: трикотажный жилет, сарафан, водолазку). Брюки для девочек свободного кроя, и по длине закрывают щиколотки ног</a:t>
            </a:r>
            <a:r>
              <a:rPr lang="ru-RU" dirty="0"/>
              <a:t>.</a:t>
            </a:r>
          </a:p>
        </p:txBody>
      </p:sp>
      <p:pic>
        <p:nvPicPr>
          <p:cNvPr id="1027" name="Picture 3" descr="C:\Users\21\Desktop\ce371a4f1739e062c030cc5381ae13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945168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 Орта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міндеттемейді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ұйымдастырмайды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бекітілуін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обязательной школьной форме 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 образования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Руководитель организаций среднего образования (далее - Руководитель) и общественный совет (совет школы, попечительский совет, родительский комитет) при введении обязательной школьной формы руководствуется настоящими Требованиями.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 Родители и иные законные представители участвуют в обсуждении вопросов о школьной форме и вносят предложения по ее совершенствованию, приобретают ее через действующую торговую сеть.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 Областные, городов Астаны и Алматы управления образования,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(городские) отделы образования рекомендуют родителям приобретение школьной формы у отечественных производителей школьной формы.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 Руководитель обеспечивает утверждение школьной формы до 25 мая учебного года.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26. Руководитель выносит вопрос соблюдения школьной формы обучающимися на общественный совет.</a:t>
            </a:r>
          </a:p>
          <a:p>
            <a:pPr marL="0" indent="0" fontAlgn="base">
              <a:buNone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 Руководитель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ознакамливает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родителей или иных законных представителей с настоящими Требованиями при подаче заявления о приеме (произвольной форме) обучающ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егося в организацию среднего образования под роспись и на общешкольном родительском собрании.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58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Волна</vt:lpstr>
      <vt:lpstr>1_Волна</vt:lpstr>
      <vt:lpstr>2_Волна</vt:lpstr>
      <vt:lpstr>3_Волна</vt:lpstr>
      <vt:lpstr>4_Волна</vt:lpstr>
      <vt:lpstr>5_Волна</vt:lpstr>
      <vt:lpstr>6_Волна</vt:lpstr>
      <vt:lpstr>7_Волна</vt:lpstr>
      <vt:lpstr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vt:lpstr>
      <vt:lpstr>№398-V 13 2015 ЖЫЛДЫҢ ҚАРАШАСЫНАН  «БІЛІМ ТУРАЛЫ»  ҚАЗАҚСТАН РЕСПУБЛИКАСЫНЫҢ  ЗАҢЫ  ЗАКОН  РЕСПУБЛИКИ КАЗАХСТАН «ОБ ОБРАЗОВАНИИ» №398-V ОТ 13 НОЯБРЯ 2015 ГОДА</vt:lpstr>
      <vt:lpstr>Презентация PowerPoint</vt:lpstr>
      <vt:lpstr>Презентация PowerPoint</vt:lpstr>
      <vt:lpstr>Орта білім беру ұйымдарындағы міндетті мектеп формасына қойылатын талаптар  Требования к обязательной школьной форме  для организаций среднего образования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</dc:title>
  <dc:creator>32 кабинет</dc:creator>
  <cp:lastModifiedBy>40</cp:lastModifiedBy>
  <cp:revision>3</cp:revision>
  <dcterms:created xsi:type="dcterms:W3CDTF">2016-04-02T04:21:20Z</dcterms:created>
  <dcterms:modified xsi:type="dcterms:W3CDTF">2016-11-23T06:42:37Z</dcterms:modified>
</cp:coreProperties>
</file>