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43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27584" y="260648"/>
            <a:ext cx="7992888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Символьные и строковые величины. 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Операции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над символьными и строковыми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величинами</a:t>
            </a:r>
            <a:endParaRPr kumimoji="0" lang="ru-RU" sz="4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23628" y="4653136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9 класс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2160" y="3789040"/>
            <a:ext cx="26967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Предмет: информатика</a:t>
            </a:r>
          </a:p>
          <a:p>
            <a:endParaRPr lang="ru-RU" dirty="0" smtClean="0"/>
          </a:p>
          <a:p>
            <a:r>
              <a:rPr lang="ru-RU" dirty="0" smtClean="0"/>
              <a:t>Учитель: Смирнова Ю.Н.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6984" y="332656"/>
            <a:ext cx="828348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/>
              <a:t>I. Основные сведения о символьных величинах</a:t>
            </a:r>
          </a:p>
          <a:p>
            <a:r>
              <a:rPr lang="ru-RU" sz="2000" i="1" dirty="0" smtClean="0"/>
              <a:t>Последовательность </a:t>
            </a:r>
            <a:r>
              <a:rPr lang="ru-RU" sz="2000" i="1" dirty="0"/>
              <a:t>символов, заключенных в </a:t>
            </a:r>
            <a:r>
              <a:rPr lang="ru-RU" sz="2000" i="1" dirty="0" smtClean="0"/>
              <a:t>апострофах</a:t>
            </a:r>
            <a:r>
              <a:rPr lang="en-US" sz="2000" i="1" dirty="0" smtClean="0"/>
              <a:t> </a:t>
            </a:r>
            <a:r>
              <a:rPr lang="ru-RU" sz="2000" i="1" dirty="0" smtClean="0"/>
              <a:t>называется </a:t>
            </a:r>
            <a:r>
              <a:rPr lang="ru-RU" sz="2000" b="1" i="1" dirty="0" smtClean="0"/>
              <a:t>символьной (</a:t>
            </a:r>
            <a:r>
              <a:rPr lang="ru-RU" sz="2000" b="1" i="1" dirty="0"/>
              <a:t>строковой, текстовой) </a:t>
            </a:r>
            <a:r>
              <a:rPr lang="ru-RU" sz="2000" b="1" i="1" dirty="0" smtClean="0"/>
              <a:t>величиной</a:t>
            </a:r>
          </a:p>
          <a:p>
            <a:r>
              <a:rPr lang="ru-RU" sz="2000" b="1" i="1" dirty="0" smtClean="0"/>
              <a:t>Символ</a:t>
            </a:r>
            <a:r>
              <a:rPr lang="ru-RU" sz="2000" i="1" dirty="0" smtClean="0"/>
              <a:t> </a:t>
            </a:r>
            <a:r>
              <a:rPr lang="ru-RU" sz="2000" i="1" dirty="0"/>
              <a:t>– это буквы, цифры, знаки препинания и специальные символы</a:t>
            </a:r>
          </a:p>
          <a:p>
            <a:r>
              <a:rPr lang="ru-RU" sz="2000" b="1" i="1" dirty="0" smtClean="0"/>
              <a:t>Строкой </a:t>
            </a:r>
            <a:r>
              <a:rPr lang="ru-RU" sz="2000" i="1" dirty="0"/>
              <a:t>называется последовательность символов определенной длины</a:t>
            </a:r>
            <a:r>
              <a:rPr lang="ru-RU" sz="2000" b="1" i="1" dirty="0"/>
              <a:t>.</a:t>
            </a:r>
            <a:endParaRPr lang="ru-RU" sz="2000" b="1" i="1" dirty="0" smtClean="0"/>
          </a:p>
          <a:p>
            <a:r>
              <a:rPr lang="en-US" sz="2000" b="1" i="1" dirty="0" smtClean="0"/>
              <a:t>‘’ -</a:t>
            </a:r>
            <a:r>
              <a:rPr lang="ru-RU" sz="2000" dirty="0"/>
              <a:t>пустая строка, или строка нулевой длины</a:t>
            </a:r>
            <a:endParaRPr lang="ru-RU" sz="2000" b="1" i="1" dirty="0" smtClean="0"/>
          </a:p>
          <a:p>
            <a:r>
              <a:rPr lang="ru-RU" sz="2000" b="1" i="1" dirty="0" smtClean="0"/>
              <a:t>Например: </a:t>
            </a:r>
            <a:endParaRPr lang="en-US" sz="2000" b="1" i="1" dirty="0" smtClean="0"/>
          </a:p>
          <a:p>
            <a:endParaRPr lang="ru-RU" sz="2400" i="1" dirty="0" smtClean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ru-RU" sz="2400" i="1" dirty="0"/>
          </a:p>
          <a:p>
            <a:r>
              <a:rPr lang="ru-RU" sz="2400" i="1" dirty="0" smtClean="0"/>
              <a:t>.</a:t>
            </a:r>
            <a:r>
              <a:rPr lang="ru-RU" sz="2400" i="1" dirty="0"/>
              <a:t> 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93285"/>
              </p:ext>
            </p:extLst>
          </p:nvPr>
        </p:nvGraphicFramePr>
        <p:xfrm>
          <a:off x="536984" y="2643845"/>
          <a:ext cx="821148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641740"/>
                <a:gridCol w="49855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 в программе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символьный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A:=‘1’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B:= ‘w’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C:=‘$’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D:= ‘.’ ;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r>
                        <a:rPr lang="en-US" dirty="0" smtClean="0"/>
                        <a:t>      </a:t>
                      </a:r>
                    </a:p>
                    <a:p>
                      <a:r>
                        <a:rPr lang="en-US" dirty="0" smtClean="0"/>
                        <a:t>            A : char</a:t>
                      </a:r>
                      <a:r>
                        <a:rPr lang="en-US" baseline="0" dirty="0" smtClean="0"/>
                        <a:t> 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       B</a:t>
                      </a:r>
                      <a:r>
                        <a:rPr lang="en-US" dirty="0" smtClean="0"/>
                        <a:t> : char</a:t>
                      </a:r>
                      <a:r>
                        <a:rPr lang="en-US" baseline="0" dirty="0" smtClean="0"/>
                        <a:t>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C : char</a:t>
                      </a:r>
                      <a:r>
                        <a:rPr lang="en-US" baseline="0" dirty="0" smtClean="0"/>
                        <a:t>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D : char</a:t>
                      </a:r>
                      <a:r>
                        <a:rPr lang="en-US" baseline="0" dirty="0" smtClean="0"/>
                        <a:t> ;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строковый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A:=‘1</a:t>
                      </a:r>
                      <a:r>
                        <a:rPr lang="ru-RU" sz="1800" b="1" i="1" dirty="0" smtClean="0"/>
                        <a:t>+1</a:t>
                      </a:r>
                      <a:r>
                        <a:rPr lang="en-US" sz="1800" b="1" i="1" dirty="0" smtClean="0"/>
                        <a:t>2’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B:= ‘w</a:t>
                      </a:r>
                      <a:r>
                        <a:rPr lang="ru-RU" sz="1800" b="1" i="1" dirty="0" smtClean="0"/>
                        <a:t>1</a:t>
                      </a:r>
                      <a:r>
                        <a:rPr lang="en-US" sz="1800" b="1" i="1" dirty="0" smtClean="0"/>
                        <a:t>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C:=‘</a:t>
                      </a:r>
                      <a:r>
                        <a:rPr lang="ru-RU" sz="1800" b="1" i="1" dirty="0" smtClean="0"/>
                        <a:t>4000</a:t>
                      </a:r>
                      <a:r>
                        <a:rPr lang="en-US" sz="1800" b="1" i="1" dirty="0" smtClean="0"/>
                        <a:t>$’ 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/>
                        <a:t>D:= ‘</a:t>
                      </a:r>
                      <a:r>
                        <a:rPr lang="ru-RU" sz="1800" b="1" i="1" dirty="0" smtClean="0"/>
                        <a:t>дом</a:t>
                      </a:r>
                      <a:r>
                        <a:rPr lang="en-US" sz="1800" b="1" i="1" dirty="0" smtClean="0"/>
                        <a:t>.’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r>
                        <a:rPr lang="en-US" dirty="0" smtClean="0"/>
                        <a:t>      </a:t>
                      </a:r>
                    </a:p>
                    <a:p>
                      <a:r>
                        <a:rPr lang="en-US" dirty="0" smtClean="0"/>
                        <a:t>            A : </a:t>
                      </a:r>
                      <a:r>
                        <a:rPr lang="ru-RU" sz="1800" i="1" dirty="0" err="1" smtClean="0"/>
                        <a:t>strin</a:t>
                      </a:r>
                      <a:r>
                        <a:rPr lang="en-US" sz="1800" i="1" dirty="0" smtClean="0"/>
                        <a:t>g[4]</a:t>
                      </a:r>
                      <a:r>
                        <a:rPr lang="en-US" baseline="0" dirty="0" smtClean="0"/>
                        <a:t> 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       B</a:t>
                      </a:r>
                      <a:r>
                        <a:rPr lang="en-US" dirty="0" smtClean="0"/>
                        <a:t> : </a:t>
                      </a:r>
                      <a:r>
                        <a:rPr lang="ru-RU" sz="1800" i="1" dirty="0" err="1" smtClean="0"/>
                        <a:t>strin</a:t>
                      </a:r>
                      <a:r>
                        <a:rPr lang="en-US" sz="1800" i="1" dirty="0" smtClean="0"/>
                        <a:t>g</a:t>
                      </a:r>
                      <a:r>
                        <a:rPr lang="en-US" baseline="0" dirty="0" smtClean="0"/>
                        <a:t>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C : </a:t>
                      </a:r>
                      <a:r>
                        <a:rPr lang="ru-RU" sz="1800" i="1" dirty="0" err="1" smtClean="0"/>
                        <a:t>strin</a:t>
                      </a:r>
                      <a:r>
                        <a:rPr lang="en-US" sz="1800" i="1" dirty="0" smtClean="0"/>
                        <a:t>g</a:t>
                      </a:r>
                      <a:r>
                        <a:rPr lang="en-US" baseline="0" dirty="0" smtClean="0"/>
                        <a:t>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   D : </a:t>
                      </a:r>
                      <a:r>
                        <a:rPr lang="ru-RU" sz="1800" i="1" dirty="0" err="1" smtClean="0"/>
                        <a:t>strin</a:t>
                      </a:r>
                      <a:r>
                        <a:rPr lang="en-US" sz="1800" i="1" dirty="0" smtClean="0"/>
                        <a:t>g</a:t>
                      </a:r>
                      <a:r>
                        <a:rPr lang="en-US" baseline="0" dirty="0" smtClean="0"/>
                        <a:t> ;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Овальная выноска 2"/>
          <p:cNvSpPr/>
          <p:nvPr/>
        </p:nvSpPr>
        <p:spPr>
          <a:xfrm>
            <a:off x="5724128" y="3284984"/>
            <a:ext cx="2304256" cy="1512168"/>
          </a:xfrm>
          <a:prstGeom prst="wedgeEllipseCallout">
            <a:avLst>
              <a:gd name="adj1" fmla="val -54358"/>
              <a:gd name="adj2" fmla="val 5103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Количество символов в строке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83568" y="476672"/>
            <a:ext cx="784887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6448" y="264959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Вопросы для 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516529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Символьные переменные описываются словом?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061" y="54868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Строковые переменные описываются словом?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99592" y="940465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99792" y="949795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08004" y="940465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16216" y="949795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integer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2668657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3. К строковому  типу относятся переменные (выбрать все)?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27784" y="1989227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32148" y="1991559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88224" y="2021884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44008" y="2021884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integer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04156" y="3068960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Sim</a:t>
            </a:r>
            <a:r>
              <a:rPr lang="en-US" dirty="0" smtClean="0"/>
              <a:t>:=‘char’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89546" y="3070701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S:=‘1-1=0’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60232" y="3090850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R:=‘        ’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730319" y="3090850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Sim</a:t>
            </a:r>
            <a:r>
              <a:rPr lang="en-US" dirty="0" smtClean="0"/>
              <a:t>:=‘/’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904156" y="3717032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К символьному типу относятся переменные (выбрать все)?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730319" y="4111335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Sim</a:t>
            </a:r>
            <a:r>
              <a:rPr lang="en-US" dirty="0" smtClean="0"/>
              <a:t>:=‘</a:t>
            </a:r>
            <a:r>
              <a:rPr lang="ru-RU" dirty="0"/>
              <a:t>: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21607" y="4118722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S:=‘0’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660232" y="4118722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R:=‘</a:t>
            </a:r>
            <a:r>
              <a:rPr lang="ru-RU" dirty="0" smtClean="0"/>
              <a:t> 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716016" y="4118722"/>
            <a:ext cx="1584176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Sim</a:t>
            </a:r>
            <a:r>
              <a:rPr lang="en-US" dirty="0" smtClean="0"/>
              <a:t>:=‘</a:t>
            </a:r>
            <a:r>
              <a:rPr lang="ru-RU" dirty="0" smtClean="0"/>
              <a:t>5</a:t>
            </a:r>
            <a:r>
              <a:rPr lang="en-US" dirty="0" smtClean="0"/>
              <a:t>/</a:t>
            </a:r>
            <a:r>
              <a:rPr lang="ru-RU" dirty="0" smtClean="0"/>
              <a:t>5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483768" y="4653136"/>
            <a:ext cx="3168352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chemeClr val="accent2">
                    <a:lumMod val="50000"/>
                  </a:schemeClr>
                </a:solidFill>
              </a:rPr>
              <a:t>5. Какая ошибка допущена?</a:t>
            </a:r>
          </a:p>
          <a:p>
            <a:r>
              <a:rPr lang="en-US" sz="1700" b="1" dirty="0" smtClean="0">
                <a:solidFill>
                  <a:schemeClr val="accent2">
                    <a:lumMod val="50000"/>
                  </a:schemeClr>
                </a:solidFill>
              </a:rPr>
              <a:t>Program</a:t>
            </a:r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accent2">
                    <a:lumMod val="50000"/>
                  </a:schemeClr>
                </a:solidFill>
              </a:rPr>
              <a:t>zamena</a:t>
            </a:r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r>
              <a:rPr lang="en-US" sz="1700" dirty="0" err="1" smtClean="0">
                <a:solidFill>
                  <a:schemeClr val="accent2">
                    <a:lumMod val="50000"/>
                  </a:schemeClr>
                </a:solidFill>
              </a:rPr>
              <a:t>Var</a:t>
            </a:r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  a:char;        b: string:</a:t>
            </a:r>
          </a:p>
          <a:p>
            <a:r>
              <a:rPr lang="en-US" sz="1700" b="1" dirty="0" smtClean="0">
                <a:solidFill>
                  <a:schemeClr val="accent2">
                    <a:lumMod val="50000"/>
                  </a:schemeClr>
                </a:solidFill>
              </a:rPr>
              <a:t>begin</a:t>
            </a:r>
            <a:r>
              <a:rPr lang="ru-RU" sz="17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7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a:=‘</a:t>
            </a:r>
            <a:r>
              <a:rPr lang="en-US" sz="1700" dirty="0">
                <a:solidFill>
                  <a:schemeClr val="accent2">
                    <a:lumMod val="50000"/>
                  </a:schemeClr>
                </a:solidFill>
              </a:rPr>
              <a:t>+</a:t>
            </a:r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’ ;    b:=‘111’ ;     a:=b ;</a:t>
            </a:r>
          </a:p>
          <a:p>
            <a:r>
              <a:rPr lang="en-US" sz="1700" b="1" dirty="0" err="1" smtClean="0">
                <a:solidFill>
                  <a:schemeClr val="accent2">
                    <a:lumMod val="50000"/>
                  </a:schemeClr>
                </a:solidFill>
              </a:rPr>
              <a:t>Writeln</a:t>
            </a:r>
            <a:r>
              <a:rPr lang="en-US" sz="1700" dirty="0" smtClean="0">
                <a:solidFill>
                  <a:schemeClr val="accent2">
                    <a:lumMod val="50000"/>
                  </a:schemeClr>
                </a:solidFill>
              </a:rPr>
              <a:t> (a);</a:t>
            </a:r>
          </a:p>
          <a:p>
            <a:r>
              <a:rPr lang="en-US" sz="1700" b="1" dirty="0" smtClean="0">
                <a:solidFill>
                  <a:schemeClr val="accent2">
                    <a:lumMod val="50000"/>
                  </a:schemeClr>
                </a:solidFill>
              </a:rPr>
              <a:t>end.</a:t>
            </a:r>
            <a:endParaRPr lang="ru-RU" sz="1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84368" y="5733256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назад 26">
            <a:hlinkClick r:id="" action="ppaction://hlinkshowjump?jump=previousslide" highlightClick="1"/>
          </p:cNvPr>
          <p:cNvSpPr/>
          <p:nvPr/>
        </p:nvSpPr>
        <p:spPr>
          <a:xfrm>
            <a:off x="323528" y="264959"/>
            <a:ext cx="598079" cy="3231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13546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II. Стандартные функции для работы с символьными </a:t>
            </a:r>
            <a:r>
              <a:rPr lang="ru-RU" b="1" dirty="0" smtClean="0"/>
              <a:t>величинами:</a:t>
            </a:r>
          </a:p>
          <a:p>
            <a:r>
              <a:rPr lang="ru-RU" b="1" dirty="0" smtClean="0"/>
              <a:t>1. </a:t>
            </a:r>
            <a:r>
              <a:rPr lang="ru-RU" dirty="0" smtClean="0"/>
              <a:t>Операция </a:t>
            </a:r>
            <a:r>
              <a:rPr lang="ru-RU" dirty="0">
                <a:solidFill>
                  <a:schemeClr val="dk1"/>
                </a:solidFill>
              </a:rPr>
              <a:t>склеивание или конкатенация строк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67880"/>
              </p:ext>
            </p:extLst>
          </p:nvPr>
        </p:nvGraphicFramePr>
        <p:xfrm>
          <a:off x="575556" y="1159877"/>
          <a:ext cx="8172908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944216"/>
                <a:gridCol w="3024336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Обозначение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Пример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Результат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+ </a:t>
                      </a:r>
                    </a:p>
                    <a:p>
                      <a:r>
                        <a:rPr lang="ru-RU" sz="1600" dirty="0" smtClean="0"/>
                        <a:t>или </a:t>
                      </a:r>
                    </a:p>
                    <a:p>
                      <a:r>
                        <a:rPr lang="en-US" sz="1600" dirty="0" err="1" smtClean="0"/>
                        <a:t>concat</a:t>
                      </a:r>
                      <a:r>
                        <a:rPr lang="en-US" sz="1600" dirty="0" smtClean="0"/>
                        <a:t>,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text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s: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s1, s2 , s3: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s:=‘  ‘ ;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s1: 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' Имя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';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s2:= ‘ Фамилия ’;</a:t>
                      </a: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s3:=s1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+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(s3);</a:t>
                      </a: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End.</a:t>
                      </a:r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S3:=</a:t>
                      </a:r>
                      <a:r>
                        <a:rPr lang="en-US" sz="1600" dirty="0" err="1" smtClean="0"/>
                        <a:t>Concat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(s1,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ru-RU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s2);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Имя  Фамилия</a:t>
                      </a:r>
                      <a:endParaRPr lang="ru-RU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7704" y="4045988"/>
            <a:ext cx="3816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1.</a:t>
            </a: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Program 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i="1" dirty="0">
                <a:solidFill>
                  <a:schemeClr val="dk1"/>
                </a:solidFill>
              </a:rPr>
              <a:t>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en-US" sz="1600" i="1" dirty="0" err="1" smtClean="0">
                <a:solidFill>
                  <a:schemeClr val="dk1"/>
                </a:solidFill>
              </a:rPr>
              <a:t>a,b,c</a:t>
            </a:r>
            <a:r>
              <a:rPr lang="en-US" sz="1600" i="1" dirty="0" smtClean="0">
                <a:solidFill>
                  <a:schemeClr val="dk1"/>
                </a:solidFill>
              </a:rPr>
              <a:t> : </a:t>
            </a:r>
            <a:r>
              <a:rPr lang="en-US" sz="1600" i="1" dirty="0">
                <a:solidFill>
                  <a:schemeClr val="dk1"/>
                </a:solidFill>
              </a:rPr>
              <a:t>char</a:t>
            </a:r>
            <a:r>
              <a:rPr lang="en-US" sz="1600" i="1" dirty="0" smtClean="0">
                <a:solidFill>
                  <a:schemeClr val="dk1"/>
                </a:solidFill>
              </a:rPr>
              <a:t>;</a:t>
            </a:r>
            <a:r>
              <a:rPr lang="ru-RU" sz="1600" i="1" dirty="0" smtClean="0">
                <a:solidFill>
                  <a:schemeClr val="dk1"/>
                </a:solidFill>
              </a:rPr>
              <a:t>  s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en-US" sz="1600" i="1" dirty="0" smtClean="0">
                <a:solidFill>
                  <a:schemeClr val="dk1"/>
                </a:solidFill>
              </a:rPr>
              <a:t>a:=‘ 1‘ ;  b</a:t>
            </a:r>
            <a:r>
              <a:rPr lang="ru-RU" sz="1600" i="1" dirty="0" smtClean="0">
                <a:solidFill>
                  <a:schemeClr val="dk1"/>
                </a:solidFill>
              </a:rPr>
              <a:t>:</a:t>
            </a:r>
            <a:r>
              <a:rPr lang="ru-RU" sz="1600" i="1" dirty="0">
                <a:solidFill>
                  <a:schemeClr val="dk1"/>
                </a:solidFill>
              </a:rPr>
              <a:t> </a:t>
            </a:r>
            <a:r>
              <a:rPr lang="ru-RU" sz="1600" dirty="0">
                <a:solidFill>
                  <a:schemeClr val="dk1"/>
                </a:solidFill>
              </a:rPr>
              <a:t>= </a:t>
            </a:r>
            <a:r>
              <a:rPr lang="ru-RU" sz="1600" dirty="0" smtClean="0">
                <a:solidFill>
                  <a:schemeClr val="dk1"/>
                </a:solidFill>
              </a:rPr>
              <a:t>‘</a:t>
            </a:r>
            <a:r>
              <a:rPr lang="en-US" sz="1600" dirty="0">
                <a:solidFill>
                  <a:schemeClr val="dk1"/>
                </a:solidFill>
              </a:rPr>
              <a:t>+</a:t>
            </a:r>
            <a:r>
              <a:rPr lang="ru-RU" sz="1600" i="1" dirty="0" smtClean="0">
                <a:solidFill>
                  <a:schemeClr val="dk1"/>
                </a:solidFill>
              </a:rPr>
              <a:t> ';</a:t>
            </a:r>
            <a:r>
              <a:rPr lang="en-US" sz="1600" i="1" dirty="0" smtClean="0">
                <a:solidFill>
                  <a:schemeClr val="dk1"/>
                </a:solidFill>
              </a:rPr>
              <a:t>   c</a:t>
            </a:r>
            <a:r>
              <a:rPr lang="ru-RU" sz="1600" i="1" dirty="0" smtClean="0">
                <a:solidFill>
                  <a:schemeClr val="dk1"/>
                </a:solidFill>
              </a:rPr>
              <a:t>:= </a:t>
            </a:r>
            <a:r>
              <a:rPr lang="ru-RU" sz="1600" i="1" dirty="0">
                <a:solidFill>
                  <a:schemeClr val="dk1"/>
                </a:solidFill>
              </a:rPr>
              <a:t>‘ </a:t>
            </a:r>
            <a:r>
              <a:rPr lang="en-US" sz="1600" i="1" dirty="0" smtClean="0">
                <a:solidFill>
                  <a:schemeClr val="dk1"/>
                </a:solidFill>
              </a:rPr>
              <a:t>2</a:t>
            </a:r>
            <a:r>
              <a:rPr lang="ru-RU" sz="1600" i="1" dirty="0" smtClean="0">
                <a:solidFill>
                  <a:schemeClr val="dk1"/>
                </a:solidFill>
              </a:rPr>
              <a:t> ’;</a:t>
            </a:r>
            <a:endParaRPr lang="en-US" sz="1600" i="1" dirty="0" smtClean="0">
              <a:solidFill>
                <a:schemeClr val="dk1"/>
              </a:solidFill>
            </a:endParaRPr>
          </a:p>
          <a:p>
            <a:r>
              <a:rPr lang="en-US" sz="1600" i="1" dirty="0" smtClean="0">
                <a:solidFill>
                  <a:schemeClr val="dk1"/>
                </a:solidFill>
              </a:rPr>
              <a:t>  </a:t>
            </a:r>
            <a:r>
              <a:rPr lang="ru-RU" sz="1600" i="1" dirty="0" smtClean="0">
                <a:solidFill>
                  <a:schemeClr val="dk1"/>
                </a:solidFill>
              </a:rPr>
              <a:t>s:=</a:t>
            </a:r>
            <a:r>
              <a:rPr lang="en-US" sz="1600" i="1" dirty="0" err="1" smtClean="0">
                <a:solidFill>
                  <a:schemeClr val="dk1"/>
                </a:solidFill>
              </a:rPr>
              <a:t>a+b+c</a:t>
            </a:r>
            <a:r>
              <a:rPr lang="ru-RU" sz="1600" i="1" dirty="0" smtClean="0">
                <a:solidFill>
                  <a:schemeClr val="dk1"/>
                </a:solidFill>
              </a:rPr>
              <a:t>;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 err="1" smtClean="0">
                <a:solidFill>
                  <a:schemeClr val="dk1"/>
                </a:solidFill>
              </a:rPr>
              <a:t>Writeln</a:t>
            </a:r>
            <a:r>
              <a:rPr lang="en-US" sz="1600" i="1" dirty="0" smtClean="0">
                <a:solidFill>
                  <a:schemeClr val="dk1"/>
                </a:solidFill>
              </a:rPr>
              <a:t>(s);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End</a:t>
            </a:r>
            <a:r>
              <a:rPr lang="en-US" sz="1600" b="1" i="1" dirty="0" smtClean="0">
                <a:solidFill>
                  <a:schemeClr val="dk1"/>
                </a:solidFill>
              </a:rPr>
              <a:t>.</a:t>
            </a: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4052990"/>
            <a:ext cx="37444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2.</a:t>
            </a: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Program 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i="1" dirty="0">
                <a:solidFill>
                  <a:schemeClr val="dk1"/>
                </a:solidFill>
              </a:rPr>
              <a:t>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en-US" sz="1600" i="1" dirty="0" err="1" smtClean="0">
                <a:solidFill>
                  <a:schemeClr val="dk1"/>
                </a:solidFill>
              </a:rPr>
              <a:t>a,b,c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en-US" sz="1600" i="1" dirty="0" smtClean="0">
                <a:solidFill>
                  <a:schemeClr val="dk1"/>
                </a:solidFill>
              </a:rPr>
              <a:t>a:=‘ </a:t>
            </a:r>
            <a:r>
              <a:rPr lang="ru-RU" sz="1600" i="1" dirty="0" err="1" smtClean="0">
                <a:solidFill>
                  <a:schemeClr val="dk1"/>
                </a:solidFill>
              </a:rPr>
              <a:t>ма</a:t>
            </a:r>
            <a:r>
              <a:rPr lang="en-US" sz="1600" i="1" dirty="0" smtClean="0">
                <a:solidFill>
                  <a:schemeClr val="dk1"/>
                </a:solidFill>
              </a:rPr>
              <a:t>‘ ;  b</a:t>
            </a:r>
            <a:r>
              <a:rPr lang="ru-RU" sz="1600" i="1" dirty="0" smtClean="0">
                <a:solidFill>
                  <a:schemeClr val="dk1"/>
                </a:solidFill>
              </a:rPr>
              <a:t>:</a:t>
            </a:r>
            <a:r>
              <a:rPr lang="ru-RU" sz="1600" i="1" dirty="0">
                <a:solidFill>
                  <a:schemeClr val="dk1"/>
                </a:solidFill>
              </a:rPr>
              <a:t> </a:t>
            </a:r>
            <a:r>
              <a:rPr lang="ru-RU" sz="1600" dirty="0">
                <a:solidFill>
                  <a:schemeClr val="dk1"/>
                </a:solidFill>
              </a:rPr>
              <a:t>= </a:t>
            </a:r>
            <a:r>
              <a:rPr lang="ru-RU" sz="1600" dirty="0" smtClean="0">
                <a:solidFill>
                  <a:schemeClr val="dk1"/>
                </a:solidFill>
              </a:rPr>
              <a:t>‘ка</a:t>
            </a:r>
            <a:r>
              <a:rPr lang="ru-RU" sz="1600" i="1" dirty="0" smtClean="0">
                <a:solidFill>
                  <a:schemeClr val="dk1"/>
                </a:solidFill>
              </a:rPr>
              <a:t> ';</a:t>
            </a:r>
            <a:r>
              <a:rPr lang="en-US" sz="1600" i="1" dirty="0" smtClean="0">
                <a:solidFill>
                  <a:schemeClr val="dk1"/>
                </a:solidFill>
              </a:rPr>
              <a:t>   c</a:t>
            </a:r>
            <a:r>
              <a:rPr lang="ru-RU" sz="1600" i="1" dirty="0" smtClean="0">
                <a:solidFill>
                  <a:schemeClr val="dk1"/>
                </a:solidFill>
              </a:rPr>
              <a:t>:= </a:t>
            </a:r>
            <a:r>
              <a:rPr lang="en-US" sz="1600" i="1" dirty="0" err="1" smtClean="0">
                <a:solidFill>
                  <a:schemeClr val="dk1"/>
                </a:solidFill>
              </a:rPr>
              <a:t>a+’p’+b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 err="1" smtClean="0">
                <a:solidFill>
                  <a:schemeClr val="dk1"/>
                </a:solidFill>
              </a:rPr>
              <a:t>Writeln</a:t>
            </a:r>
            <a:r>
              <a:rPr lang="en-US" sz="1600" i="1" dirty="0" smtClean="0">
                <a:solidFill>
                  <a:schemeClr val="dk1"/>
                </a:solidFill>
              </a:rPr>
              <a:t>(c);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End</a:t>
            </a:r>
            <a:r>
              <a:rPr lang="en-US" sz="1600" b="1" i="1" dirty="0" smtClean="0">
                <a:solidFill>
                  <a:schemeClr val="dk1"/>
                </a:solidFill>
              </a:rPr>
              <a:t>.</a:t>
            </a: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151178"/>
            <a:ext cx="48245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Вопросы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7804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1+2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9912" y="5949280"/>
            <a:ext cx="1476164" cy="4320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66655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марка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8663" y="5949280"/>
            <a:ext cx="1476164" cy="4320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669513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179512" y="188640"/>
            <a:ext cx="720080" cy="32490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8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1354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II. Стандартные функции для работы с символьными </a:t>
            </a:r>
            <a:r>
              <a:rPr lang="ru-RU" b="1" dirty="0" smtClean="0"/>
              <a:t>величинами:</a:t>
            </a:r>
          </a:p>
          <a:p>
            <a:r>
              <a:rPr lang="ru-RU" b="1" dirty="0" smtClean="0"/>
              <a:t>2. </a:t>
            </a:r>
            <a:r>
              <a:rPr lang="ru-RU" dirty="0" smtClean="0"/>
              <a:t>Операция определения </a:t>
            </a:r>
            <a:r>
              <a:rPr lang="ru-RU" b="1" i="1" dirty="0" smtClean="0"/>
              <a:t>Длины строки (количество символов в строке)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299766"/>
              </p:ext>
            </p:extLst>
          </p:nvPr>
        </p:nvGraphicFramePr>
        <p:xfrm>
          <a:off x="575556" y="1159877"/>
          <a:ext cx="745282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3312368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Обозначение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Результат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length(a)</a:t>
                      </a:r>
                    </a:p>
                    <a:p>
                      <a:endParaRPr 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– количество символов в строке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text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а: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  к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byte ; 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:=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' Имя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Фамилия ’;</a:t>
                      </a:r>
                    </a:p>
                    <a:p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k:=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length(a)</a:t>
                      </a:r>
                      <a:r>
                        <a:rPr lang="en-US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‘k=‘ , k);</a:t>
                      </a: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End.</a:t>
                      </a:r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k=11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7704" y="3519006"/>
            <a:ext cx="38164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1.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а,: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 к </a:t>
            </a:r>
            <a:r>
              <a:rPr lang="en-US" sz="1600" i="1" dirty="0">
                <a:solidFill>
                  <a:schemeClr val="dk1"/>
                </a:solidFill>
              </a:rPr>
              <a:t>: byte ;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</a:t>
            </a:r>
            <a:r>
              <a:rPr lang="ru-RU" sz="1600" dirty="0" smtClean="0">
                <a:solidFill>
                  <a:schemeClr val="dk1"/>
                </a:solidFill>
              </a:rPr>
              <a:t>‘</a:t>
            </a:r>
            <a:r>
              <a:rPr lang="en-US" sz="1600" dirty="0" smtClean="0">
                <a:solidFill>
                  <a:schemeClr val="dk1"/>
                </a:solidFill>
              </a:rPr>
              <a:t>1+1=2</a:t>
            </a:r>
            <a:r>
              <a:rPr lang="ru-RU" sz="1600" i="1" dirty="0" smtClean="0">
                <a:solidFill>
                  <a:schemeClr val="dk1"/>
                </a:solidFill>
              </a:rPr>
              <a:t>’;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i="1" dirty="0">
                <a:solidFill>
                  <a:schemeClr val="dk1"/>
                </a:solidFill>
              </a:rPr>
              <a:t>k:=</a:t>
            </a:r>
            <a:r>
              <a:rPr lang="en-US" b="1" dirty="0">
                <a:solidFill>
                  <a:schemeClr val="dk1"/>
                </a:solidFill>
              </a:rPr>
              <a:t>length(a)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‘k=‘ , k);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5506" y="3517845"/>
            <a:ext cx="37444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2.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 smtClean="0">
                <a:solidFill>
                  <a:schemeClr val="dk1"/>
                </a:solidFill>
              </a:rPr>
              <a:t>а: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' </a:t>
            </a:r>
            <a:r>
              <a:rPr lang="en-US" sz="1600" dirty="0" smtClean="0">
                <a:solidFill>
                  <a:schemeClr val="dk1"/>
                </a:solidFill>
              </a:rPr>
              <a:t>1+1=2</a:t>
            </a:r>
            <a:r>
              <a:rPr lang="ru-RU" sz="1600" i="1" dirty="0" smtClean="0">
                <a:solidFill>
                  <a:schemeClr val="dk1"/>
                </a:solidFill>
              </a:rPr>
              <a:t>’;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 err="1" smtClean="0">
                <a:solidFill>
                  <a:schemeClr val="dk1"/>
                </a:solidFill>
              </a:rPr>
              <a:t>Writeln</a:t>
            </a:r>
            <a:r>
              <a:rPr lang="en-US" sz="1600" b="1" i="1" dirty="0" smtClean="0">
                <a:solidFill>
                  <a:schemeClr val="dk1"/>
                </a:solidFill>
              </a:rPr>
              <a:t> </a:t>
            </a:r>
            <a:r>
              <a:rPr lang="en-US" sz="1600" i="1" dirty="0" smtClean="0">
                <a:solidFill>
                  <a:schemeClr val="dk1"/>
                </a:solidFill>
              </a:rPr>
              <a:t>( </a:t>
            </a:r>
            <a:r>
              <a:rPr lang="en-US" sz="1600" b="1" dirty="0" smtClean="0">
                <a:solidFill>
                  <a:schemeClr val="dk1"/>
                </a:solidFill>
              </a:rPr>
              <a:t>length(a)</a:t>
            </a:r>
            <a:r>
              <a:rPr lang="en-US" sz="1600" i="1" dirty="0" smtClean="0">
                <a:solidFill>
                  <a:schemeClr val="dk1"/>
                </a:solidFill>
              </a:rPr>
              <a:t>);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644" y="3483603"/>
            <a:ext cx="16740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Вопросы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7804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</a:t>
            </a:r>
            <a:r>
              <a:rPr lang="en-US" dirty="0" smtClean="0"/>
              <a:t>k=5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07804" y="5945697"/>
            <a:ext cx="1476164" cy="4320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66655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</a:t>
            </a:r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790" y="5945697"/>
            <a:ext cx="1476164" cy="4320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669513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179512" y="188640"/>
            <a:ext cx="720080" cy="32490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0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1354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II. Стандартные функции для работы с символьными </a:t>
            </a:r>
            <a:r>
              <a:rPr lang="ru-RU" b="1" dirty="0" smtClean="0"/>
              <a:t>величинами:</a:t>
            </a:r>
            <a:endParaRPr lang="en-US" b="1" dirty="0" smtClean="0"/>
          </a:p>
          <a:p>
            <a:r>
              <a:rPr lang="en-US" b="1" dirty="0" smtClean="0"/>
              <a:t>3</a:t>
            </a:r>
            <a:r>
              <a:rPr lang="ru-RU" b="1" dirty="0" smtClean="0"/>
              <a:t>.</a:t>
            </a:r>
            <a:r>
              <a:rPr lang="en-US" b="1" dirty="0" smtClean="0"/>
              <a:t> </a:t>
            </a:r>
            <a:r>
              <a:rPr lang="ru-RU" b="1" i="1" dirty="0"/>
              <a:t>Копирование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09323"/>
              </p:ext>
            </p:extLst>
          </p:nvPr>
        </p:nvGraphicFramePr>
        <p:xfrm>
          <a:off x="575556" y="1159877"/>
          <a:ext cx="8172908" cy="244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1800200"/>
                <a:gridCol w="237626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Обозначение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Комментарий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 , n , m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</a:p>
                    <a:p>
                      <a:r>
                        <a:rPr lang="ru-RU" sz="1600" dirty="0" smtClean="0"/>
                        <a:t>А- строка</a:t>
                      </a:r>
                    </a:p>
                    <a:p>
                      <a:r>
                        <a:rPr lang="en-US" sz="1600" dirty="0" smtClean="0"/>
                        <a:t>N-</a:t>
                      </a:r>
                      <a:r>
                        <a:rPr lang="ru-RU" sz="1600" dirty="0" smtClean="0"/>
                        <a:t> номер позиции, с которого начинается копирование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M– к</a:t>
                      </a:r>
                      <a:r>
                        <a:rPr lang="ru-RU" sz="1600" dirty="0" err="1" smtClean="0"/>
                        <a:t>оличество</a:t>
                      </a:r>
                      <a:r>
                        <a:rPr lang="ru-RU" sz="1600" dirty="0" smtClean="0"/>
                        <a:t> копированных</a:t>
                      </a:r>
                      <a:r>
                        <a:rPr lang="ru-RU" sz="1600" baseline="0" dirty="0" smtClean="0"/>
                        <a:t> символов</a:t>
                      </a:r>
                    </a:p>
                    <a:p>
                      <a:r>
                        <a:rPr lang="ru-RU" sz="1600" baseline="0" dirty="0" smtClean="0"/>
                        <a:t>С- новое слово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</a:t>
                      </a:r>
                      <a:r>
                        <a:rPr lang="ru-RU" sz="1600" dirty="0" smtClean="0"/>
                        <a:t> =4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 а д а р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1 2 3 4 5</a:t>
                      </a: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text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,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: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 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:=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 радар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’;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:=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copy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 ,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 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ru-RU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End.</a:t>
                      </a:r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рада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69225" y="3605085"/>
            <a:ext cx="38164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1.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 ,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  <a:r>
              <a:rPr lang="ru-RU" sz="1600" i="1" dirty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с</a:t>
            </a:r>
            <a:r>
              <a:rPr lang="en-US" sz="1600" i="1" dirty="0" smtClean="0">
                <a:solidFill>
                  <a:schemeClr val="dk1"/>
                </a:solidFill>
              </a:rPr>
              <a:t> ,b </a:t>
            </a:r>
            <a:r>
              <a:rPr lang="ru-RU" sz="1600" i="1" dirty="0" smtClean="0">
                <a:solidFill>
                  <a:schemeClr val="dk1"/>
                </a:solidFill>
              </a:rPr>
              <a:t> </a:t>
            </a:r>
            <a:r>
              <a:rPr lang="ru-RU" sz="1600" i="1" dirty="0">
                <a:solidFill>
                  <a:schemeClr val="dk1"/>
                </a:solidFill>
              </a:rPr>
              <a:t>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‘ радар</a:t>
            </a:r>
            <a:r>
              <a:rPr lang="ru-RU" sz="1600" i="1" dirty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’;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endParaRPr lang="ru-RU" sz="1600" i="1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ru-RU" sz="1600" i="1" dirty="0">
                <a:solidFill>
                  <a:schemeClr val="dk1"/>
                </a:solidFill>
              </a:rPr>
              <a:t>с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en-US" sz="1600" b="1" dirty="0">
                <a:solidFill>
                  <a:schemeClr val="dk1"/>
                </a:solidFill>
              </a:rPr>
              <a:t>copy</a:t>
            </a:r>
            <a:r>
              <a:rPr lang="en-US" sz="1600" dirty="0">
                <a:solidFill>
                  <a:schemeClr val="dk1"/>
                </a:solidFill>
              </a:rPr>
              <a:t>(a , </a:t>
            </a:r>
            <a:r>
              <a:rPr lang="ru-RU" sz="1600" dirty="0">
                <a:solidFill>
                  <a:schemeClr val="dk1"/>
                </a:solidFill>
              </a:rPr>
              <a:t>1</a:t>
            </a:r>
            <a:r>
              <a:rPr lang="en-US" sz="1600" dirty="0">
                <a:solidFill>
                  <a:schemeClr val="dk1"/>
                </a:solidFill>
              </a:rPr>
              <a:t> , </a:t>
            </a:r>
            <a:r>
              <a:rPr lang="ru-RU" sz="1600" dirty="0" smtClean="0">
                <a:solidFill>
                  <a:schemeClr val="dk1"/>
                </a:solidFill>
              </a:rPr>
              <a:t>3</a:t>
            </a:r>
            <a:r>
              <a:rPr lang="en-US" sz="1600" i="1" dirty="0" smtClean="0">
                <a:solidFill>
                  <a:schemeClr val="dk1"/>
                </a:solidFill>
              </a:rPr>
              <a:t>)</a:t>
            </a:r>
            <a:r>
              <a:rPr lang="en-US" sz="1600" i="1" dirty="0">
                <a:solidFill>
                  <a:schemeClr val="dk1"/>
                </a:solidFill>
              </a:rPr>
              <a:t> </a:t>
            </a:r>
            <a:r>
              <a:rPr lang="ru-RU" sz="1600" i="1" dirty="0" smtClean="0">
                <a:solidFill>
                  <a:schemeClr val="dk1"/>
                </a:solidFill>
              </a:rPr>
              <a:t>;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</a:t>
            </a:r>
            <a:r>
              <a:rPr lang="ru-RU" sz="1600" i="1" dirty="0">
                <a:solidFill>
                  <a:schemeClr val="dk1"/>
                </a:solidFill>
              </a:rPr>
              <a:t> с </a:t>
            </a:r>
            <a:r>
              <a:rPr lang="en-US" sz="1600" i="1" dirty="0">
                <a:solidFill>
                  <a:schemeClr val="dk1"/>
                </a:solidFill>
              </a:rPr>
              <a:t>);</a:t>
            </a:r>
          </a:p>
          <a:p>
            <a:pPr>
              <a:defRPr/>
            </a:pPr>
            <a:r>
              <a:rPr lang="en-US" sz="1600" i="1" dirty="0" smtClean="0">
                <a:solidFill>
                  <a:schemeClr val="dk1"/>
                </a:solidFill>
              </a:rPr>
              <a:t>b:=</a:t>
            </a:r>
            <a:r>
              <a:rPr lang="en-US" sz="1600" b="1" dirty="0" smtClean="0">
                <a:solidFill>
                  <a:schemeClr val="dk1"/>
                </a:solidFill>
              </a:rPr>
              <a:t>copy</a:t>
            </a:r>
            <a:r>
              <a:rPr lang="en-US" sz="1600" dirty="0" smtClean="0">
                <a:solidFill>
                  <a:schemeClr val="dk1"/>
                </a:solidFill>
              </a:rPr>
              <a:t>(a 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dirty="0" smtClean="0">
                <a:solidFill>
                  <a:schemeClr val="dk1"/>
                </a:solidFill>
              </a:rPr>
              <a:t>3 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en-US" sz="1600" dirty="0" smtClean="0">
                <a:solidFill>
                  <a:schemeClr val="dk1"/>
                </a:solidFill>
              </a:rPr>
              <a:t>3</a:t>
            </a:r>
            <a:r>
              <a:rPr lang="en-US" sz="1600" i="1" dirty="0" smtClean="0">
                <a:solidFill>
                  <a:schemeClr val="dk1"/>
                </a:solidFill>
              </a:rPr>
              <a:t>)</a:t>
            </a:r>
            <a:r>
              <a:rPr lang="en-US" sz="1600" i="1" dirty="0">
                <a:solidFill>
                  <a:schemeClr val="dk1"/>
                </a:solidFill>
              </a:rPr>
              <a:t> </a:t>
            </a:r>
            <a:r>
              <a:rPr lang="ru-RU" sz="1600" i="1" dirty="0" smtClean="0">
                <a:solidFill>
                  <a:schemeClr val="dk1"/>
                </a:solidFill>
              </a:rPr>
              <a:t>;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</a:t>
            </a:r>
            <a:r>
              <a:rPr lang="ru-RU" sz="1600" i="1" dirty="0">
                <a:solidFill>
                  <a:schemeClr val="dk1"/>
                </a:solidFill>
              </a:rPr>
              <a:t> </a:t>
            </a:r>
            <a:r>
              <a:rPr lang="en-US" sz="1600" i="1" dirty="0" smtClean="0">
                <a:solidFill>
                  <a:schemeClr val="dk1"/>
                </a:solidFill>
              </a:rPr>
              <a:t>b );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End</a:t>
            </a:r>
            <a:r>
              <a:rPr lang="en-US" sz="1600" b="1" i="1" dirty="0">
                <a:solidFill>
                  <a:schemeClr val="dk1"/>
                </a:solidFill>
              </a:rPr>
              <a:t>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6655" y="3605085"/>
            <a:ext cx="37444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2. </a:t>
            </a:r>
            <a:r>
              <a:rPr lang="ru-RU" sz="1600" b="1" i="1" dirty="0" smtClean="0">
                <a:solidFill>
                  <a:schemeClr val="dk1"/>
                </a:solidFill>
              </a:rPr>
              <a:t>Получить слово </a:t>
            </a:r>
            <a:r>
              <a:rPr lang="en-US" sz="1600" b="1" i="1" dirty="0" smtClean="0">
                <a:solidFill>
                  <a:schemeClr val="dk1"/>
                </a:solidFill>
              </a:rPr>
              <a:t>‘</a:t>
            </a:r>
            <a:r>
              <a:rPr lang="ru-RU" sz="1600" b="1" i="1" dirty="0" smtClean="0">
                <a:solidFill>
                  <a:schemeClr val="dk1"/>
                </a:solidFill>
              </a:rPr>
              <a:t>сток</a:t>
            </a:r>
            <a:r>
              <a:rPr lang="en-US" sz="1600" b="1" i="1" dirty="0" smtClean="0">
                <a:solidFill>
                  <a:schemeClr val="dk1"/>
                </a:solidFill>
              </a:rPr>
              <a:t>’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 ,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  <a:r>
              <a:rPr lang="ru-RU" sz="1600" i="1" dirty="0">
                <a:solidFill>
                  <a:schemeClr val="dk1"/>
                </a:solidFill>
              </a:rPr>
              <a:t> с</a:t>
            </a:r>
            <a:r>
              <a:rPr lang="en-US" sz="1600" i="1" dirty="0">
                <a:solidFill>
                  <a:schemeClr val="dk1"/>
                </a:solidFill>
              </a:rPr>
              <a:t> ,b </a:t>
            </a:r>
            <a:r>
              <a:rPr lang="ru-RU" sz="1600" i="1" dirty="0" smtClean="0">
                <a:solidFill>
                  <a:schemeClr val="dk1"/>
                </a:solidFill>
              </a:rPr>
              <a:t>, к </a:t>
            </a:r>
            <a:r>
              <a:rPr lang="ru-RU" sz="1600" i="1" dirty="0">
                <a:solidFill>
                  <a:schemeClr val="dk1"/>
                </a:solidFill>
              </a:rPr>
              <a:t>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</a:t>
            </a:r>
            <a:r>
              <a:rPr lang="ru-RU" sz="1600" dirty="0" smtClean="0">
                <a:solidFill>
                  <a:schemeClr val="dk1"/>
                </a:solidFill>
              </a:rPr>
              <a:t>‘строка</a:t>
            </a:r>
            <a:r>
              <a:rPr lang="ru-RU" sz="1600" i="1" dirty="0" smtClean="0">
                <a:solidFill>
                  <a:schemeClr val="dk1"/>
                </a:solidFill>
              </a:rPr>
              <a:t> </a:t>
            </a:r>
            <a:r>
              <a:rPr lang="ru-RU" sz="1600" i="1" dirty="0">
                <a:solidFill>
                  <a:schemeClr val="dk1"/>
                </a:solidFill>
              </a:rPr>
              <a:t>’;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  <a:endParaRPr lang="ru-RU" sz="1600" i="1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ru-RU" sz="1600" i="1" dirty="0">
                <a:solidFill>
                  <a:schemeClr val="dk1"/>
                </a:solidFill>
              </a:rPr>
              <a:t>с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en-US" sz="1600" b="1" dirty="0">
                <a:solidFill>
                  <a:schemeClr val="dk1"/>
                </a:solidFill>
              </a:rPr>
              <a:t>copy</a:t>
            </a:r>
            <a:r>
              <a:rPr lang="en-US" sz="1600" dirty="0">
                <a:solidFill>
                  <a:schemeClr val="dk1"/>
                </a:solidFill>
              </a:rPr>
              <a:t>(a , </a:t>
            </a:r>
            <a:r>
              <a:rPr lang="ru-RU" sz="1600" dirty="0" smtClean="0">
                <a:solidFill>
                  <a:schemeClr val="dk1"/>
                </a:solidFill>
              </a:rPr>
              <a:t>..</a:t>
            </a:r>
            <a:r>
              <a:rPr lang="en-US" sz="1600" dirty="0" smtClean="0">
                <a:solidFill>
                  <a:schemeClr val="dk1"/>
                </a:solidFill>
              </a:rPr>
              <a:t> ,</a:t>
            </a:r>
            <a:r>
              <a:rPr lang="ru-RU" sz="1600" dirty="0" smtClean="0">
                <a:solidFill>
                  <a:schemeClr val="dk1"/>
                </a:solidFill>
              </a:rPr>
              <a:t> 2</a:t>
            </a:r>
            <a:r>
              <a:rPr lang="en-US" sz="1600" i="1" dirty="0" smtClean="0">
                <a:solidFill>
                  <a:schemeClr val="dk1"/>
                </a:solidFill>
              </a:rPr>
              <a:t>)</a:t>
            </a:r>
            <a:r>
              <a:rPr lang="en-US" sz="1600" i="1" dirty="0">
                <a:solidFill>
                  <a:schemeClr val="dk1"/>
                </a:solidFill>
              </a:rPr>
              <a:t> </a:t>
            </a:r>
            <a:r>
              <a:rPr lang="ru-RU" sz="1600" i="1" dirty="0">
                <a:solidFill>
                  <a:schemeClr val="dk1"/>
                </a:solidFill>
              </a:rPr>
              <a:t>;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  <a:r>
              <a:rPr lang="en-US" sz="1600" i="1" dirty="0" smtClean="0">
                <a:solidFill>
                  <a:schemeClr val="dk1"/>
                </a:solidFill>
              </a:rPr>
              <a:t>b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en-US" sz="1600" b="1" dirty="0">
                <a:solidFill>
                  <a:schemeClr val="dk1"/>
                </a:solidFill>
              </a:rPr>
              <a:t>copy</a:t>
            </a:r>
            <a:r>
              <a:rPr lang="en-US" sz="1600" dirty="0">
                <a:solidFill>
                  <a:schemeClr val="dk1"/>
                </a:solidFill>
              </a:rPr>
              <a:t>(a , </a:t>
            </a:r>
            <a:r>
              <a:rPr lang="ru-RU" sz="1600" dirty="0" smtClean="0">
                <a:solidFill>
                  <a:schemeClr val="dk1"/>
                </a:solidFill>
              </a:rPr>
              <a:t>4</a:t>
            </a:r>
            <a:r>
              <a:rPr lang="en-US" sz="1600" dirty="0" smtClean="0">
                <a:solidFill>
                  <a:schemeClr val="dk1"/>
                </a:solidFill>
              </a:rPr>
              <a:t> </a:t>
            </a:r>
            <a:r>
              <a:rPr lang="en-US" sz="1600" dirty="0">
                <a:solidFill>
                  <a:schemeClr val="dk1"/>
                </a:solidFill>
              </a:rPr>
              <a:t>, </a:t>
            </a:r>
            <a:r>
              <a:rPr lang="ru-RU" sz="1600" dirty="0" smtClean="0">
                <a:solidFill>
                  <a:schemeClr val="dk1"/>
                </a:solidFill>
              </a:rPr>
              <a:t>..</a:t>
            </a:r>
            <a:r>
              <a:rPr lang="en-US" sz="1600" i="1" dirty="0" smtClean="0">
                <a:solidFill>
                  <a:schemeClr val="dk1"/>
                </a:solidFill>
              </a:rPr>
              <a:t>)</a:t>
            </a:r>
            <a:r>
              <a:rPr lang="en-US" sz="1600" i="1" dirty="0">
                <a:solidFill>
                  <a:schemeClr val="dk1"/>
                </a:solidFill>
              </a:rPr>
              <a:t> </a:t>
            </a:r>
            <a:r>
              <a:rPr lang="ru-RU" sz="1600" i="1" dirty="0" smtClean="0">
                <a:solidFill>
                  <a:schemeClr val="dk1"/>
                </a:solidFill>
              </a:rPr>
              <a:t>;</a:t>
            </a:r>
          </a:p>
          <a:p>
            <a:pPr>
              <a:defRPr/>
            </a:pPr>
            <a:r>
              <a:rPr lang="ru-RU" sz="1600" i="1" dirty="0" smtClean="0">
                <a:solidFill>
                  <a:schemeClr val="dk1"/>
                </a:solidFill>
              </a:rPr>
              <a:t>к:= с+ </a:t>
            </a:r>
            <a:r>
              <a:rPr lang="en-US" sz="1600" i="1" dirty="0" smtClean="0">
                <a:solidFill>
                  <a:schemeClr val="dk1"/>
                </a:solidFill>
              </a:rPr>
              <a:t>b</a:t>
            </a:r>
            <a:r>
              <a:rPr lang="ru-RU" sz="1600" i="1" dirty="0" smtClean="0">
                <a:solidFill>
                  <a:schemeClr val="dk1"/>
                </a:solidFill>
              </a:rPr>
              <a:t> ;</a:t>
            </a:r>
          </a:p>
          <a:p>
            <a:pPr>
              <a:defRPr/>
            </a:pPr>
            <a:r>
              <a:rPr lang="en-US" sz="1600" b="1" i="1" dirty="0" err="1" smtClean="0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</a:t>
            </a:r>
            <a:r>
              <a:rPr lang="ru-RU" sz="1600" i="1" dirty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к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i="1" dirty="0">
                <a:solidFill>
                  <a:schemeClr val="dk1"/>
                </a:solidFill>
              </a:rPr>
              <a:t>);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644" y="4256508"/>
            <a:ext cx="16740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Вопросы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7804" y="5949280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рад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дар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07804" y="5784114"/>
            <a:ext cx="1476164" cy="75521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66655" y="5949280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1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2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56165" y="5935065"/>
            <a:ext cx="1725625" cy="57968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669513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179512" y="188640"/>
            <a:ext cx="720080" cy="32490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374384" y="2996952"/>
            <a:ext cx="603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 =1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 flipH="1">
            <a:off x="3462615" y="1958011"/>
            <a:ext cx="443516" cy="586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3474337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1354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II. Стандартные функции для работы с символьными </a:t>
            </a:r>
            <a:r>
              <a:rPr lang="ru-RU" b="1" dirty="0" smtClean="0"/>
              <a:t>величинами:</a:t>
            </a:r>
            <a:endParaRPr lang="en-US" b="1" dirty="0" smtClean="0"/>
          </a:p>
          <a:p>
            <a:r>
              <a:rPr lang="ru-RU" b="1" dirty="0"/>
              <a:t>4</a:t>
            </a:r>
            <a:r>
              <a:rPr lang="ru-RU" b="1" dirty="0" smtClean="0"/>
              <a:t>.</a:t>
            </a:r>
            <a:r>
              <a:rPr lang="en-US" b="1" dirty="0" smtClean="0"/>
              <a:t> </a:t>
            </a:r>
            <a:r>
              <a:rPr lang="ru-RU" b="1" i="1" dirty="0"/>
              <a:t>Удаление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269699"/>
              </p:ext>
            </p:extLst>
          </p:nvPr>
        </p:nvGraphicFramePr>
        <p:xfrm>
          <a:off x="575556" y="1159877"/>
          <a:ext cx="817290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1800200"/>
                <a:gridCol w="237626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Обозначение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Комментарий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Delete(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n,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dirty="0" smtClean="0"/>
                        <a:t>А- строка</a:t>
                      </a:r>
                    </a:p>
                    <a:p>
                      <a:r>
                        <a:rPr lang="en-US" sz="1600" dirty="0" smtClean="0"/>
                        <a:t>N-</a:t>
                      </a:r>
                      <a:r>
                        <a:rPr lang="ru-RU" sz="1600" dirty="0" smtClean="0"/>
                        <a:t> номер позиции, с которого начинается удаление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M– к</a:t>
                      </a:r>
                      <a:r>
                        <a:rPr lang="ru-RU" sz="1600" dirty="0" err="1" smtClean="0"/>
                        <a:t>оличество</a:t>
                      </a:r>
                      <a:r>
                        <a:rPr lang="ru-RU" sz="1600" dirty="0" smtClean="0"/>
                        <a:t> удаляемых</a:t>
                      </a:r>
                      <a:r>
                        <a:rPr lang="ru-RU" sz="1600" baseline="0" dirty="0" smtClean="0"/>
                        <a:t> символов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</a:t>
                      </a:r>
                      <a:r>
                        <a:rPr lang="ru-RU" sz="1600" dirty="0" smtClean="0"/>
                        <a:t> =2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 а д а р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1 2 3 4 5</a:t>
                      </a: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text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 :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 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:=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 радар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’;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Delete(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ru-RU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End.</a:t>
                      </a:r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дар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69225" y="3436467"/>
            <a:ext cx="38164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1.</a:t>
            </a:r>
            <a:r>
              <a:rPr lang="ru-RU" sz="1600" b="1" i="1" dirty="0" smtClean="0">
                <a:solidFill>
                  <a:schemeClr val="dk1"/>
                </a:solidFill>
              </a:rPr>
              <a:t> Получить слово </a:t>
            </a:r>
            <a:r>
              <a:rPr lang="en-US" sz="1600" b="1" i="1" dirty="0" smtClean="0">
                <a:solidFill>
                  <a:schemeClr val="dk1"/>
                </a:solidFill>
              </a:rPr>
              <a:t> ‘</a:t>
            </a:r>
            <a:r>
              <a:rPr lang="ru-RU" sz="1600" b="1" i="1" dirty="0" smtClean="0">
                <a:solidFill>
                  <a:schemeClr val="dk1"/>
                </a:solidFill>
              </a:rPr>
              <a:t>мор</a:t>
            </a:r>
            <a:r>
              <a:rPr lang="en-US" sz="1600" b="1" i="1" dirty="0" smtClean="0">
                <a:solidFill>
                  <a:schemeClr val="dk1"/>
                </a:solidFill>
              </a:rPr>
              <a:t>’</a:t>
            </a: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 </a:t>
            </a:r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  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</a:t>
            </a:r>
            <a:r>
              <a:rPr lang="ru-RU" sz="1600" dirty="0" smtClean="0">
                <a:solidFill>
                  <a:schemeClr val="dk1"/>
                </a:solidFill>
              </a:rPr>
              <a:t>‘мотор</a:t>
            </a:r>
            <a:r>
              <a:rPr lang="ru-RU" sz="1600" i="1" dirty="0" smtClean="0">
                <a:solidFill>
                  <a:schemeClr val="dk1"/>
                </a:solidFill>
              </a:rPr>
              <a:t> </a:t>
            </a:r>
            <a:r>
              <a:rPr lang="ru-RU" sz="1600" i="1" dirty="0">
                <a:solidFill>
                  <a:schemeClr val="dk1"/>
                </a:solidFill>
              </a:rPr>
              <a:t>’;</a:t>
            </a:r>
          </a:p>
          <a:p>
            <a:pPr>
              <a:defRPr/>
            </a:pPr>
            <a:r>
              <a:rPr lang="en-US" b="1" dirty="0">
                <a:solidFill>
                  <a:schemeClr val="dk1"/>
                </a:solidFill>
              </a:rPr>
              <a:t>Delete(</a:t>
            </a:r>
            <a:r>
              <a:rPr lang="ru-RU" b="1" dirty="0">
                <a:solidFill>
                  <a:schemeClr val="dk1"/>
                </a:solidFill>
              </a:rPr>
              <a:t>а 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ru-RU" b="1" dirty="0" smtClean="0">
                <a:solidFill>
                  <a:schemeClr val="dk1"/>
                </a:solidFill>
              </a:rPr>
              <a:t>..</a:t>
            </a:r>
            <a:r>
              <a:rPr lang="en-US" b="1" dirty="0" smtClean="0">
                <a:solidFill>
                  <a:schemeClr val="dk1"/>
                </a:solidFill>
              </a:rPr>
              <a:t>,</a:t>
            </a:r>
            <a:r>
              <a:rPr lang="ru-RU" b="1" dirty="0" smtClean="0">
                <a:solidFill>
                  <a:schemeClr val="dk1"/>
                </a:solidFill>
              </a:rPr>
              <a:t> </a:t>
            </a:r>
            <a:r>
              <a:rPr lang="en-US" b="1" dirty="0" smtClean="0">
                <a:solidFill>
                  <a:schemeClr val="dk1"/>
                </a:solidFill>
              </a:rPr>
              <a:t>..</a:t>
            </a:r>
            <a:r>
              <a:rPr lang="ru-RU" b="1" dirty="0" smtClean="0">
                <a:solidFill>
                  <a:schemeClr val="dk1"/>
                </a:solidFill>
              </a:rPr>
              <a:t>)</a:t>
            </a:r>
            <a:r>
              <a:rPr lang="en-US" i="1" dirty="0">
                <a:solidFill>
                  <a:schemeClr val="dk1"/>
                </a:solidFill>
              </a:rPr>
              <a:t> </a:t>
            </a:r>
            <a:r>
              <a:rPr lang="ru-RU" i="1" dirty="0">
                <a:solidFill>
                  <a:schemeClr val="dk1"/>
                </a:solidFill>
              </a:rPr>
              <a:t>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</a:t>
            </a:r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);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6655" y="3358863"/>
            <a:ext cx="3744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2.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 smtClean="0">
                <a:solidFill>
                  <a:schemeClr val="dk1"/>
                </a:solidFill>
              </a:rPr>
              <a:t>а , </a:t>
            </a:r>
            <a:r>
              <a:rPr lang="en-US" sz="1600" i="1" dirty="0" smtClean="0">
                <a:solidFill>
                  <a:schemeClr val="dk1"/>
                </a:solidFill>
              </a:rPr>
              <a:t>b</a:t>
            </a:r>
            <a:r>
              <a:rPr lang="ru-RU" sz="1600" i="1" dirty="0" smtClean="0">
                <a:solidFill>
                  <a:schemeClr val="dk1"/>
                </a:solidFill>
              </a:rPr>
              <a:t> , с  </a:t>
            </a:r>
            <a:r>
              <a:rPr lang="ru-RU" sz="1600" i="1" dirty="0">
                <a:solidFill>
                  <a:schemeClr val="dk1"/>
                </a:solidFill>
              </a:rPr>
              <a:t>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r>
              <a:rPr lang="ru-RU" sz="1600" i="1" dirty="0">
                <a:solidFill>
                  <a:schemeClr val="dk1"/>
                </a:solidFill>
              </a:rPr>
              <a:t>а</a:t>
            </a:r>
            <a:r>
              <a:rPr lang="en-US" sz="1600" i="1" dirty="0">
                <a:solidFill>
                  <a:schemeClr val="dk1"/>
                </a:solidFill>
              </a:rPr>
              <a:t>:=</a:t>
            </a:r>
            <a:r>
              <a:rPr lang="ru-RU" sz="1600" dirty="0">
                <a:solidFill>
                  <a:schemeClr val="dk1"/>
                </a:solidFill>
              </a:rPr>
              <a:t> ‘ </a:t>
            </a:r>
            <a:r>
              <a:rPr lang="ru-RU" sz="1600" dirty="0" smtClean="0">
                <a:solidFill>
                  <a:schemeClr val="dk1"/>
                </a:solidFill>
              </a:rPr>
              <a:t>мотор</a:t>
            </a:r>
            <a:r>
              <a:rPr lang="ru-RU" sz="1600" i="1" dirty="0" smtClean="0">
                <a:solidFill>
                  <a:schemeClr val="dk1"/>
                </a:solidFill>
              </a:rPr>
              <a:t> ’; </a:t>
            </a:r>
            <a:r>
              <a:rPr lang="en-US" b="1" dirty="0" smtClean="0">
                <a:solidFill>
                  <a:schemeClr val="dk1"/>
                </a:solidFill>
              </a:rPr>
              <a:t>Delete(</a:t>
            </a:r>
            <a:r>
              <a:rPr lang="ru-RU" dirty="0">
                <a:solidFill>
                  <a:schemeClr val="dk1"/>
                </a:solidFill>
              </a:rPr>
              <a:t>а</a:t>
            </a:r>
            <a:r>
              <a:rPr lang="ru-RU" b="1" dirty="0">
                <a:solidFill>
                  <a:schemeClr val="dk1"/>
                </a:solidFill>
              </a:rPr>
              <a:t> 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ru-RU" b="1" dirty="0" smtClean="0">
                <a:solidFill>
                  <a:schemeClr val="dk1"/>
                </a:solidFill>
              </a:rPr>
              <a:t>1</a:t>
            </a:r>
            <a:r>
              <a:rPr lang="en-US" b="1" dirty="0" smtClean="0">
                <a:solidFill>
                  <a:schemeClr val="dk1"/>
                </a:solidFill>
              </a:rPr>
              <a:t>,</a:t>
            </a:r>
            <a:r>
              <a:rPr lang="ru-RU" b="1" dirty="0" smtClean="0">
                <a:solidFill>
                  <a:schemeClr val="dk1"/>
                </a:solidFill>
              </a:rPr>
              <a:t> </a:t>
            </a:r>
            <a:r>
              <a:rPr lang="ru-RU" b="1" dirty="0">
                <a:solidFill>
                  <a:schemeClr val="dk1"/>
                </a:solidFill>
              </a:rPr>
              <a:t>2)</a:t>
            </a:r>
            <a:r>
              <a:rPr lang="en-US" i="1" dirty="0">
                <a:solidFill>
                  <a:schemeClr val="dk1"/>
                </a:solidFill>
              </a:rPr>
              <a:t> </a:t>
            </a:r>
            <a:r>
              <a:rPr lang="ru-RU" i="1" dirty="0" smtClean="0">
                <a:solidFill>
                  <a:schemeClr val="dk1"/>
                </a:solidFill>
              </a:rPr>
              <a:t>;</a:t>
            </a:r>
          </a:p>
          <a:p>
            <a:r>
              <a:rPr lang="en-US" i="1" dirty="0" smtClean="0">
                <a:solidFill>
                  <a:schemeClr val="dk1"/>
                </a:solidFill>
              </a:rPr>
              <a:t>b:=</a:t>
            </a:r>
            <a:r>
              <a:rPr lang="ru-RU" dirty="0" smtClean="0">
                <a:solidFill>
                  <a:schemeClr val="dk1"/>
                </a:solidFill>
              </a:rPr>
              <a:t> ‘бак</a:t>
            </a:r>
            <a:r>
              <a:rPr lang="ru-RU" i="1" dirty="0" smtClean="0">
                <a:solidFill>
                  <a:schemeClr val="dk1"/>
                </a:solidFill>
              </a:rPr>
              <a:t> </a:t>
            </a:r>
            <a:r>
              <a:rPr lang="ru-RU" i="1" dirty="0">
                <a:solidFill>
                  <a:schemeClr val="dk1"/>
                </a:solidFill>
              </a:rPr>
              <a:t>’; </a:t>
            </a:r>
            <a:r>
              <a:rPr lang="ru-RU" i="1" dirty="0" smtClean="0">
                <a:solidFill>
                  <a:schemeClr val="dk1"/>
                </a:solidFill>
              </a:rPr>
              <a:t>   </a:t>
            </a:r>
            <a:r>
              <a:rPr lang="en-US" b="1" dirty="0" smtClean="0">
                <a:solidFill>
                  <a:schemeClr val="dk1"/>
                </a:solidFill>
              </a:rPr>
              <a:t>Delete(</a:t>
            </a:r>
            <a:r>
              <a:rPr lang="en-US" i="1" dirty="0">
                <a:solidFill>
                  <a:schemeClr val="dk1"/>
                </a:solidFill>
              </a:rPr>
              <a:t>b</a:t>
            </a:r>
            <a:r>
              <a:rPr lang="ru-RU" b="1" dirty="0" smtClean="0">
                <a:solidFill>
                  <a:schemeClr val="dk1"/>
                </a:solidFill>
              </a:rPr>
              <a:t> </a:t>
            </a:r>
            <a:r>
              <a:rPr lang="en-US" b="1" dirty="0">
                <a:solidFill>
                  <a:schemeClr val="dk1"/>
                </a:solidFill>
              </a:rPr>
              <a:t>, </a:t>
            </a:r>
            <a:r>
              <a:rPr lang="ru-RU" b="1" dirty="0" smtClean="0">
                <a:solidFill>
                  <a:schemeClr val="dk1"/>
                </a:solidFill>
              </a:rPr>
              <a:t>3</a:t>
            </a:r>
            <a:r>
              <a:rPr lang="en-US" b="1" dirty="0" smtClean="0">
                <a:solidFill>
                  <a:schemeClr val="dk1"/>
                </a:solidFill>
              </a:rPr>
              <a:t>,</a:t>
            </a:r>
            <a:r>
              <a:rPr lang="ru-RU" b="1" dirty="0" smtClean="0">
                <a:solidFill>
                  <a:schemeClr val="dk1"/>
                </a:solidFill>
              </a:rPr>
              <a:t> 1)</a:t>
            </a:r>
            <a:r>
              <a:rPr lang="en-US" sz="1600" i="1" dirty="0">
                <a:solidFill>
                  <a:schemeClr val="dk1"/>
                </a:solidFill>
              </a:rPr>
              <a:t> </a:t>
            </a:r>
            <a:r>
              <a:rPr lang="ru-RU" sz="1600" i="1" dirty="0">
                <a:solidFill>
                  <a:schemeClr val="dk1"/>
                </a:solidFill>
              </a:rPr>
              <a:t>;</a:t>
            </a:r>
            <a:endParaRPr lang="en-US" sz="1400" i="1" dirty="0">
              <a:solidFill>
                <a:schemeClr val="dk1"/>
              </a:solidFill>
            </a:endParaRPr>
          </a:p>
          <a:p>
            <a:r>
              <a:rPr lang="ru-RU" sz="1600" i="1" dirty="0" smtClean="0">
                <a:solidFill>
                  <a:schemeClr val="dk1"/>
                </a:solidFill>
              </a:rPr>
              <a:t>С:=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  <a:r>
              <a:rPr lang="ru-RU" sz="1600" i="1" dirty="0" smtClean="0">
                <a:solidFill>
                  <a:schemeClr val="dk1"/>
                </a:solidFill>
              </a:rPr>
              <a:t>а+</a:t>
            </a:r>
            <a:r>
              <a:rPr lang="en-US" sz="1600" i="1" dirty="0" smtClean="0">
                <a:solidFill>
                  <a:schemeClr val="dk1"/>
                </a:solidFill>
              </a:rPr>
              <a:t>b</a:t>
            </a:r>
            <a:r>
              <a:rPr lang="ru-RU" sz="1600" i="1" dirty="0" smtClean="0">
                <a:solidFill>
                  <a:schemeClr val="dk1"/>
                </a:solidFill>
              </a:rPr>
              <a:t> 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</a:t>
            </a:r>
            <a:r>
              <a:rPr lang="ru-RU" sz="1600" i="1" dirty="0" smtClean="0">
                <a:solidFill>
                  <a:schemeClr val="dk1"/>
                </a:solidFill>
              </a:rPr>
              <a:t>с</a:t>
            </a:r>
            <a:r>
              <a:rPr lang="en-US" sz="1600" i="1" dirty="0" smtClean="0">
                <a:solidFill>
                  <a:schemeClr val="dk1"/>
                </a:solidFill>
              </a:rPr>
              <a:t>);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644" y="4256508"/>
            <a:ext cx="16740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Вопросы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7804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3 , 2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07804" y="5864351"/>
            <a:ext cx="1476164" cy="53919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66655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торба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66655" y="5844105"/>
            <a:ext cx="1725625" cy="57968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669513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179512" y="188640"/>
            <a:ext cx="720080" cy="32490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374384" y="2996952"/>
            <a:ext cx="603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 =1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 flipH="1">
            <a:off x="3316083" y="2104543"/>
            <a:ext cx="443516" cy="29306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3474337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8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13546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II. Стандартные функции для работы с символьными </a:t>
            </a:r>
            <a:r>
              <a:rPr lang="ru-RU" b="1" dirty="0" smtClean="0"/>
              <a:t>величинами:</a:t>
            </a:r>
            <a:endParaRPr lang="en-US" b="1" dirty="0" smtClean="0"/>
          </a:p>
          <a:p>
            <a:r>
              <a:rPr lang="ru-RU" b="1" dirty="0" smtClean="0"/>
              <a:t>5. </a:t>
            </a:r>
            <a:r>
              <a:rPr lang="ru-RU" b="1" smtClean="0"/>
              <a:t>Вставка</a:t>
            </a:r>
            <a:endParaRPr lang="ru-RU" dirty="0"/>
          </a:p>
          <a:p>
            <a:endParaRPr lang="ru-RU" dirty="0"/>
          </a:p>
          <a:p>
            <a:r>
              <a:rPr lang="ru-RU" b="1" dirty="0" smtClean="0"/>
              <a:t> </a:t>
            </a:r>
            <a:endParaRPr lang="ru-RU" b="1" dirty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62337"/>
              </p:ext>
            </p:extLst>
          </p:nvPr>
        </p:nvGraphicFramePr>
        <p:xfrm>
          <a:off x="575556" y="1159877"/>
          <a:ext cx="8172908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1800200"/>
                <a:gridCol w="237626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Обозначение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Комментарий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Пример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nsert(a, b , n)</a:t>
                      </a:r>
                      <a:endParaRPr lang="en-US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dirty="0" smtClean="0"/>
                        <a:t>а- строка вставляется в строку 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endParaRPr lang="ru-RU" sz="1600" b="1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 smtClean="0"/>
                    </a:p>
                    <a:p>
                      <a:r>
                        <a:rPr lang="en-US" sz="1600" dirty="0" smtClean="0"/>
                        <a:t>N-</a:t>
                      </a:r>
                      <a:r>
                        <a:rPr lang="ru-RU" sz="1600" dirty="0" smtClean="0"/>
                        <a:t> номер позиции, с которого начинается вставка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=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тё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:=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endParaRPr lang="ru-RU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 о л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1 2 3 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text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 : </a:t>
                      </a:r>
                      <a:r>
                        <a:rPr lang="ru-RU" sz="16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 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=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lang="ru-RU" sz="16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тё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ru-RU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=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</a:t>
                      </a:r>
                      <a:r>
                        <a:rPr lang="en-US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lang="ru-RU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;</a:t>
                      </a:r>
                      <a:endParaRPr lang="ru-RU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nsert(a, b , 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6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End.</a:t>
                      </a:r>
                      <a:endParaRPr lang="ru-RU" sz="16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котёл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69225" y="3436467"/>
            <a:ext cx="38164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1.</a:t>
            </a: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 </a:t>
            </a:r>
            <a:r>
              <a:rPr lang="en-US" sz="1600" b="1" i="1" dirty="0">
                <a:solidFill>
                  <a:schemeClr val="dk1"/>
                </a:solidFill>
              </a:rPr>
              <a:t>Program </a:t>
            </a:r>
            <a:r>
              <a:rPr lang="en-US" sz="1600" i="1" dirty="0">
                <a:solidFill>
                  <a:schemeClr val="dk1"/>
                </a:solidFill>
              </a:rPr>
              <a:t> 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  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pPr>
              <a:defRPr/>
            </a:pPr>
            <a:r>
              <a:rPr lang="ru-RU" sz="1600" dirty="0">
                <a:solidFill>
                  <a:schemeClr val="dk1"/>
                </a:solidFill>
              </a:rPr>
              <a:t>а : =</a:t>
            </a:r>
            <a:r>
              <a:rPr lang="en-US" sz="1600" dirty="0" smtClean="0">
                <a:solidFill>
                  <a:schemeClr val="dk1"/>
                </a:solidFill>
              </a:rPr>
              <a:t>‘</a:t>
            </a:r>
            <a:r>
              <a:rPr lang="ru-RU" sz="1600" dirty="0" err="1" smtClean="0">
                <a:solidFill>
                  <a:schemeClr val="dk1"/>
                </a:solidFill>
              </a:rPr>
              <a:t>чо</a:t>
            </a:r>
            <a:r>
              <a:rPr lang="en-US" sz="1600" dirty="0" smtClean="0">
                <a:solidFill>
                  <a:schemeClr val="dk1"/>
                </a:solidFill>
              </a:rPr>
              <a:t>’</a:t>
            </a:r>
            <a:r>
              <a:rPr lang="ru-RU" sz="1600" i="1" dirty="0">
                <a:solidFill>
                  <a:schemeClr val="dk1"/>
                </a:solidFill>
              </a:rPr>
              <a:t>; </a:t>
            </a:r>
            <a:r>
              <a:rPr lang="en-US" sz="1600" b="1" i="1" dirty="0">
                <a:solidFill>
                  <a:schemeClr val="dk1"/>
                </a:solidFill>
              </a:rPr>
              <a:t>b</a:t>
            </a:r>
            <a:r>
              <a:rPr lang="ru-RU" sz="1600" b="1" i="1" dirty="0">
                <a:solidFill>
                  <a:schemeClr val="dk1"/>
                </a:solidFill>
              </a:rPr>
              <a:t> </a:t>
            </a:r>
            <a:r>
              <a:rPr lang="ru-RU" sz="1600" dirty="0">
                <a:solidFill>
                  <a:schemeClr val="dk1"/>
                </a:solidFill>
              </a:rPr>
              <a:t>: =</a:t>
            </a:r>
            <a:r>
              <a:rPr lang="en-US" sz="1600" dirty="0">
                <a:solidFill>
                  <a:schemeClr val="dk1"/>
                </a:solidFill>
              </a:rPr>
              <a:t>‘</a:t>
            </a:r>
            <a:r>
              <a:rPr lang="ru-RU" sz="1600" dirty="0" smtClean="0">
                <a:solidFill>
                  <a:schemeClr val="dk1"/>
                </a:solidFill>
              </a:rPr>
              <a:t>клок</a:t>
            </a:r>
            <a:r>
              <a:rPr lang="en-US" sz="1600" dirty="0" smtClean="0">
                <a:solidFill>
                  <a:schemeClr val="dk1"/>
                </a:solidFill>
              </a:rPr>
              <a:t>’</a:t>
            </a:r>
            <a:r>
              <a:rPr lang="ru-RU" sz="1600" dirty="0" smtClean="0">
                <a:solidFill>
                  <a:schemeClr val="dk1"/>
                </a:solidFill>
              </a:rPr>
              <a:t> </a:t>
            </a:r>
            <a:r>
              <a:rPr lang="ru-RU" sz="1600" dirty="0">
                <a:solidFill>
                  <a:schemeClr val="dk1"/>
                </a:solidFill>
              </a:rPr>
              <a:t>;</a:t>
            </a:r>
            <a:endParaRPr lang="ru-RU" sz="1600" i="1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en-US" i="1" dirty="0">
                <a:solidFill>
                  <a:schemeClr val="dk1"/>
                </a:solidFill>
              </a:rPr>
              <a:t>I</a:t>
            </a:r>
            <a:r>
              <a:rPr lang="en-US" b="1" i="1" dirty="0">
                <a:solidFill>
                  <a:schemeClr val="dk1"/>
                </a:solidFill>
              </a:rPr>
              <a:t>nsert(a, b , </a:t>
            </a:r>
            <a:r>
              <a:rPr lang="ru-RU" b="1" i="1" dirty="0" smtClean="0">
                <a:solidFill>
                  <a:schemeClr val="dk1"/>
                </a:solidFill>
              </a:rPr>
              <a:t>4</a:t>
            </a:r>
            <a:r>
              <a:rPr lang="en-US" b="1" i="1" dirty="0" smtClean="0">
                <a:solidFill>
                  <a:schemeClr val="dk1"/>
                </a:solidFill>
              </a:rPr>
              <a:t>)</a:t>
            </a:r>
            <a:r>
              <a:rPr lang="ru-RU" i="1" dirty="0">
                <a:solidFill>
                  <a:schemeClr val="dk1"/>
                </a:solidFill>
              </a:rPr>
              <a:t>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b);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6655" y="3358863"/>
            <a:ext cx="37444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dk1"/>
                </a:solidFill>
              </a:rPr>
              <a:t>2.</a:t>
            </a:r>
            <a:r>
              <a:rPr lang="ru-RU" sz="1600" b="1" i="1" dirty="0" smtClean="0">
                <a:solidFill>
                  <a:schemeClr val="dk1"/>
                </a:solidFill>
              </a:rPr>
              <a:t> </a:t>
            </a:r>
            <a:r>
              <a:rPr lang="en-US" sz="1600" b="1" i="1" dirty="0">
                <a:solidFill>
                  <a:schemeClr val="dk1"/>
                </a:solidFill>
              </a:rPr>
              <a:t>.</a:t>
            </a:r>
            <a:r>
              <a:rPr lang="ru-RU" sz="1600" b="1" i="1" dirty="0">
                <a:solidFill>
                  <a:schemeClr val="dk1"/>
                </a:solidFill>
              </a:rPr>
              <a:t> Получить слово </a:t>
            </a:r>
            <a:r>
              <a:rPr lang="en-US" sz="1600" b="1" i="1" dirty="0">
                <a:solidFill>
                  <a:schemeClr val="dk1"/>
                </a:solidFill>
              </a:rPr>
              <a:t> </a:t>
            </a:r>
            <a:r>
              <a:rPr lang="en-US" sz="1600" b="1" i="1" dirty="0" smtClean="0">
                <a:solidFill>
                  <a:schemeClr val="dk1"/>
                </a:solidFill>
              </a:rPr>
              <a:t>‘</a:t>
            </a:r>
            <a:r>
              <a:rPr lang="ru-RU" sz="1600" b="1" i="1" dirty="0" smtClean="0">
                <a:solidFill>
                  <a:schemeClr val="dk1"/>
                </a:solidFill>
              </a:rPr>
              <a:t>волга</a:t>
            </a:r>
            <a:r>
              <a:rPr lang="en-US" sz="1600" b="1" i="1" dirty="0" smtClean="0">
                <a:solidFill>
                  <a:schemeClr val="dk1"/>
                </a:solidFill>
              </a:rPr>
              <a:t>’</a:t>
            </a:r>
            <a:endParaRPr lang="en-US" sz="1600" b="1" i="1" dirty="0">
              <a:solidFill>
                <a:schemeClr val="dk1"/>
              </a:solidFill>
            </a:endParaRPr>
          </a:p>
          <a:p>
            <a:endParaRPr lang="ru-RU" sz="1600" b="1" i="1" dirty="0" smtClean="0">
              <a:solidFill>
                <a:schemeClr val="dk1"/>
              </a:solidFill>
            </a:endParaRPr>
          </a:p>
          <a:p>
            <a:r>
              <a:rPr lang="en-US" sz="1600" b="1" i="1" dirty="0" smtClean="0">
                <a:solidFill>
                  <a:schemeClr val="dk1"/>
                </a:solidFill>
              </a:rPr>
              <a:t>Program </a:t>
            </a:r>
            <a:r>
              <a:rPr lang="en-US" sz="1600" i="1" dirty="0" smtClean="0">
                <a:solidFill>
                  <a:schemeClr val="dk1"/>
                </a:solidFill>
              </a:rPr>
              <a:t> </a:t>
            </a:r>
            <a:r>
              <a:rPr lang="en-US" sz="1600" i="1" dirty="0">
                <a:solidFill>
                  <a:schemeClr val="dk1"/>
                </a:solidFill>
              </a:rPr>
              <a:t>text ;</a:t>
            </a:r>
            <a:endParaRPr lang="ru-RU" sz="1600" i="1" dirty="0">
              <a:solidFill>
                <a:schemeClr val="dk1"/>
              </a:solidFill>
            </a:endParaRPr>
          </a:p>
          <a:p>
            <a:r>
              <a:rPr lang="en-US" sz="1600" b="1" i="1" dirty="0">
                <a:solidFill>
                  <a:schemeClr val="dk1"/>
                </a:solidFill>
              </a:rPr>
              <a:t>V</a:t>
            </a:r>
            <a:r>
              <a:rPr lang="ru-RU" sz="1600" b="1" i="1" dirty="0" err="1">
                <a:solidFill>
                  <a:schemeClr val="dk1"/>
                </a:solidFill>
              </a:rPr>
              <a:t>ar</a:t>
            </a:r>
            <a:r>
              <a:rPr lang="ru-RU" sz="1600" b="1" i="1" dirty="0">
                <a:solidFill>
                  <a:schemeClr val="dk1"/>
                </a:solidFill>
              </a:rPr>
              <a:t>  </a:t>
            </a:r>
            <a:r>
              <a:rPr lang="ru-RU" sz="1600" i="1" dirty="0">
                <a:solidFill>
                  <a:schemeClr val="dk1"/>
                </a:solidFill>
              </a:rPr>
              <a:t>а  : </a:t>
            </a:r>
            <a:r>
              <a:rPr lang="ru-RU" sz="1600" i="1" dirty="0" err="1">
                <a:solidFill>
                  <a:schemeClr val="dk1"/>
                </a:solidFill>
              </a:rPr>
              <a:t>string</a:t>
            </a:r>
            <a:r>
              <a:rPr lang="ru-RU" sz="1600" i="1" dirty="0">
                <a:solidFill>
                  <a:schemeClr val="dk1"/>
                </a:solidFill>
              </a:rPr>
              <a:t>;  </a:t>
            </a:r>
            <a:r>
              <a:rPr lang="en-US" sz="1600" i="1" dirty="0">
                <a:solidFill>
                  <a:schemeClr val="dk1"/>
                </a:solidFill>
              </a:rPr>
              <a:t> 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Begin</a:t>
            </a:r>
          </a:p>
          <a:p>
            <a:pPr>
              <a:defRPr/>
            </a:pPr>
            <a:r>
              <a:rPr lang="ru-RU" sz="1600" dirty="0">
                <a:solidFill>
                  <a:schemeClr val="dk1"/>
                </a:solidFill>
              </a:rPr>
              <a:t>а : =</a:t>
            </a:r>
            <a:r>
              <a:rPr lang="en-US" sz="1600" dirty="0" smtClean="0">
                <a:solidFill>
                  <a:schemeClr val="dk1"/>
                </a:solidFill>
              </a:rPr>
              <a:t>‘</a:t>
            </a:r>
            <a:r>
              <a:rPr lang="ru-RU" sz="1600" dirty="0" smtClean="0">
                <a:solidFill>
                  <a:schemeClr val="dk1"/>
                </a:solidFill>
              </a:rPr>
              <a:t>га</a:t>
            </a:r>
            <a:r>
              <a:rPr lang="en-US" sz="1600" dirty="0" smtClean="0">
                <a:solidFill>
                  <a:schemeClr val="dk1"/>
                </a:solidFill>
              </a:rPr>
              <a:t>’</a:t>
            </a:r>
            <a:r>
              <a:rPr lang="ru-RU" sz="1600" i="1" dirty="0">
                <a:solidFill>
                  <a:schemeClr val="dk1"/>
                </a:solidFill>
              </a:rPr>
              <a:t>; </a:t>
            </a:r>
            <a:r>
              <a:rPr lang="en-US" sz="1600" b="1" i="1" dirty="0">
                <a:solidFill>
                  <a:schemeClr val="dk1"/>
                </a:solidFill>
              </a:rPr>
              <a:t>b</a:t>
            </a:r>
            <a:r>
              <a:rPr lang="ru-RU" sz="1600" b="1" i="1" dirty="0">
                <a:solidFill>
                  <a:schemeClr val="dk1"/>
                </a:solidFill>
              </a:rPr>
              <a:t> </a:t>
            </a:r>
            <a:r>
              <a:rPr lang="ru-RU" sz="1600" dirty="0">
                <a:solidFill>
                  <a:schemeClr val="dk1"/>
                </a:solidFill>
              </a:rPr>
              <a:t>: =</a:t>
            </a:r>
            <a:r>
              <a:rPr lang="en-US" sz="1600" dirty="0" smtClean="0">
                <a:solidFill>
                  <a:schemeClr val="dk1"/>
                </a:solidFill>
              </a:rPr>
              <a:t>‘</a:t>
            </a:r>
            <a:r>
              <a:rPr lang="ru-RU" sz="1600" dirty="0" smtClean="0">
                <a:solidFill>
                  <a:schemeClr val="dk1"/>
                </a:solidFill>
              </a:rPr>
              <a:t>вол</a:t>
            </a:r>
            <a:r>
              <a:rPr lang="en-US" sz="1600" dirty="0" smtClean="0">
                <a:solidFill>
                  <a:schemeClr val="dk1"/>
                </a:solidFill>
              </a:rPr>
              <a:t>’</a:t>
            </a:r>
            <a:r>
              <a:rPr lang="ru-RU" sz="1600" dirty="0" smtClean="0">
                <a:solidFill>
                  <a:schemeClr val="dk1"/>
                </a:solidFill>
              </a:rPr>
              <a:t> </a:t>
            </a:r>
            <a:r>
              <a:rPr lang="ru-RU" sz="1600" dirty="0">
                <a:solidFill>
                  <a:schemeClr val="dk1"/>
                </a:solidFill>
              </a:rPr>
              <a:t>;</a:t>
            </a:r>
            <a:endParaRPr lang="ru-RU" sz="1600" i="1" dirty="0">
              <a:solidFill>
                <a:schemeClr val="dk1"/>
              </a:solidFill>
            </a:endParaRPr>
          </a:p>
          <a:p>
            <a:pPr>
              <a:defRPr/>
            </a:pPr>
            <a:r>
              <a:rPr lang="en-US" sz="1600" i="1" dirty="0">
                <a:solidFill>
                  <a:schemeClr val="dk1"/>
                </a:solidFill>
              </a:rPr>
              <a:t>I</a:t>
            </a:r>
            <a:r>
              <a:rPr lang="en-US" sz="1600" b="1" i="1" dirty="0">
                <a:solidFill>
                  <a:schemeClr val="dk1"/>
                </a:solidFill>
              </a:rPr>
              <a:t>nsert(a, b , </a:t>
            </a:r>
            <a:r>
              <a:rPr lang="ru-RU" sz="1600" b="1" i="1" dirty="0" smtClean="0">
                <a:solidFill>
                  <a:schemeClr val="dk1"/>
                </a:solidFill>
              </a:rPr>
              <a:t>.. </a:t>
            </a:r>
            <a:r>
              <a:rPr lang="en-US" sz="1600" b="1" i="1" dirty="0" smtClean="0">
                <a:solidFill>
                  <a:schemeClr val="dk1"/>
                </a:solidFill>
              </a:rPr>
              <a:t>)</a:t>
            </a:r>
            <a:r>
              <a:rPr lang="ru-RU" sz="1600" i="1" dirty="0">
                <a:solidFill>
                  <a:schemeClr val="dk1"/>
                </a:solidFill>
              </a:rPr>
              <a:t>;</a:t>
            </a:r>
            <a:endParaRPr lang="en-US" sz="1600" i="1" dirty="0">
              <a:solidFill>
                <a:schemeClr val="dk1"/>
              </a:solidFill>
            </a:endParaRPr>
          </a:p>
          <a:p>
            <a:r>
              <a:rPr lang="en-US" sz="1600" b="1" i="1" dirty="0" err="1">
                <a:solidFill>
                  <a:schemeClr val="dk1"/>
                </a:solidFill>
              </a:rPr>
              <a:t>Writeln</a:t>
            </a:r>
            <a:r>
              <a:rPr lang="en-US" sz="1600" i="1" dirty="0">
                <a:solidFill>
                  <a:schemeClr val="dk1"/>
                </a:solidFill>
              </a:rPr>
              <a:t>( b);</a:t>
            </a:r>
          </a:p>
          <a:p>
            <a:r>
              <a:rPr lang="en-US" sz="1600" b="1" i="1" dirty="0">
                <a:solidFill>
                  <a:schemeClr val="dk1"/>
                </a:solidFill>
              </a:rPr>
              <a:t>End.</a:t>
            </a:r>
            <a:endParaRPr lang="ru-RU" sz="1600" b="1" dirty="0">
              <a:solidFill>
                <a:schemeClr val="dk1"/>
              </a:solidFill>
            </a:endParaRPr>
          </a:p>
          <a:p>
            <a:endParaRPr lang="ru-RU" sz="1600" b="1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644" y="4256508"/>
            <a:ext cx="16740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Вопросы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для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самопроверки: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7804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клочок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07804" y="5884597"/>
            <a:ext cx="1476164" cy="53919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66655" y="5949280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61210" y="5864351"/>
            <a:ext cx="1725625" cy="57968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669513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179512" y="188640"/>
            <a:ext cx="720080" cy="32490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374384" y="2996952"/>
            <a:ext cx="603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 =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3707904" y="246286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45389" y="2717524"/>
            <a:ext cx="450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solidFill>
                  <a:schemeClr val="dk1"/>
                </a:solidFill>
              </a:rPr>
              <a:t>тё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407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992</Words>
  <Application>Microsoft Office PowerPoint</Application>
  <PresentationFormat>Экран (4:3)</PresentationFormat>
  <Paragraphs>355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1</cp:lastModifiedBy>
  <cp:revision>30</cp:revision>
  <dcterms:created xsi:type="dcterms:W3CDTF">2013-08-18T05:10:05Z</dcterms:created>
  <dcterms:modified xsi:type="dcterms:W3CDTF">2016-01-09T06:09:33Z</dcterms:modified>
</cp:coreProperties>
</file>