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43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827584" y="260648"/>
            <a:ext cx="7992888" cy="33843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Символьные и строковые величины. </a:t>
            </a:r>
            <a:endParaRPr lang="ru-RU" sz="4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spcBef>
                <a:spcPct val="0"/>
              </a:spcBef>
              <a:defRPr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Операции </a:t>
            </a: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над символьными и строковыми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величинами</a:t>
            </a:r>
            <a:endParaRPr kumimoji="0" lang="ru-RU" sz="40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623628" y="4653136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9 класс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2160" y="3789040"/>
            <a:ext cx="26967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Предмет: информатика</a:t>
            </a:r>
          </a:p>
          <a:p>
            <a:endParaRPr lang="ru-RU" dirty="0" smtClean="0"/>
          </a:p>
          <a:p>
            <a:r>
              <a:rPr lang="ru-RU" dirty="0" smtClean="0"/>
              <a:t>Учитель: Смирнова Ю.Н.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6984" y="332656"/>
            <a:ext cx="8283487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000" b="1" dirty="0"/>
              <a:t>I. Основные сведения о символьных величинах</a:t>
            </a:r>
          </a:p>
          <a:p>
            <a:r>
              <a:rPr lang="ru-RU" sz="2000" i="1" dirty="0" smtClean="0"/>
              <a:t>Последовательность </a:t>
            </a:r>
            <a:r>
              <a:rPr lang="ru-RU" sz="2000" i="1" dirty="0"/>
              <a:t>символов, заключенных в </a:t>
            </a:r>
            <a:r>
              <a:rPr lang="ru-RU" sz="2000" i="1" dirty="0" smtClean="0"/>
              <a:t>апострофах</a:t>
            </a:r>
            <a:r>
              <a:rPr lang="en-US" sz="2000" i="1" dirty="0" smtClean="0"/>
              <a:t> </a:t>
            </a:r>
            <a:r>
              <a:rPr lang="ru-RU" sz="2000" i="1" dirty="0" smtClean="0"/>
              <a:t>называется </a:t>
            </a:r>
            <a:r>
              <a:rPr lang="ru-RU" sz="2000" b="1" i="1" dirty="0" smtClean="0"/>
              <a:t>символьной (</a:t>
            </a:r>
            <a:r>
              <a:rPr lang="ru-RU" sz="2000" b="1" i="1" dirty="0"/>
              <a:t>строковой, текстовой) </a:t>
            </a:r>
            <a:r>
              <a:rPr lang="ru-RU" sz="2000" b="1" i="1" dirty="0" smtClean="0"/>
              <a:t>величиной</a:t>
            </a:r>
          </a:p>
          <a:p>
            <a:r>
              <a:rPr lang="ru-RU" sz="2000" b="1" i="1" dirty="0" smtClean="0"/>
              <a:t>Символ</a:t>
            </a:r>
            <a:r>
              <a:rPr lang="ru-RU" sz="2000" i="1" dirty="0" smtClean="0"/>
              <a:t> </a:t>
            </a:r>
            <a:r>
              <a:rPr lang="ru-RU" sz="2000" i="1" dirty="0"/>
              <a:t>– это буквы, цифры, знаки препинания и специальные символы</a:t>
            </a:r>
          </a:p>
          <a:p>
            <a:r>
              <a:rPr lang="ru-RU" sz="2000" b="1" i="1" dirty="0" smtClean="0"/>
              <a:t>Строкой </a:t>
            </a:r>
            <a:r>
              <a:rPr lang="ru-RU" sz="2000" i="1" dirty="0"/>
              <a:t>называется последовательность символов определенной длины</a:t>
            </a:r>
            <a:r>
              <a:rPr lang="ru-RU" sz="2000" b="1" i="1" dirty="0"/>
              <a:t>.</a:t>
            </a:r>
            <a:endParaRPr lang="ru-RU" sz="2000" b="1" i="1" dirty="0" smtClean="0"/>
          </a:p>
          <a:p>
            <a:r>
              <a:rPr lang="en-US" sz="2000" b="1" i="1" dirty="0" smtClean="0"/>
              <a:t>‘’ -</a:t>
            </a:r>
            <a:r>
              <a:rPr lang="ru-RU" sz="2000" dirty="0"/>
              <a:t>пустая строка, или строка нулевой длины</a:t>
            </a:r>
            <a:endParaRPr lang="ru-RU" sz="2000" b="1" i="1" dirty="0" smtClean="0"/>
          </a:p>
          <a:p>
            <a:r>
              <a:rPr lang="ru-RU" sz="2000" b="1" i="1" dirty="0" smtClean="0"/>
              <a:t>Например: </a:t>
            </a:r>
            <a:endParaRPr lang="en-US" sz="2000" b="1" i="1" dirty="0" smtClean="0"/>
          </a:p>
          <a:p>
            <a:endParaRPr lang="ru-RU" sz="2400" i="1" dirty="0" smtClean="0"/>
          </a:p>
          <a:p>
            <a:endParaRPr lang="en-US" sz="2400" i="1" dirty="0" smtClean="0"/>
          </a:p>
          <a:p>
            <a:endParaRPr lang="en-US" sz="2400" i="1" dirty="0"/>
          </a:p>
          <a:p>
            <a:endParaRPr lang="en-US" sz="2400" i="1" dirty="0" smtClean="0"/>
          </a:p>
          <a:p>
            <a:endParaRPr lang="en-US" sz="2400" i="1" dirty="0"/>
          </a:p>
          <a:p>
            <a:endParaRPr lang="ru-RU" sz="2400" i="1" dirty="0"/>
          </a:p>
          <a:p>
            <a:r>
              <a:rPr lang="ru-RU" sz="2400" i="1" dirty="0" smtClean="0"/>
              <a:t>.</a:t>
            </a:r>
            <a:r>
              <a:rPr lang="ru-RU" sz="2400" i="1" dirty="0"/>
              <a:t> 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393285"/>
              </p:ext>
            </p:extLst>
          </p:nvPr>
        </p:nvGraphicFramePr>
        <p:xfrm>
          <a:off x="536984" y="2643845"/>
          <a:ext cx="821148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641740"/>
                <a:gridCol w="498556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Тип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Описание в программе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символьный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 smtClean="0"/>
                        <a:t>A:=‘1’  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 smtClean="0"/>
                        <a:t>B:= ‘w’  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 smtClean="0"/>
                        <a:t>C:=‘$’  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 smtClean="0"/>
                        <a:t>D:= ‘.’ ;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Var</a:t>
                      </a:r>
                      <a:r>
                        <a:rPr lang="en-US" dirty="0" smtClean="0"/>
                        <a:t>      </a:t>
                      </a:r>
                    </a:p>
                    <a:p>
                      <a:r>
                        <a:rPr lang="en-US" dirty="0" smtClean="0"/>
                        <a:t>            A : char</a:t>
                      </a:r>
                      <a:r>
                        <a:rPr lang="en-US" baseline="0" dirty="0" smtClean="0"/>
                        <a:t> 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            B</a:t>
                      </a:r>
                      <a:r>
                        <a:rPr lang="en-US" dirty="0" smtClean="0"/>
                        <a:t> : char</a:t>
                      </a:r>
                      <a:r>
                        <a:rPr lang="en-US" baseline="0" dirty="0" smtClean="0"/>
                        <a:t> ;</a:t>
                      </a: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        C : char</a:t>
                      </a:r>
                      <a:r>
                        <a:rPr lang="en-US" baseline="0" dirty="0" smtClean="0"/>
                        <a:t> ;</a:t>
                      </a: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        D : char</a:t>
                      </a:r>
                      <a:r>
                        <a:rPr lang="en-US" baseline="0" dirty="0" smtClean="0"/>
                        <a:t> ;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строковый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 smtClean="0"/>
                        <a:t>A:=‘1</a:t>
                      </a:r>
                      <a:r>
                        <a:rPr lang="ru-RU" sz="1800" b="1" i="1" dirty="0" smtClean="0"/>
                        <a:t>+1</a:t>
                      </a:r>
                      <a:r>
                        <a:rPr lang="en-US" sz="1800" b="1" i="1" dirty="0" smtClean="0"/>
                        <a:t>2’  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 smtClean="0"/>
                        <a:t>B:= ‘w</a:t>
                      </a:r>
                      <a:r>
                        <a:rPr lang="ru-RU" sz="1800" b="1" i="1" dirty="0" smtClean="0"/>
                        <a:t>1</a:t>
                      </a:r>
                      <a:r>
                        <a:rPr lang="en-US" sz="1800" b="1" i="1" dirty="0" smtClean="0"/>
                        <a:t>’  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 smtClean="0"/>
                        <a:t>C:=‘</a:t>
                      </a:r>
                      <a:r>
                        <a:rPr lang="ru-RU" sz="1800" b="1" i="1" dirty="0" smtClean="0"/>
                        <a:t>4000</a:t>
                      </a:r>
                      <a:r>
                        <a:rPr lang="en-US" sz="1800" b="1" i="1" dirty="0" smtClean="0"/>
                        <a:t>$’  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 smtClean="0"/>
                        <a:t>D:= ‘</a:t>
                      </a:r>
                      <a:r>
                        <a:rPr lang="ru-RU" sz="1800" b="1" i="1" dirty="0" smtClean="0"/>
                        <a:t>дом</a:t>
                      </a:r>
                      <a:r>
                        <a:rPr lang="en-US" sz="1800" b="1" i="1" dirty="0" smtClean="0"/>
                        <a:t>.’ ;</a:t>
                      </a: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Var</a:t>
                      </a:r>
                      <a:r>
                        <a:rPr lang="en-US" dirty="0" smtClean="0"/>
                        <a:t>      </a:t>
                      </a:r>
                    </a:p>
                    <a:p>
                      <a:r>
                        <a:rPr lang="en-US" dirty="0" smtClean="0"/>
                        <a:t>            A : </a:t>
                      </a:r>
                      <a:r>
                        <a:rPr lang="ru-RU" sz="1800" i="1" dirty="0" err="1" smtClean="0"/>
                        <a:t>strin</a:t>
                      </a:r>
                      <a:r>
                        <a:rPr lang="en-US" sz="1800" i="1" dirty="0" smtClean="0"/>
                        <a:t>g[4]</a:t>
                      </a:r>
                      <a:r>
                        <a:rPr lang="en-US" baseline="0" dirty="0" smtClean="0"/>
                        <a:t> 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            B</a:t>
                      </a:r>
                      <a:r>
                        <a:rPr lang="en-US" dirty="0" smtClean="0"/>
                        <a:t> : </a:t>
                      </a:r>
                      <a:r>
                        <a:rPr lang="ru-RU" sz="1800" i="1" dirty="0" err="1" smtClean="0"/>
                        <a:t>strin</a:t>
                      </a:r>
                      <a:r>
                        <a:rPr lang="en-US" sz="1800" i="1" dirty="0" smtClean="0"/>
                        <a:t>g</a:t>
                      </a:r>
                      <a:r>
                        <a:rPr lang="en-US" baseline="0" dirty="0" smtClean="0"/>
                        <a:t> ;</a:t>
                      </a: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        C : </a:t>
                      </a:r>
                      <a:r>
                        <a:rPr lang="ru-RU" sz="1800" i="1" dirty="0" err="1" smtClean="0"/>
                        <a:t>strin</a:t>
                      </a:r>
                      <a:r>
                        <a:rPr lang="en-US" sz="1800" i="1" dirty="0" smtClean="0"/>
                        <a:t>g</a:t>
                      </a:r>
                      <a:r>
                        <a:rPr lang="en-US" baseline="0" dirty="0" smtClean="0"/>
                        <a:t> ;</a:t>
                      </a: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        D : </a:t>
                      </a:r>
                      <a:r>
                        <a:rPr lang="ru-RU" sz="1800" i="1" dirty="0" err="1" smtClean="0"/>
                        <a:t>strin</a:t>
                      </a:r>
                      <a:r>
                        <a:rPr lang="en-US" sz="1800" i="1" dirty="0" smtClean="0"/>
                        <a:t>g</a:t>
                      </a:r>
                      <a:r>
                        <a:rPr lang="en-US" baseline="0" dirty="0" smtClean="0"/>
                        <a:t> ;</a:t>
                      </a: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3" name="Овальная выноска 2"/>
          <p:cNvSpPr/>
          <p:nvPr/>
        </p:nvSpPr>
        <p:spPr>
          <a:xfrm>
            <a:off x="5724128" y="3284984"/>
            <a:ext cx="2304256" cy="1512168"/>
          </a:xfrm>
          <a:prstGeom prst="wedgeEllipseCallout">
            <a:avLst>
              <a:gd name="adj1" fmla="val -54358"/>
              <a:gd name="adj2" fmla="val 51032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Количество символов в строке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683568" y="476672"/>
            <a:ext cx="784887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6448" y="264959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Вопросы для самопроверки: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516529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Символьные переменные описываются словом?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061" y="548680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Строковые переменные описываются словом? 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99592" y="940465"/>
            <a:ext cx="1584176" cy="5040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string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699792" y="949795"/>
            <a:ext cx="1584176" cy="5040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char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08004" y="940465"/>
            <a:ext cx="1584176" cy="5040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real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516216" y="949795"/>
            <a:ext cx="1584176" cy="5040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integer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827584" y="2668657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3. К строковому  типу относятся переменные (выбрать все)? 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627784" y="1989227"/>
            <a:ext cx="1584176" cy="5040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char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32148" y="1991559"/>
            <a:ext cx="1584176" cy="5040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string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588224" y="2021884"/>
            <a:ext cx="1584176" cy="5040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real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44008" y="2021884"/>
            <a:ext cx="1584176" cy="5040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integer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04156" y="3068960"/>
            <a:ext cx="1584176" cy="5040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Sim</a:t>
            </a:r>
            <a:r>
              <a:rPr lang="en-US" dirty="0" smtClean="0"/>
              <a:t>:=‘char’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689546" y="3070701"/>
            <a:ext cx="1584176" cy="5040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S:=‘1-1=0’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660232" y="3090850"/>
            <a:ext cx="1584176" cy="5040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R:=‘        ’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730319" y="3090850"/>
            <a:ext cx="1584176" cy="5040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Sim</a:t>
            </a:r>
            <a:r>
              <a:rPr lang="en-US" dirty="0" smtClean="0"/>
              <a:t>:=‘/’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904156" y="3717032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. К символьному типу относятся переменные (выбрать все)? 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730319" y="4111335"/>
            <a:ext cx="1584176" cy="5040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Sim</a:t>
            </a:r>
            <a:r>
              <a:rPr lang="en-US" dirty="0" smtClean="0"/>
              <a:t>:=‘</a:t>
            </a:r>
            <a:r>
              <a:rPr lang="ru-RU" dirty="0"/>
              <a:t>:</a:t>
            </a:r>
            <a:r>
              <a:rPr lang="en-US" dirty="0" smtClean="0"/>
              <a:t>’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921607" y="4118722"/>
            <a:ext cx="1584176" cy="5040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S:=‘0’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660232" y="4118722"/>
            <a:ext cx="1584176" cy="5040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R:=‘</a:t>
            </a:r>
            <a:r>
              <a:rPr lang="ru-RU" dirty="0" smtClean="0"/>
              <a:t> </a:t>
            </a:r>
            <a:r>
              <a:rPr lang="en-US" dirty="0" smtClean="0"/>
              <a:t>’</a:t>
            </a: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716016" y="4118722"/>
            <a:ext cx="1584176" cy="5040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Sim</a:t>
            </a:r>
            <a:r>
              <a:rPr lang="en-US" dirty="0" smtClean="0"/>
              <a:t>:=‘</a:t>
            </a:r>
            <a:r>
              <a:rPr lang="ru-RU" dirty="0" smtClean="0"/>
              <a:t>5</a:t>
            </a:r>
            <a:r>
              <a:rPr lang="en-US" dirty="0" smtClean="0"/>
              <a:t>/</a:t>
            </a:r>
            <a:r>
              <a:rPr lang="ru-RU" dirty="0" smtClean="0"/>
              <a:t>5</a:t>
            </a:r>
            <a:r>
              <a:rPr lang="en-US" dirty="0" smtClean="0"/>
              <a:t>’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2483768" y="4653136"/>
            <a:ext cx="3168352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dirty="0" smtClean="0">
                <a:solidFill>
                  <a:schemeClr val="accent2">
                    <a:lumMod val="50000"/>
                  </a:schemeClr>
                </a:solidFill>
              </a:rPr>
              <a:t>5. Какая ошибка допущена?</a:t>
            </a:r>
          </a:p>
          <a:p>
            <a:r>
              <a:rPr lang="en-US" sz="1700" b="1" dirty="0" smtClean="0">
                <a:solidFill>
                  <a:schemeClr val="accent2">
                    <a:lumMod val="50000"/>
                  </a:schemeClr>
                </a:solidFill>
              </a:rPr>
              <a:t>Program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</a:rPr>
              <a:t>zamena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</a:rPr>
              <a:t>Var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</a:rPr>
              <a:t>  a:char;        b: string:</a:t>
            </a:r>
          </a:p>
          <a:p>
            <a:r>
              <a:rPr lang="en-US" sz="1700" b="1" dirty="0" smtClean="0">
                <a:solidFill>
                  <a:schemeClr val="accent2">
                    <a:lumMod val="50000"/>
                  </a:schemeClr>
                </a:solidFill>
              </a:rPr>
              <a:t>begin</a:t>
            </a:r>
            <a:r>
              <a:rPr lang="ru-RU" sz="17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sz="17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</a:rPr>
              <a:t>a:=‘</a:t>
            </a:r>
            <a:r>
              <a:rPr lang="en-US" sz="1700" dirty="0">
                <a:solidFill>
                  <a:schemeClr val="accent2">
                    <a:lumMod val="50000"/>
                  </a:schemeClr>
                </a:solidFill>
              </a:rPr>
              <a:t>+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</a:rPr>
              <a:t>’ ;    b:=‘111’ ;     a:=b ;</a:t>
            </a:r>
          </a:p>
          <a:p>
            <a:r>
              <a:rPr lang="en-US" sz="1700" b="1" dirty="0" err="1" smtClean="0">
                <a:solidFill>
                  <a:schemeClr val="accent2">
                    <a:lumMod val="50000"/>
                  </a:schemeClr>
                </a:solidFill>
              </a:rPr>
              <a:t>Writeln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</a:rPr>
              <a:t> (a);</a:t>
            </a:r>
          </a:p>
          <a:p>
            <a:r>
              <a:rPr lang="en-US" sz="1700" b="1" dirty="0" smtClean="0">
                <a:solidFill>
                  <a:schemeClr val="accent2">
                    <a:lumMod val="50000"/>
                  </a:schemeClr>
                </a:solidFill>
              </a:rPr>
              <a:t>end.</a:t>
            </a:r>
            <a:endParaRPr lang="ru-RU" sz="17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884368" y="5733256"/>
            <a:ext cx="64807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правляющая кнопка: назад 26">
            <a:hlinkClick r:id="" action="ppaction://hlinkshowjump?jump=previousslide" highlightClick="1"/>
          </p:cNvPr>
          <p:cNvSpPr/>
          <p:nvPr/>
        </p:nvSpPr>
        <p:spPr>
          <a:xfrm>
            <a:off x="323528" y="264959"/>
            <a:ext cx="598079" cy="32316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1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513546"/>
            <a:ext cx="74888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II. Стандартные функции для работы с символьными </a:t>
            </a:r>
            <a:r>
              <a:rPr lang="ru-RU" b="1" dirty="0" smtClean="0"/>
              <a:t>величинами:</a:t>
            </a:r>
          </a:p>
          <a:p>
            <a:r>
              <a:rPr lang="ru-RU" b="1" dirty="0" smtClean="0"/>
              <a:t>1. </a:t>
            </a:r>
            <a:r>
              <a:rPr lang="ru-RU" dirty="0" smtClean="0"/>
              <a:t>Операция </a:t>
            </a:r>
            <a:r>
              <a:rPr lang="ru-RU" dirty="0">
                <a:solidFill>
                  <a:schemeClr val="dk1"/>
                </a:solidFill>
              </a:rPr>
              <a:t>склеивание или конкатенация строк</a:t>
            </a:r>
            <a:endParaRPr lang="ru-RU" dirty="0"/>
          </a:p>
          <a:p>
            <a:endParaRPr lang="ru-RU" dirty="0"/>
          </a:p>
          <a:p>
            <a:r>
              <a:rPr lang="ru-RU" b="1" dirty="0" smtClean="0"/>
              <a:t> </a:t>
            </a:r>
            <a:endParaRPr lang="ru-RU" b="1" dirty="0"/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67880"/>
              </p:ext>
            </p:extLst>
          </p:nvPr>
        </p:nvGraphicFramePr>
        <p:xfrm>
          <a:off x="575556" y="1159877"/>
          <a:ext cx="8172908" cy="290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156"/>
                <a:gridCol w="1944216"/>
                <a:gridCol w="3024336"/>
                <a:gridCol w="1800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Обозначение</a:t>
                      </a:r>
                      <a:endParaRPr lang="ru-RU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Пример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Результат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+ </a:t>
                      </a:r>
                    </a:p>
                    <a:p>
                      <a:r>
                        <a:rPr lang="ru-RU" sz="1600" dirty="0" smtClean="0"/>
                        <a:t>или </a:t>
                      </a:r>
                    </a:p>
                    <a:p>
                      <a:r>
                        <a:rPr lang="en-US" sz="1600" dirty="0" err="1" smtClean="0"/>
                        <a:t>concat</a:t>
                      </a:r>
                      <a:r>
                        <a:rPr lang="en-US" sz="1600" dirty="0" smtClean="0"/>
                        <a:t>,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 </a:t>
                      </a:r>
                      <a:r>
                        <a:rPr lang="en-US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text ;</a:t>
                      </a:r>
                      <a:endParaRPr lang="ru-RU" sz="1600" b="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ru-RU" sz="16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</a:t>
                      </a:r>
                      <a:r>
                        <a:rPr lang="ru-RU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s:</a:t>
                      </a:r>
                      <a:r>
                        <a:rPr lang="en-US" sz="16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char;</a:t>
                      </a:r>
                      <a:endParaRPr lang="ru-RU" sz="1600" b="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s1, s2 , s3: </a:t>
                      </a:r>
                      <a:r>
                        <a:rPr lang="ru-RU" sz="16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string</a:t>
                      </a:r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en-US" sz="1600" b="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Begin</a:t>
                      </a:r>
                    </a:p>
                    <a:p>
                      <a:r>
                        <a:rPr lang="en-US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s:=‘  ‘ ;</a:t>
                      </a:r>
                      <a:endParaRPr lang="ru-RU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s1: 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' Имя</a:t>
                      </a:r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';</a:t>
                      </a:r>
                      <a:endParaRPr lang="ru-RU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s2:= ‘ Фамилия ’;</a:t>
                      </a:r>
                    </a:p>
                    <a:p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s3:=s1</a:t>
                      </a:r>
                      <a:r>
                        <a:rPr lang="en-US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16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 +</a:t>
                      </a:r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s2;</a:t>
                      </a:r>
                      <a:endParaRPr lang="en-US" sz="1600" b="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Writeln</a:t>
                      </a:r>
                      <a:r>
                        <a:rPr lang="en-US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(s3);</a:t>
                      </a:r>
                    </a:p>
                    <a:p>
                      <a:r>
                        <a:rPr lang="en-US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End.</a:t>
                      </a:r>
                      <a:endParaRPr lang="ru-RU" sz="16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S3:=</a:t>
                      </a:r>
                      <a:r>
                        <a:rPr lang="en-US" sz="1600" dirty="0" err="1" smtClean="0"/>
                        <a:t>Concat</a:t>
                      </a:r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(s1,</a:t>
                      </a:r>
                      <a:r>
                        <a:rPr lang="en-US" sz="16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 </a:t>
                      </a:r>
                      <a:r>
                        <a:rPr lang="ru-RU" sz="16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s2);</a:t>
                      </a:r>
                      <a:endParaRPr lang="en-US" sz="1600" b="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Имя  Фамилия</a:t>
                      </a:r>
                      <a:endParaRPr lang="ru-RU" sz="16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07704" y="4045988"/>
            <a:ext cx="38164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dk1"/>
                </a:solidFill>
              </a:rPr>
              <a:t>1.</a:t>
            </a:r>
          </a:p>
          <a:p>
            <a:r>
              <a:rPr lang="en-US" sz="1600" b="1" i="1" dirty="0" smtClean="0">
                <a:solidFill>
                  <a:schemeClr val="dk1"/>
                </a:solidFill>
              </a:rPr>
              <a:t>Program </a:t>
            </a:r>
            <a:r>
              <a:rPr lang="en-US" sz="1600" i="1" dirty="0" smtClean="0">
                <a:solidFill>
                  <a:schemeClr val="dk1"/>
                </a:solidFill>
              </a:rPr>
              <a:t> </a:t>
            </a:r>
            <a:r>
              <a:rPr lang="en-US" sz="1600" i="1" dirty="0">
                <a:solidFill>
                  <a:schemeClr val="dk1"/>
                </a:solidFill>
              </a:rPr>
              <a:t>text ;</a:t>
            </a:r>
            <a:endParaRPr lang="ru-RU" sz="1600" i="1" dirty="0">
              <a:solidFill>
                <a:schemeClr val="dk1"/>
              </a:solidFill>
            </a:endParaRPr>
          </a:p>
          <a:p>
            <a:r>
              <a:rPr lang="en-US" sz="1600" b="1" i="1" dirty="0">
                <a:solidFill>
                  <a:schemeClr val="dk1"/>
                </a:solidFill>
              </a:rPr>
              <a:t>V</a:t>
            </a:r>
            <a:r>
              <a:rPr lang="ru-RU" sz="1600" b="1" i="1" dirty="0" err="1">
                <a:solidFill>
                  <a:schemeClr val="dk1"/>
                </a:solidFill>
              </a:rPr>
              <a:t>ar</a:t>
            </a:r>
            <a:r>
              <a:rPr lang="ru-RU" sz="1600" b="1" i="1" dirty="0">
                <a:solidFill>
                  <a:schemeClr val="dk1"/>
                </a:solidFill>
              </a:rPr>
              <a:t>  </a:t>
            </a:r>
            <a:r>
              <a:rPr lang="en-US" sz="1600" i="1" dirty="0" err="1" smtClean="0">
                <a:solidFill>
                  <a:schemeClr val="dk1"/>
                </a:solidFill>
              </a:rPr>
              <a:t>a,b,c</a:t>
            </a:r>
            <a:r>
              <a:rPr lang="en-US" sz="1600" i="1" dirty="0" smtClean="0">
                <a:solidFill>
                  <a:schemeClr val="dk1"/>
                </a:solidFill>
              </a:rPr>
              <a:t> : </a:t>
            </a:r>
            <a:r>
              <a:rPr lang="en-US" sz="1600" i="1" dirty="0">
                <a:solidFill>
                  <a:schemeClr val="dk1"/>
                </a:solidFill>
              </a:rPr>
              <a:t>char</a:t>
            </a:r>
            <a:r>
              <a:rPr lang="en-US" sz="1600" i="1" dirty="0" smtClean="0">
                <a:solidFill>
                  <a:schemeClr val="dk1"/>
                </a:solidFill>
              </a:rPr>
              <a:t>;</a:t>
            </a:r>
            <a:r>
              <a:rPr lang="ru-RU" sz="1600" i="1" dirty="0" smtClean="0">
                <a:solidFill>
                  <a:schemeClr val="dk1"/>
                </a:solidFill>
              </a:rPr>
              <a:t>  s</a:t>
            </a:r>
            <a:r>
              <a:rPr lang="en-US" sz="1600" i="1" dirty="0" smtClean="0">
                <a:solidFill>
                  <a:schemeClr val="dk1"/>
                </a:solidFill>
              </a:rPr>
              <a:t> </a:t>
            </a:r>
            <a:r>
              <a:rPr lang="ru-RU" sz="1600" i="1" dirty="0" smtClean="0">
                <a:solidFill>
                  <a:schemeClr val="dk1"/>
                </a:solidFill>
              </a:rPr>
              <a:t>: </a:t>
            </a:r>
            <a:r>
              <a:rPr lang="ru-RU" sz="1600" i="1" dirty="0" err="1">
                <a:solidFill>
                  <a:schemeClr val="dk1"/>
                </a:solidFill>
              </a:rPr>
              <a:t>string</a:t>
            </a:r>
            <a:r>
              <a:rPr lang="ru-RU" sz="1600" i="1" dirty="0">
                <a:solidFill>
                  <a:schemeClr val="dk1"/>
                </a:solidFill>
              </a:rPr>
              <a:t>;</a:t>
            </a:r>
            <a:endParaRPr lang="en-US" sz="1600" i="1" dirty="0">
              <a:solidFill>
                <a:schemeClr val="dk1"/>
              </a:solidFill>
            </a:endParaRPr>
          </a:p>
          <a:p>
            <a:r>
              <a:rPr lang="en-US" sz="1600" b="1" i="1" dirty="0">
                <a:solidFill>
                  <a:schemeClr val="dk1"/>
                </a:solidFill>
              </a:rPr>
              <a:t>Begin</a:t>
            </a:r>
          </a:p>
          <a:p>
            <a:r>
              <a:rPr lang="en-US" sz="1600" i="1" dirty="0" smtClean="0">
                <a:solidFill>
                  <a:schemeClr val="dk1"/>
                </a:solidFill>
              </a:rPr>
              <a:t>a:=‘ 1‘ ;  b</a:t>
            </a:r>
            <a:r>
              <a:rPr lang="ru-RU" sz="1600" i="1" dirty="0" smtClean="0">
                <a:solidFill>
                  <a:schemeClr val="dk1"/>
                </a:solidFill>
              </a:rPr>
              <a:t>:</a:t>
            </a:r>
            <a:r>
              <a:rPr lang="ru-RU" sz="1600" i="1" dirty="0">
                <a:solidFill>
                  <a:schemeClr val="dk1"/>
                </a:solidFill>
              </a:rPr>
              <a:t> </a:t>
            </a:r>
            <a:r>
              <a:rPr lang="ru-RU" sz="1600" dirty="0">
                <a:solidFill>
                  <a:schemeClr val="dk1"/>
                </a:solidFill>
              </a:rPr>
              <a:t>= </a:t>
            </a:r>
            <a:r>
              <a:rPr lang="ru-RU" sz="1600" dirty="0" smtClean="0">
                <a:solidFill>
                  <a:schemeClr val="dk1"/>
                </a:solidFill>
              </a:rPr>
              <a:t>‘</a:t>
            </a:r>
            <a:r>
              <a:rPr lang="en-US" sz="1600" dirty="0">
                <a:solidFill>
                  <a:schemeClr val="dk1"/>
                </a:solidFill>
              </a:rPr>
              <a:t>+</a:t>
            </a:r>
            <a:r>
              <a:rPr lang="ru-RU" sz="1600" i="1" dirty="0" smtClean="0">
                <a:solidFill>
                  <a:schemeClr val="dk1"/>
                </a:solidFill>
              </a:rPr>
              <a:t> ';</a:t>
            </a:r>
            <a:r>
              <a:rPr lang="en-US" sz="1600" i="1" dirty="0" smtClean="0">
                <a:solidFill>
                  <a:schemeClr val="dk1"/>
                </a:solidFill>
              </a:rPr>
              <a:t>   c</a:t>
            </a:r>
            <a:r>
              <a:rPr lang="ru-RU" sz="1600" i="1" dirty="0" smtClean="0">
                <a:solidFill>
                  <a:schemeClr val="dk1"/>
                </a:solidFill>
              </a:rPr>
              <a:t>:= </a:t>
            </a:r>
            <a:r>
              <a:rPr lang="ru-RU" sz="1600" i="1" dirty="0">
                <a:solidFill>
                  <a:schemeClr val="dk1"/>
                </a:solidFill>
              </a:rPr>
              <a:t>‘ </a:t>
            </a:r>
            <a:r>
              <a:rPr lang="en-US" sz="1600" i="1" dirty="0" smtClean="0">
                <a:solidFill>
                  <a:schemeClr val="dk1"/>
                </a:solidFill>
              </a:rPr>
              <a:t>2</a:t>
            </a:r>
            <a:r>
              <a:rPr lang="ru-RU" sz="1600" i="1" dirty="0" smtClean="0">
                <a:solidFill>
                  <a:schemeClr val="dk1"/>
                </a:solidFill>
              </a:rPr>
              <a:t> ’;</a:t>
            </a:r>
            <a:endParaRPr lang="en-US" sz="1600" i="1" dirty="0" smtClean="0">
              <a:solidFill>
                <a:schemeClr val="dk1"/>
              </a:solidFill>
            </a:endParaRPr>
          </a:p>
          <a:p>
            <a:r>
              <a:rPr lang="en-US" sz="1600" i="1" dirty="0" smtClean="0">
                <a:solidFill>
                  <a:schemeClr val="dk1"/>
                </a:solidFill>
              </a:rPr>
              <a:t>  </a:t>
            </a:r>
            <a:r>
              <a:rPr lang="ru-RU" sz="1600" i="1" dirty="0" smtClean="0">
                <a:solidFill>
                  <a:schemeClr val="dk1"/>
                </a:solidFill>
              </a:rPr>
              <a:t>s:=</a:t>
            </a:r>
            <a:r>
              <a:rPr lang="en-US" sz="1600" i="1" dirty="0" err="1" smtClean="0">
                <a:solidFill>
                  <a:schemeClr val="dk1"/>
                </a:solidFill>
              </a:rPr>
              <a:t>a+b+c</a:t>
            </a:r>
            <a:r>
              <a:rPr lang="ru-RU" sz="1600" i="1" dirty="0" smtClean="0">
                <a:solidFill>
                  <a:schemeClr val="dk1"/>
                </a:solidFill>
              </a:rPr>
              <a:t>;</a:t>
            </a:r>
            <a:r>
              <a:rPr lang="en-US" sz="1600" i="1" dirty="0" smtClean="0">
                <a:solidFill>
                  <a:schemeClr val="dk1"/>
                </a:solidFill>
              </a:rPr>
              <a:t> </a:t>
            </a:r>
          </a:p>
          <a:p>
            <a:r>
              <a:rPr lang="en-US" sz="1600" b="1" i="1" dirty="0" err="1" smtClean="0">
                <a:solidFill>
                  <a:schemeClr val="dk1"/>
                </a:solidFill>
              </a:rPr>
              <a:t>Writeln</a:t>
            </a:r>
            <a:r>
              <a:rPr lang="en-US" sz="1600" i="1" dirty="0" smtClean="0">
                <a:solidFill>
                  <a:schemeClr val="dk1"/>
                </a:solidFill>
              </a:rPr>
              <a:t>(s);</a:t>
            </a:r>
            <a:endParaRPr lang="en-US" sz="1600" i="1" dirty="0">
              <a:solidFill>
                <a:schemeClr val="dk1"/>
              </a:solidFill>
            </a:endParaRPr>
          </a:p>
          <a:p>
            <a:r>
              <a:rPr lang="en-US" sz="1600" b="1" i="1" dirty="0">
                <a:solidFill>
                  <a:schemeClr val="dk1"/>
                </a:solidFill>
              </a:rPr>
              <a:t>End</a:t>
            </a:r>
            <a:r>
              <a:rPr lang="en-US" sz="1600" b="1" i="1" dirty="0" smtClean="0">
                <a:solidFill>
                  <a:schemeClr val="dk1"/>
                </a:solidFill>
              </a:rPr>
              <a:t>.</a:t>
            </a:r>
          </a:p>
          <a:p>
            <a:endParaRPr lang="ru-RU" sz="1600" b="1" dirty="0" smtClean="0">
              <a:solidFill>
                <a:schemeClr val="dk1"/>
              </a:solidFill>
            </a:endParaRP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64088" y="4052990"/>
            <a:ext cx="374441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dk1"/>
                </a:solidFill>
              </a:rPr>
              <a:t>2.</a:t>
            </a:r>
          </a:p>
          <a:p>
            <a:r>
              <a:rPr lang="en-US" sz="1600" b="1" i="1" dirty="0" smtClean="0">
                <a:solidFill>
                  <a:schemeClr val="dk1"/>
                </a:solidFill>
              </a:rPr>
              <a:t>Program </a:t>
            </a:r>
            <a:r>
              <a:rPr lang="en-US" sz="1600" i="1" dirty="0" smtClean="0">
                <a:solidFill>
                  <a:schemeClr val="dk1"/>
                </a:solidFill>
              </a:rPr>
              <a:t> </a:t>
            </a:r>
            <a:r>
              <a:rPr lang="en-US" sz="1600" i="1" dirty="0">
                <a:solidFill>
                  <a:schemeClr val="dk1"/>
                </a:solidFill>
              </a:rPr>
              <a:t>text ;</a:t>
            </a:r>
            <a:endParaRPr lang="ru-RU" sz="1600" i="1" dirty="0">
              <a:solidFill>
                <a:schemeClr val="dk1"/>
              </a:solidFill>
            </a:endParaRPr>
          </a:p>
          <a:p>
            <a:r>
              <a:rPr lang="en-US" sz="1600" b="1" i="1" dirty="0">
                <a:solidFill>
                  <a:schemeClr val="dk1"/>
                </a:solidFill>
              </a:rPr>
              <a:t>V</a:t>
            </a:r>
            <a:r>
              <a:rPr lang="ru-RU" sz="1600" b="1" i="1" dirty="0" err="1">
                <a:solidFill>
                  <a:schemeClr val="dk1"/>
                </a:solidFill>
              </a:rPr>
              <a:t>ar</a:t>
            </a:r>
            <a:r>
              <a:rPr lang="ru-RU" sz="1600" b="1" i="1" dirty="0">
                <a:solidFill>
                  <a:schemeClr val="dk1"/>
                </a:solidFill>
              </a:rPr>
              <a:t>  </a:t>
            </a:r>
            <a:r>
              <a:rPr lang="en-US" sz="1600" i="1" dirty="0" err="1" smtClean="0">
                <a:solidFill>
                  <a:schemeClr val="dk1"/>
                </a:solidFill>
              </a:rPr>
              <a:t>a,b,c</a:t>
            </a:r>
            <a:r>
              <a:rPr lang="en-US" sz="1600" i="1" dirty="0" smtClean="0">
                <a:solidFill>
                  <a:schemeClr val="dk1"/>
                </a:solidFill>
              </a:rPr>
              <a:t> </a:t>
            </a:r>
            <a:r>
              <a:rPr lang="ru-RU" sz="1600" i="1" dirty="0" smtClean="0">
                <a:solidFill>
                  <a:schemeClr val="dk1"/>
                </a:solidFill>
              </a:rPr>
              <a:t>: </a:t>
            </a:r>
            <a:r>
              <a:rPr lang="ru-RU" sz="1600" i="1" dirty="0" err="1">
                <a:solidFill>
                  <a:schemeClr val="dk1"/>
                </a:solidFill>
              </a:rPr>
              <a:t>string</a:t>
            </a:r>
            <a:r>
              <a:rPr lang="ru-RU" sz="1600" i="1" dirty="0">
                <a:solidFill>
                  <a:schemeClr val="dk1"/>
                </a:solidFill>
              </a:rPr>
              <a:t>;</a:t>
            </a:r>
            <a:endParaRPr lang="en-US" sz="1600" i="1" dirty="0">
              <a:solidFill>
                <a:schemeClr val="dk1"/>
              </a:solidFill>
            </a:endParaRPr>
          </a:p>
          <a:p>
            <a:r>
              <a:rPr lang="en-US" sz="1600" b="1" i="1" dirty="0">
                <a:solidFill>
                  <a:schemeClr val="dk1"/>
                </a:solidFill>
              </a:rPr>
              <a:t>Begin</a:t>
            </a:r>
          </a:p>
          <a:p>
            <a:r>
              <a:rPr lang="en-US" sz="1600" i="1" dirty="0" smtClean="0">
                <a:solidFill>
                  <a:schemeClr val="dk1"/>
                </a:solidFill>
              </a:rPr>
              <a:t>a:=‘ </a:t>
            </a:r>
            <a:r>
              <a:rPr lang="ru-RU" sz="1600" i="1" dirty="0" err="1" smtClean="0">
                <a:solidFill>
                  <a:schemeClr val="dk1"/>
                </a:solidFill>
              </a:rPr>
              <a:t>ма</a:t>
            </a:r>
            <a:r>
              <a:rPr lang="en-US" sz="1600" i="1" dirty="0" smtClean="0">
                <a:solidFill>
                  <a:schemeClr val="dk1"/>
                </a:solidFill>
              </a:rPr>
              <a:t>‘ ;  b</a:t>
            </a:r>
            <a:r>
              <a:rPr lang="ru-RU" sz="1600" i="1" dirty="0" smtClean="0">
                <a:solidFill>
                  <a:schemeClr val="dk1"/>
                </a:solidFill>
              </a:rPr>
              <a:t>:</a:t>
            </a:r>
            <a:r>
              <a:rPr lang="ru-RU" sz="1600" i="1" dirty="0">
                <a:solidFill>
                  <a:schemeClr val="dk1"/>
                </a:solidFill>
              </a:rPr>
              <a:t> </a:t>
            </a:r>
            <a:r>
              <a:rPr lang="ru-RU" sz="1600" dirty="0">
                <a:solidFill>
                  <a:schemeClr val="dk1"/>
                </a:solidFill>
              </a:rPr>
              <a:t>= </a:t>
            </a:r>
            <a:r>
              <a:rPr lang="ru-RU" sz="1600" dirty="0" smtClean="0">
                <a:solidFill>
                  <a:schemeClr val="dk1"/>
                </a:solidFill>
              </a:rPr>
              <a:t>‘ка</a:t>
            </a:r>
            <a:r>
              <a:rPr lang="ru-RU" sz="1600" i="1" dirty="0" smtClean="0">
                <a:solidFill>
                  <a:schemeClr val="dk1"/>
                </a:solidFill>
              </a:rPr>
              <a:t> ';</a:t>
            </a:r>
            <a:r>
              <a:rPr lang="en-US" sz="1600" i="1" dirty="0" smtClean="0">
                <a:solidFill>
                  <a:schemeClr val="dk1"/>
                </a:solidFill>
              </a:rPr>
              <a:t>   c</a:t>
            </a:r>
            <a:r>
              <a:rPr lang="ru-RU" sz="1600" i="1" dirty="0" smtClean="0">
                <a:solidFill>
                  <a:schemeClr val="dk1"/>
                </a:solidFill>
              </a:rPr>
              <a:t>:= </a:t>
            </a:r>
            <a:r>
              <a:rPr lang="en-US" sz="1600" i="1" dirty="0" err="1" smtClean="0">
                <a:solidFill>
                  <a:schemeClr val="dk1"/>
                </a:solidFill>
              </a:rPr>
              <a:t>a+’p’+b</a:t>
            </a:r>
            <a:r>
              <a:rPr lang="en-US" sz="1600" i="1" dirty="0" smtClean="0">
                <a:solidFill>
                  <a:schemeClr val="dk1"/>
                </a:solidFill>
              </a:rPr>
              <a:t> </a:t>
            </a:r>
          </a:p>
          <a:p>
            <a:r>
              <a:rPr lang="en-US" sz="1600" b="1" i="1" dirty="0" err="1" smtClean="0">
                <a:solidFill>
                  <a:schemeClr val="dk1"/>
                </a:solidFill>
              </a:rPr>
              <a:t>Writeln</a:t>
            </a:r>
            <a:r>
              <a:rPr lang="en-US" sz="1600" i="1" dirty="0" smtClean="0">
                <a:solidFill>
                  <a:schemeClr val="dk1"/>
                </a:solidFill>
              </a:rPr>
              <a:t>(c);</a:t>
            </a:r>
            <a:endParaRPr lang="en-US" sz="1600" i="1" dirty="0">
              <a:solidFill>
                <a:schemeClr val="dk1"/>
              </a:solidFill>
            </a:endParaRPr>
          </a:p>
          <a:p>
            <a:r>
              <a:rPr lang="en-US" sz="1600" b="1" i="1" dirty="0">
                <a:solidFill>
                  <a:schemeClr val="dk1"/>
                </a:solidFill>
              </a:rPr>
              <a:t>End</a:t>
            </a:r>
            <a:r>
              <a:rPr lang="en-US" sz="1600" b="1" i="1" dirty="0" smtClean="0">
                <a:solidFill>
                  <a:schemeClr val="dk1"/>
                </a:solidFill>
              </a:rPr>
              <a:t>.</a:t>
            </a:r>
          </a:p>
          <a:p>
            <a:endParaRPr lang="ru-RU" sz="1600" b="1" dirty="0" smtClean="0">
              <a:solidFill>
                <a:schemeClr val="dk1"/>
              </a:solidFill>
            </a:endParaRP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4151178"/>
            <a:ext cx="482453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Вопросы </a:t>
            </a:r>
            <a:endParaRPr lang="en-US" sz="1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для </a:t>
            </a:r>
            <a:endParaRPr lang="en-US" sz="1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самопроверки: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07804" y="5949280"/>
            <a:ext cx="1620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Ответ: 1+2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89912" y="5949280"/>
            <a:ext cx="1476164" cy="43204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66655" y="5949280"/>
            <a:ext cx="1620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Ответ: марка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438663" y="5949280"/>
            <a:ext cx="1476164" cy="43204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669513" y="5949280"/>
            <a:ext cx="576064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179512" y="188640"/>
            <a:ext cx="720080" cy="32490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181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13546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II. Стандартные функции для работы с символьными </a:t>
            </a:r>
            <a:r>
              <a:rPr lang="ru-RU" b="1" dirty="0" smtClean="0"/>
              <a:t>величинами:</a:t>
            </a:r>
          </a:p>
          <a:p>
            <a:r>
              <a:rPr lang="ru-RU" b="1" dirty="0" smtClean="0"/>
              <a:t>2. </a:t>
            </a:r>
            <a:r>
              <a:rPr lang="ru-RU" dirty="0" smtClean="0"/>
              <a:t>Операция определения </a:t>
            </a:r>
            <a:r>
              <a:rPr lang="ru-RU" b="1" i="1" dirty="0" smtClean="0"/>
              <a:t>Длины строки (количество символов в строке)</a:t>
            </a:r>
            <a:endParaRPr lang="ru-RU" dirty="0"/>
          </a:p>
          <a:p>
            <a:endParaRPr lang="ru-RU" dirty="0"/>
          </a:p>
          <a:p>
            <a:r>
              <a:rPr lang="ru-RU" b="1" dirty="0" smtClean="0"/>
              <a:t> </a:t>
            </a:r>
            <a:endParaRPr lang="ru-RU" b="1" dirty="0"/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299766"/>
              </p:ext>
            </p:extLst>
          </p:nvPr>
        </p:nvGraphicFramePr>
        <p:xfrm>
          <a:off x="575556" y="1159877"/>
          <a:ext cx="7452828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260"/>
                <a:gridCol w="3312368"/>
                <a:gridCol w="1800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Обозначение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Пример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Результат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length(a)</a:t>
                      </a:r>
                    </a:p>
                    <a:p>
                      <a:endParaRPr lang="en-US" sz="18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 – количество символов в строке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 </a:t>
                      </a:r>
                      <a:r>
                        <a:rPr lang="en-US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text ;</a:t>
                      </a:r>
                      <a:endParaRPr lang="ru-RU" sz="1600" b="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ru-RU" sz="16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</a:t>
                      </a:r>
                      <a:r>
                        <a:rPr lang="ru-RU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а: </a:t>
                      </a:r>
                      <a:r>
                        <a:rPr lang="ru-RU" sz="16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string</a:t>
                      </a:r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  к </a:t>
                      </a:r>
                      <a:r>
                        <a:rPr lang="en-US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16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byte ; </a:t>
                      </a:r>
                      <a:endParaRPr lang="en-US" sz="1600" b="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Begin</a:t>
                      </a:r>
                    </a:p>
                    <a:p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lang="en-US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:=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' Имя</a:t>
                      </a:r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Фамилия ’;</a:t>
                      </a:r>
                    </a:p>
                    <a:p>
                      <a:r>
                        <a:rPr lang="en-US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k:=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length(a)</a:t>
                      </a:r>
                      <a:r>
                        <a:rPr lang="en-US" sz="1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;</a:t>
                      </a:r>
                      <a:endParaRPr lang="en-US" sz="1600" b="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Writeln</a:t>
                      </a:r>
                      <a:r>
                        <a:rPr lang="en-US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‘k=‘ , k);</a:t>
                      </a:r>
                    </a:p>
                    <a:p>
                      <a:r>
                        <a:rPr lang="en-US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End.</a:t>
                      </a:r>
                      <a:endParaRPr lang="ru-RU" sz="16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k=11</a:t>
                      </a:r>
                      <a:endParaRPr lang="ru-RU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07704" y="3519006"/>
            <a:ext cx="381642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dk1"/>
                </a:solidFill>
              </a:rPr>
              <a:t>1.</a:t>
            </a:r>
          </a:p>
          <a:p>
            <a:r>
              <a:rPr lang="en-US" sz="1600" b="1" i="1" dirty="0">
                <a:solidFill>
                  <a:schemeClr val="dk1"/>
                </a:solidFill>
              </a:rPr>
              <a:t>Program </a:t>
            </a:r>
            <a:r>
              <a:rPr lang="en-US" sz="1600" i="1" dirty="0">
                <a:solidFill>
                  <a:schemeClr val="dk1"/>
                </a:solidFill>
              </a:rPr>
              <a:t> text ;</a:t>
            </a:r>
            <a:endParaRPr lang="ru-RU" sz="1600" i="1" dirty="0">
              <a:solidFill>
                <a:schemeClr val="dk1"/>
              </a:solidFill>
            </a:endParaRPr>
          </a:p>
          <a:p>
            <a:r>
              <a:rPr lang="en-US" sz="1600" b="1" i="1" dirty="0">
                <a:solidFill>
                  <a:schemeClr val="dk1"/>
                </a:solidFill>
              </a:rPr>
              <a:t>V</a:t>
            </a:r>
            <a:r>
              <a:rPr lang="ru-RU" sz="1600" b="1" i="1" dirty="0" err="1">
                <a:solidFill>
                  <a:schemeClr val="dk1"/>
                </a:solidFill>
              </a:rPr>
              <a:t>ar</a:t>
            </a:r>
            <a:r>
              <a:rPr lang="ru-RU" sz="1600" b="1" i="1" dirty="0">
                <a:solidFill>
                  <a:schemeClr val="dk1"/>
                </a:solidFill>
              </a:rPr>
              <a:t>  </a:t>
            </a:r>
            <a:r>
              <a:rPr lang="ru-RU" sz="1600" i="1" dirty="0">
                <a:solidFill>
                  <a:schemeClr val="dk1"/>
                </a:solidFill>
              </a:rPr>
              <a:t>а,: </a:t>
            </a:r>
            <a:r>
              <a:rPr lang="ru-RU" sz="1600" i="1" dirty="0" err="1">
                <a:solidFill>
                  <a:schemeClr val="dk1"/>
                </a:solidFill>
              </a:rPr>
              <a:t>string</a:t>
            </a:r>
            <a:r>
              <a:rPr lang="ru-RU" sz="1600" i="1" dirty="0">
                <a:solidFill>
                  <a:schemeClr val="dk1"/>
                </a:solidFill>
              </a:rPr>
              <a:t>;   к </a:t>
            </a:r>
            <a:r>
              <a:rPr lang="en-US" sz="1600" i="1" dirty="0">
                <a:solidFill>
                  <a:schemeClr val="dk1"/>
                </a:solidFill>
              </a:rPr>
              <a:t>: byte ; </a:t>
            </a:r>
          </a:p>
          <a:p>
            <a:r>
              <a:rPr lang="en-US" sz="1600" b="1" i="1" dirty="0">
                <a:solidFill>
                  <a:schemeClr val="dk1"/>
                </a:solidFill>
              </a:rPr>
              <a:t>Begin</a:t>
            </a:r>
          </a:p>
          <a:p>
            <a:r>
              <a:rPr lang="ru-RU" sz="1600" i="1" dirty="0">
                <a:solidFill>
                  <a:schemeClr val="dk1"/>
                </a:solidFill>
              </a:rPr>
              <a:t>а</a:t>
            </a:r>
            <a:r>
              <a:rPr lang="en-US" sz="1600" i="1" dirty="0">
                <a:solidFill>
                  <a:schemeClr val="dk1"/>
                </a:solidFill>
              </a:rPr>
              <a:t>:=</a:t>
            </a:r>
            <a:r>
              <a:rPr lang="ru-RU" sz="1600" dirty="0">
                <a:solidFill>
                  <a:schemeClr val="dk1"/>
                </a:solidFill>
              </a:rPr>
              <a:t> </a:t>
            </a:r>
            <a:r>
              <a:rPr lang="ru-RU" sz="1600" dirty="0" smtClean="0">
                <a:solidFill>
                  <a:schemeClr val="dk1"/>
                </a:solidFill>
              </a:rPr>
              <a:t>‘</a:t>
            </a:r>
            <a:r>
              <a:rPr lang="en-US" sz="1600" dirty="0" smtClean="0">
                <a:solidFill>
                  <a:schemeClr val="dk1"/>
                </a:solidFill>
              </a:rPr>
              <a:t>1+1=2</a:t>
            </a:r>
            <a:r>
              <a:rPr lang="ru-RU" sz="1600" i="1" dirty="0" smtClean="0">
                <a:solidFill>
                  <a:schemeClr val="dk1"/>
                </a:solidFill>
              </a:rPr>
              <a:t>’;</a:t>
            </a:r>
            <a:endParaRPr lang="ru-RU" sz="1600" i="1" dirty="0">
              <a:solidFill>
                <a:schemeClr val="dk1"/>
              </a:solidFill>
            </a:endParaRPr>
          </a:p>
          <a:p>
            <a:r>
              <a:rPr lang="en-US" sz="1600" i="1" dirty="0">
                <a:solidFill>
                  <a:schemeClr val="dk1"/>
                </a:solidFill>
              </a:rPr>
              <a:t>k:=</a:t>
            </a:r>
            <a:r>
              <a:rPr lang="en-US" b="1" dirty="0">
                <a:solidFill>
                  <a:schemeClr val="dk1"/>
                </a:solidFill>
              </a:rPr>
              <a:t>length(a)</a:t>
            </a:r>
            <a:endParaRPr lang="en-US" sz="1600" i="1" dirty="0">
              <a:solidFill>
                <a:schemeClr val="dk1"/>
              </a:solidFill>
            </a:endParaRPr>
          </a:p>
          <a:p>
            <a:r>
              <a:rPr lang="en-US" sz="1600" b="1" i="1" dirty="0" err="1">
                <a:solidFill>
                  <a:schemeClr val="dk1"/>
                </a:solidFill>
              </a:rPr>
              <a:t>Writeln</a:t>
            </a:r>
            <a:r>
              <a:rPr lang="en-US" sz="1600" i="1" dirty="0">
                <a:solidFill>
                  <a:schemeClr val="dk1"/>
                </a:solidFill>
              </a:rPr>
              <a:t>( ‘k=‘ , k);</a:t>
            </a:r>
          </a:p>
          <a:p>
            <a:r>
              <a:rPr lang="en-US" sz="1600" b="1" i="1" dirty="0">
                <a:solidFill>
                  <a:schemeClr val="dk1"/>
                </a:solidFill>
              </a:rPr>
              <a:t>End.</a:t>
            </a:r>
            <a:endParaRPr lang="ru-RU" sz="1600" b="1" dirty="0">
              <a:solidFill>
                <a:schemeClr val="dk1"/>
              </a:solidFill>
            </a:endParaRPr>
          </a:p>
          <a:p>
            <a:endParaRPr lang="ru-RU" sz="1600" b="1" dirty="0" smtClean="0">
              <a:solidFill>
                <a:schemeClr val="dk1"/>
              </a:solidFill>
            </a:endParaRP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5506" y="3517845"/>
            <a:ext cx="374441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dk1"/>
                </a:solidFill>
              </a:rPr>
              <a:t>2.</a:t>
            </a:r>
          </a:p>
          <a:p>
            <a:r>
              <a:rPr lang="en-US" sz="1600" b="1" i="1" dirty="0">
                <a:solidFill>
                  <a:schemeClr val="dk1"/>
                </a:solidFill>
              </a:rPr>
              <a:t>Program </a:t>
            </a:r>
            <a:r>
              <a:rPr lang="en-US" sz="1600" i="1" dirty="0">
                <a:solidFill>
                  <a:schemeClr val="dk1"/>
                </a:solidFill>
              </a:rPr>
              <a:t> text ;</a:t>
            </a:r>
            <a:endParaRPr lang="ru-RU" sz="1600" i="1" dirty="0">
              <a:solidFill>
                <a:schemeClr val="dk1"/>
              </a:solidFill>
            </a:endParaRPr>
          </a:p>
          <a:p>
            <a:r>
              <a:rPr lang="en-US" sz="1600" b="1" i="1" dirty="0">
                <a:solidFill>
                  <a:schemeClr val="dk1"/>
                </a:solidFill>
              </a:rPr>
              <a:t>V</a:t>
            </a:r>
            <a:r>
              <a:rPr lang="ru-RU" sz="1600" b="1" i="1" dirty="0" err="1">
                <a:solidFill>
                  <a:schemeClr val="dk1"/>
                </a:solidFill>
              </a:rPr>
              <a:t>ar</a:t>
            </a:r>
            <a:r>
              <a:rPr lang="ru-RU" sz="1600" b="1" i="1" dirty="0">
                <a:solidFill>
                  <a:schemeClr val="dk1"/>
                </a:solidFill>
              </a:rPr>
              <a:t>  </a:t>
            </a:r>
            <a:r>
              <a:rPr lang="ru-RU" sz="1600" i="1" dirty="0" smtClean="0">
                <a:solidFill>
                  <a:schemeClr val="dk1"/>
                </a:solidFill>
              </a:rPr>
              <a:t>а: </a:t>
            </a:r>
            <a:r>
              <a:rPr lang="ru-RU" sz="1600" i="1" dirty="0" err="1">
                <a:solidFill>
                  <a:schemeClr val="dk1"/>
                </a:solidFill>
              </a:rPr>
              <a:t>string</a:t>
            </a:r>
            <a:r>
              <a:rPr lang="ru-RU" sz="1600" i="1" dirty="0">
                <a:solidFill>
                  <a:schemeClr val="dk1"/>
                </a:solidFill>
              </a:rPr>
              <a:t>;  </a:t>
            </a:r>
            <a:r>
              <a:rPr lang="en-US" sz="1600" i="1" dirty="0" smtClean="0">
                <a:solidFill>
                  <a:schemeClr val="dk1"/>
                </a:solidFill>
              </a:rPr>
              <a:t> </a:t>
            </a:r>
            <a:endParaRPr lang="en-US" sz="1600" i="1" dirty="0">
              <a:solidFill>
                <a:schemeClr val="dk1"/>
              </a:solidFill>
            </a:endParaRPr>
          </a:p>
          <a:p>
            <a:r>
              <a:rPr lang="en-US" sz="1600" b="1" i="1" dirty="0">
                <a:solidFill>
                  <a:schemeClr val="dk1"/>
                </a:solidFill>
              </a:rPr>
              <a:t>Begin</a:t>
            </a:r>
          </a:p>
          <a:p>
            <a:r>
              <a:rPr lang="ru-RU" sz="1600" i="1" dirty="0">
                <a:solidFill>
                  <a:schemeClr val="dk1"/>
                </a:solidFill>
              </a:rPr>
              <a:t>а</a:t>
            </a:r>
            <a:r>
              <a:rPr lang="en-US" sz="1600" i="1" dirty="0">
                <a:solidFill>
                  <a:schemeClr val="dk1"/>
                </a:solidFill>
              </a:rPr>
              <a:t>:=</a:t>
            </a:r>
            <a:r>
              <a:rPr lang="ru-RU" sz="1600" dirty="0">
                <a:solidFill>
                  <a:schemeClr val="dk1"/>
                </a:solidFill>
              </a:rPr>
              <a:t> ' </a:t>
            </a:r>
            <a:r>
              <a:rPr lang="en-US" sz="1600" dirty="0" smtClean="0">
                <a:solidFill>
                  <a:schemeClr val="dk1"/>
                </a:solidFill>
              </a:rPr>
              <a:t>1+1=2</a:t>
            </a:r>
            <a:r>
              <a:rPr lang="ru-RU" sz="1600" i="1" dirty="0" smtClean="0">
                <a:solidFill>
                  <a:schemeClr val="dk1"/>
                </a:solidFill>
              </a:rPr>
              <a:t>’;</a:t>
            </a:r>
            <a:endParaRPr lang="ru-RU" sz="1600" i="1" dirty="0">
              <a:solidFill>
                <a:schemeClr val="dk1"/>
              </a:solidFill>
            </a:endParaRPr>
          </a:p>
          <a:p>
            <a:r>
              <a:rPr lang="en-US" sz="1600" b="1" i="1" dirty="0" err="1" smtClean="0">
                <a:solidFill>
                  <a:schemeClr val="dk1"/>
                </a:solidFill>
              </a:rPr>
              <a:t>Writeln</a:t>
            </a:r>
            <a:r>
              <a:rPr lang="en-US" sz="1600" b="1" i="1" dirty="0" smtClean="0">
                <a:solidFill>
                  <a:schemeClr val="dk1"/>
                </a:solidFill>
              </a:rPr>
              <a:t> </a:t>
            </a:r>
            <a:r>
              <a:rPr lang="en-US" sz="1600" i="1" dirty="0" smtClean="0">
                <a:solidFill>
                  <a:schemeClr val="dk1"/>
                </a:solidFill>
              </a:rPr>
              <a:t>( </a:t>
            </a:r>
            <a:r>
              <a:rPr lang="en-US" sz="1600" b="1" dirty="0" smtClean="0">
                <a:solidFill>
                  <a:schemeClr val="dk1"/>
                </a:solidFill>
              </a:rPr>
              <a:t>length(a)</a:t>
            </a:r>
            <a:r>
              <a:rPr lang="en-US" sz="1600" i="1" dirty="0" smtClean="0">
                <a:solidFill>
                  <a:schemeClr val="dk1"/>
                </a:solidFill>
              </a:rPr>
              <a:t>);</a:t>
            </a:r>
            <a:endParaRPr lang="en-US" sz="1600" i="1" dirty="0">
              <a:solidFill>
                <a:schemeClr val="dk1"/>
              </a:solidFill>
            </a:endParaRPr>
          </a:p>
          <a:p>
            <a:r>
              <a:rPr lang="en-US" sz="1600" b="1" i="1" dirty="0">
                <a:solidFill>
                  <a:schemeClr val="dk1"/>
                </a:solidFill>
              </a:rPr>
              <a:t>End.</a:t>
            </a:r>
            <a:endParaRPr lang="ru-RU" sz="1600" b="1" dirty="0">
              <a:solidFill>
                <a:schemeClr val="dk1"/>
              </a:solidFill>
            </a:endParaRPr>
          </a:p>
          <a:p>
            <a:endParaRPr lang="ru-RU" sz="1600" b="1" dirty="0" smtClean="0">
              <a:solidFill>
                <a:schemeClr val="dk1"/>
              </a:solidFill>
            </a:endParaRP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644" y="3483603"/>
            <a:ext cx="16740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Вопросы </a:t>
            </a:r>
            <a:endParaRPr lang="en-US" sz="1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для </a:t>
            </a:r>
            <a:endParaRPr lang="en-US" sz="1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самопроверки: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07804" y="5949280"/>
            <a:ext cx="1620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Ответ: </a:t>
            </a:r>
            <a:r>
              <a:rPr lang="en-US" dirty="0" smtClean="0"/>
              <a:t>k=5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07804" y="5945697"/>
            <a:ext cx="1476164" cy="43204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66655" y="5949280"/>
            <a:ext cx="1620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Ответ: </a:t>
            </a:r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436790" y="5945697"/>
            <a:ext cx="1476164" cy="43204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669513" y="5949280"/>
            <a:ext cx="576064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179512" y="188640"/>
            <a:ext cx="720080" cy="32490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20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13546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II. Стандартные функции для работы с символьными </a:t>
            </a:r>
            <a:r>
              <a:rPr lang="ru-RU" b="1" dirty="0" smtClean="0"/>
              <a:t>величинами:</a:t>
            </a:r>
            <a:endParaRPr lang="en-US" b="1" dirty="0" smtClean="0"/>
          </a:p>
          <a:p>
            <a:r>
              <a:rPr lang="en-US" b="1" dirty="0" smtClean="0"/>
              <a:t>3</a:t>
            </a:r>
            <a:r>
              <a:rPr lang="ru-RU" b="1" dirty="0" smtClean="0"/>
              <a:t>.</a:t>
            </a:r>
            <a:r>
              <a:rPr lang="en-US" b="1" dirty="0" smtClean="0"/>
              <a:t> </a:t>
            </a:r>
            <a:r>
              <a:rPr lang="ru-RU" b="1" i="1" dirty="0"/>
              <a:t>Копирование</a:t>
            </a:r>
            <a:endParaRPr lang="ru-RU" dirty="0"/>
          </a:p>
          <a:p>
            <a:endParaRPr lang="ru-RU" dirty="0"/>
          </a:p>
          <a:p>
            <a:r>
              <a:rPr lang="ru-RU" b="1" dirty="0" smtClean="0"/>
              <a:t> </a:t>
            </a:r>
            <a:endParaRPr lang="ru-RU" b="1" dirty="0"/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209323"/>
              </p:ext>
            </p:extLst>
          </p:nvPr>
        </p:nvGraphicFramePr>
        <p:xfrm>
          <a:off x="575556" y="1159877"/>
          <a:ext cx="8172908" cy="244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300"/>
                <a:gridCol w="1800200"/>
                <a:gridCol w="2376264"/>
                <a:gridCol w="129614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Обозначение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Комментарий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Пример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copy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 , n , m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 </a:t>
                      </a:r>
                    </a:p>
                    <a:p>
                      <a:r>
                        <a:rPr lang="ru-RU" sz="1600" dirty="0" smtClean="0"/>
                        <a:t>А- строка</a:t>
                      </a:r>
                    </a:p>
                    <a:p>
                      <a:r>
                        <a:rPr lang="en-US" sz="1600" dirty="0" smtClean="0"/>
                        <a:t>N-</a:t>
                      </a:r>
                      <a:r>
                        <a:rPr lang="ru-RU" sz="1600" dirty="0" smtClean="0"/>
                        <a:t> номер позиции, с которого начинается копирование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M– к</a:t>
                      </a:r>
                      <a:r>
                        <a:rPr lang="ru-RU" sz="1600" dirty="0" err="1" smtClean="0"/>
                        <a:t>оличество</a:t>
                      </a:r>
                      <a:r>
                        <a:rPr lang="ru-RU" sz="1600" dirty="0" smtClean="0"/>
                        <a:t> копированных</a:t>
                      </a:r>
                      <a:r>
                        <a:rPr lang="ru-RU" sz="1600" baseline="0" dirty="0" smtClean="0"/>
                        <a:t> символов</a:t>
                      </a:r>
                    </a:p>
                    <a:p>
                      <a:r>
                        <a:rPr lang="ru-RU" sz="1600" baseline="0" dirty="0" smtClean="0"/>
                        <a:t>С- новое слово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</a:t>
                      </a:r>
                      <a:r>
                        <a:rPr lang="ru-RU" sz="1600" dirty="0" smtClean="0"/>
                        <a:t> =4</a:t>
                      </a:r>
                      <a:r>
                        <a:rPr lang="ru-RU" sz="1600" baseline="0" dirty="0" smtClean="0"/>
                        <a:t> </a:t>
                      </a:r>
                      <a:endParaRPr lang="ru-RU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 а д а р</a:t>
                      </a:r>
                    </a:p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1 2 3 4 5</a:t>
                      </a:r>
                    </a:p>
                    <a:p>
                      <a:endParaRPr lang="ru-RU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 </a:t>
                      </a:r>
                      <a:r>
                        <a:rPr lang="en-US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text ;</a:t>
                      </a:r>
                      <a:endParaRPr lang="ru-RU" sz="1600" b="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ru-RU" sz="16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</a:t>
                      </a:r>
                      <a:r>
                        <a:rPr lang="ru-RU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 ,</a:t>
                      </a:r>
                      <a:r>
                        <a:rPr lang="en-US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 : </a:t>
                      </a:r>
                      <a:r>
                        <a:rPr lang="ru-RU" sz="16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string</a:t>
                      </a:r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 </a:t>
                      </a:r>
                      <a:r>
                        <a:rPr lang="en-US" sz="16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b="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Begin</a:t>
                      </a:r>
                    </a:p>
                    <a:p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lang="en-US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:=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‘ радар</a:t>
                      </a:r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’;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lang="en-US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:=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copy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 ,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,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 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en-US" sz="1600" b="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Writeln</a:t>
                      </a:r>
                      <a:r>
                        <a:rPr lang="en-US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</a:t>
                      </a:r>
                      <a:r>
                        <a:rPr lang="ru-RU" sz="16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 </a:t>
                      </a:r>
                      <a:r>
                        <a:rPr lang="en-US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r>
                        <a:rPr lang="en-US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End.</a:t>
                      </a:r>
                      <a:endParaRPr lang="ru-RU" sz="16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рада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69225" y="3605085"/>
            <a:ext cx="381642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dk1"/>
                </a:solidFill>
              </a:rPr>
              <a:t>1.</a:t>
            </a:r>
          </a:p>
          <a:p>
            <a:r>
              <a:rPr lang="en-US" sz="1600" b="1" i="1" dirty="0">
                <a:solidFill>
                  <a:schemeClr val="dk1"/>
                </a:solidFill>
              </a:rPr>
              <a:t>Program </a:t>
            </a:r>
            <a:r>
              <a:rPr lang="en-US" sz="1600" i="1" dirty="0">
                <a:solidFill>
                  <a:schemeClr val="dk1"/>
                </a:solidFill>
              </a:rPr>
              <a:t> text ;</a:t>
            </a:r>
            <a:endParaRPr lang="ru-RU" sz="1600" i="1" dirty="0">
              <a:solidFill>
                <a:schemeClr val="dk1"/>
              </a:solidFill>
            </a:endParaRPr>
          </a:p>
          <a:p>
            <a:r>
              <a:rPr lang="en-US" sz="1600" b="1" i="1" dirty="0">
                <a:solidFill>
                  <a:schemeClr val="dk1"/>
                </a:solidFill>
              </a:rPr>
              <a:t>V</a:t>
            </a:r>
            <a:r>
              <a:rPr lang="ru-RU" sz="1600" b="1" i="1" dirty="0" err="1">
                <a:solidFill>
                  <a:schemeClr val="dk1"/>
                </a:solidFill>
              </a:rPr>
              <a:t>ar</a:t>
            </a:r>
            <a:r>
              <a:rPr lang="ru-RU" sz="1600" b="1" i="1" dirty="0">
                <a:solidFill>
                  <a:schemeClr val="dk1"/>
                </a:solidFill>
              </a:rPr>
              <a:t>  </a:t>
            </a:r>
            <a:r>
              <a:rPr lang="ru-RU" sz="1600" i="1" dirty="0">
                <a:solidFill>
                  <a:schemeClr val="dk1"/>
                </a:solidFill>
              </a:rPr>
              <a:t>а ,</a:t>
            </a:r>
            <a:r>
              <a:rPr lang="en-US" sz="1600" i="1" dirty="0">
                <a:solidFill>
                  <a:schemeClr val="dk1"/>
                </a:solidFill>
              </a:rPr>
              <a:t> </a:t>
            </a:r>
            <a:r>
              <a:rPr lang="ru-RU" sz="1600" i="1" dirty="0">
                <a:solidFill>
                  <a:schemeClr val="dk1"/>
                </a:solidFill>
              </a:rPr>
              <a:t> </a:t>
            </a:r>
            <a:r>
              <a:rPr lang="ru-RU" sz="1600" i="1" dirty="0" smtClean="0">
                <a:solidFill>
                  <a:schemeClr val="dk1"/>
                </a:solidFill>
              </a:rPr>
              <a:t>с</a:t>
            </a:r>
            <a:r>
              <a:rPr lang="en-US" sz="1600" i="1" dirty="0" smtClean="0">
                <a:solidFill>
                  <a:schemeClr val="dk1"/>
                </a:solidFill>
              </a:rPr>
              <a:t> ,b </a:t>
            </a:r>
            <a:r>
              <a:rPr lang="ru-RU" sz="1600" i="1" dirty="0" smtClean="0">
                <a:solidFill>
                  <a:schemeClr val="dk1"/>
                </a:solidFill>
              </a:rPr>
              <a:t> </a:t>
            </a:r>
            <a:r>
              <a:rPr lang="ru-RU" sz="1600" i="1" dirty="0">
                <a:solidFill>
                  <a:schemeClr val="dk1"/>
                </a:solidFill>
              </a:rPr>
              <a:t>: </a:t>
            </a:r>
            <a:r>
              <a:rPr lang="ru-RU" sz="1600" i="1" dirty="0" err="1">
                <a:solidFill>
                  <a:schemeClr val="dk1"/>
                </a:solidFill>
              </a:rPr>
              <a:t>string</a:t>
            </a:r>
            <a:r>
              <a:rPr lang="ru-RU" sz="1600" i="1" dirty="0">
                <a:solidFill>
                  <a:schemeClr val="dk1"/>
                </a:solidFill>
              </a:rPr>
              <a:t>;  </a:t>
            </a:r>
            <a:r>
              <a:rPr lang="en-US" sz="1600" i="1" dirty="0">
                <a:solidFill>
                  <a:schemeClr val="dk1"/>
                </a:solidFill>
              </a:rPr>
              <a:t> </a:t>
            </a:r>
          </a:p>
          <a:p>
            <a:r>
              <a:rPr lang="en-US" sz="1600" b="1" i="1" dirty="0">
                <a:solidFill>
                  <a:schemeClr val="dk1"/>
                </a:solidFill>
              </a:rPr>
              <a:t>Begin</a:t>
            </a:r>
          </a:p>
          <a:p>
            <a:r>
              <a:rPr lang="ru-RU" sz="1600" i="1" dirty="0">
                <a:solidFill>
                  <a:schemeClr val="dk1"/>
                </a:solidFill>
              </a:rPr>
              <a:t>а</a:t>
            </a:r>
            <a:r>
              <a:rPr lang="en-US" sz="1600" i="1" dirty="0">
                <a:solidFill>
                  <a:schemeClr val="dk1"/>
                </a:solidFill>
              </a:rPr>
              <a:t>:=</a:t>
            </a:r>
            <a:r>
              <a:rPr lang="ru-RU" sz="1600" dirty="0">
                <a:solidFill>
                  <a:schemeClr val="dk1"/>
                </a:solidFill>
              </a:rPr>
              <a:t> ‘ радар</a:t>
            </a:r>
            <a:r>
              <a:rPr lang="ru-RU" sz="1600" i="1" dirty="0">
                <a:solidFill>
                  <a:schemeClr val="dk1"/>
                </a:solidFill>
              </a:rPr>
              <a:t> </a:t>
            </a:r>
            <a:r>
              <a:rPr lang="ru-RU" sz="1600" i="1" dirty="0" smtClean="0">
                <a:solidFill>
                  <a:schemeClr val="dk1"/>
                </a:solidFill>
              </a:rPr>
              <a:t>’;</a:t>
            </a:r>
            <a:r>
              <a:rPr lang="en-US" sz="1600" i="1" dirty="0" smtClean="0">
                <a:solidFill>
                  <a:schemeClr val="dk1"/>
                </a:solidFill>
              </a:rPr>
              <a:t> </a:t>
            </a:r>
            <a:endParaRPr lang="ru-RU" sz="1600" i="1" dirty="0">
              <a:solidFill>
                <a:schemeClr val="dk1"/>
              </a:solidFill>
            </a:endParaRPr>
          </a:p>
          <a:p>
            <a:pPr>
              <a:defRPr/>
            </a:pPr>
            <a:r>
              <a:rPr lang="ru-RU" sz="1600" i="1" dirty="0">
                <a:solidFill>
                  <a:schemeClr val="dk1"/>
                </a:solidFill>
              </a:rPr>
              <a:t>с</a:t>
            </a:r>
            <a:r>
              <a:rPr lang="en-US" sz="1600" i="1" dirty="0">
                <a:solidFill>
                  <a:schemeClr val="dk1"/>
                </a:solidFill>
              </a:rPr>
              <a:t>:=</a:t>
            </a:r>
            <a:r>
              <a:rPr lang="en-US" sz="1600" b="1" dirty="0">
                <a:solidFill>
                  <a:schemeClr val="dk1"/>
                </a:solidFill>
              </a:rPr>
              <a:t>copy</a:t>
            </a:r>
            <a:r>
              <a:rPr lang="en-US" sz="1600" dirty="0">
                <a:solidFill>
                  <a:schemeClr val="dk1"/>
                </a:solidFill>
              </a:rPr>
              <a:t>(a , </a:t>
            </a:r>
            <a:r>
              <a:rPr lang="ru-RU" sz="1600" dirty="0">
                <a:solidFill>
                  <a:schemeClr val="dk1"/>
                </a:solidFill>
              </a:rPr>
              <a:t>1</a:t>
            </a:r>
            <a:r>
              <a:rPr lang="en-US" sz="1600" dirty="0">
                <a:solidFill>
                  <a:schemeClr val="dk1"/>
                </a:solidFill>
              </a:rPr>
              <a:t> , </a:t>
            </a:r>
            <a:r>
              <a:rPr lang="ru-RU" sz="1600" dirty="0" smtClean="0">
                <a:solidFill>
                  <a:schemeClr val="dk1"/>
                </a:solidFill>
              </a:rPr>
              <a:t>3</a:t>
            </a:r>
            <a:r>
              <a:rPr lang="en-US" sz="1600" i="1" dirty="0" smtClean="0">
                <a:solidFill>
                  <a:schemeClr val="dk1"/>
                </a:solidFill>
              </a:rPr>
              <a:t>)</a:t>
            </a:r>
            <a:r>
              <a:rPr lang="en-US" sz="1600" i="1" dirty="0">
                <a:solidFill>
                  <a:schemeClr val="dk1"/>
                </a:solidFill>
              </a:rPr>
              <a:t> </a:t>
            </a:r>
            <a:r>
              <a:rPr lang="ru-RU" sz="1600" i="1" dirty="0" smtClean="0">
                <a:solidFill>
                  <a:schemeClr val="dk1"/>
                </a:solidFill>
              </a:rPr>
              <a:t>;</a:t>
            </a:r>
            <a:r>
              <a:rPr lang="en-US" sz="1600" i="1" dirty="0" smtClean="0">
                <a:solidFill>
                  <a:schemeClr val="dk1"/>
                </a:solidFill>
              </a:rPr>
              <a:t> </a:t>
            </a:r>
            <a:r>
              <a:rPr lang="en-US" sz="1600" b="1" i="1" dirty="0" err="1">
                <a:solidFill>
                  <a:schemeClr val="dk1"/>
                </a:solidFill>
              </a:rPr>
              <a:t>Writeln</a:t>
            </a:r>
            <a:r>
              <a:rPr lang="en-US" sz="1600" i="1" dirty="0">
                <a:solidFill>
                  <a:schemeClr val="dk1"/>
                </a:solidFill>
              </a:rPr>
              <a:t>( </a:t>
            </a:r>
            <a:r>
              <a:rPr lang="ru-RU" sz="1600" i="1" dirty="0">
                <a:solidFill>
                  <a:schemeClr val="dk1"/>
                </a:solidFill>
              </a:rPr>
              <a:t> с </a:t>
            </a:r>
            <a:r>
              <a:rPr lang="en-US" sz="1600" i="1" dirty="0">
                <a:solidFill>
                  <a:schemeClr val="dk1"/>
                </a:solidFill>
              </a:rPr>
              <a:t>);</a:t>
            </a:r>
          </a:p>
          <a:p>
            <a:pPr>
              <a:defRPr/>
            </a:pPr>
            <a:r>
              <a:rPr lang="en-US" sz="1600" i="1" dirty="0" smtClean="0">
                <a:solidFill>
                  <a:schemeClr val="dk1"/>
                </a:solidFill>
              </a:rPr>
              <a:t>b:=</a:t>
            </a:r>
            <a:r>
              <a:rPr lang="en-US" sz="1600" b="1" dirty="0" smtClean="0">
                <a:solidFill>
                  <a:schemeClr val="dk1"/>
                </a:solidFill>
              </a:rPr>
              <a:t>copy</a:t>
            </a:r>
            <a:r>
              <a:rPr lang="en-US" sz="1600" dirty="0" smtClean="0">
                <a:solidFill>
                  <a:schemeClr val="dk1"/>
                </a:solidFill>
              </a:rPr>
              <a:t>(a </a:t>
            </a:r>
            <a:r>
              <a:rPr lang="en-US" sz="1600" dirty="0">
                <a:solidFill>
                  <a:schemeClr val="dk1"/>
                </a:solidFill>
              </a:rPr>
              <a:t>, </a:t>
            </a:r>
            <a:r>
              <a:rPr lang="en-US" sz="1600" dirty="0" smtClean="0">
                <a:solidFill>
                  <a:schemeClr val="dk1"/>
                </a:solidFill>
              </a:rPr>
              <a:t>3 </a:t>
            </a:r>
            <a:r>
              <a:rPr lang="en-US" sz="1600" dirty="0">
                <a:solidFill>
                  <a:schemeClr val="dk1"/>
                </a:solidFill>
              </a:rPr>
              <a:t>, </a:t>
            </a:r>
            <a:r>
              <a:rPr lang="en-US" sz="1600" dirty="0" smtClean="0">
                <a:solidFill>
                  <a:schemeClr val="dk1"/>
                </a:solidFill>
              </a:rPr>
              <a:t>3</a:t>
            </a:r>
            <a:r>
              <a:rPr lang="en-US" sz="1600" i="1" dirty="0" smtClean="0">
                <a:solidFill>
                  <a:schemeClr val="dk1"/>
                </a:solidFill>
              </a:rPr>
              <a:t>)</a:t>
            </a:r>
            <a:r>
              <a:rPr lang="en-US" sz="1600" i="1" dirty="0">
                <a:solidFill>
                  <a:schemeClr val="dk1"/>
                </a:solidFill>
              </a:rPr>
              <a:t> </a:t>
            </a:r>
            <a:r>
              <a:rPr lang="ru-RU" sz="1600" i="1" dirty="0" smtClean="0">
                <a:solidFill>
                  <a:schemeClr val="dk1"/>
                </a:solidFill>
              </a:rPr>
              <a:t>;</a:t>
            </a:r>
            <a:r>
              <a:rPr lang="en-US" sz="1600" i="1" dirty="0" smtClean="0">
                <a:solidFill>
                  <a:schemeClr val="dk1"/>
                </a:solidFill>
              </a:rPr>
              <a:t> </a:t>
            </a:r>
            <a:r>
              <a:rPr lang="en-US" sz="1600" b="1" i="1" dirty="0" err="1">
                <a:solidFill>
                  <a:schemeClr val="dk1"/>
                </a:solidFill>
              </a:rPr>
              <a:t>Writeln</a:t>
            </a:r>
            <a:r>
              <a:rPr lang="en-US" sz="1600" i="1" dirty="0">
                <a:solidFill>
                  <a:schemeClr val="dk1"/>
                </a:solidFill>
              </a:rPr>
              <a:t>( </a:t>
            </a:r>
            <a:r>
              <a:rPr lang="ru-RU" sz="1600" i="1" dirty="0">
                <a:solidFill>
                  <a:schemeClr val="dk1"/>
                </a:solidFill>
              </a:rPr>
              <a:t> </a:t>
            </a:r>
            <a:r>
              <a:rPr lang="en-US" sz="1600" i="1" dirty="0" smtClean="0">
                <a:solidFill>
                  <a:schemeClr val="dk1"/>
                </a:solidFill>
              </a:rPr>
              <a:t>b );</a:t>
            </a:r>
            <a:endParaRPr lang="en-US" sz="1600" i="1" dirty="0">
              <a:solidFill>
                <a:schemeClr val="dk1"/>
              </a:solidFill>
            </a:endParaRPr>
          </a:p>
          <a:p>
            <a:r>
              <a:rPr lang="en-US" sz="1600" b="1" i="1" dirty="0" smtClean="0">
                <a:solidFill>
                  <a:schemeClr val="dk1"/>
                </a:solidFill>
              </a:rPr>
              <a:t>End</a:t>
            </a:r>
            <a:r>
              <a:rPr lang="en-US" sz="1600" b="1" i="1" dirty="0">
                <a:solidFill>
                  <a:schemeClr val="dk1"/>
                </a:solidFill>
              </a:rPr>
              <a:t>.</a:t>
            </a:r>
            <a:endParaRPr lang="ru-RU" sz="1600" b="1" dirty="0">
              <a:solidFill>
                <a:schemeClr val="dk1"/>
              </a:solidFill>
            </a:endParaRPr>
          </a:p>
          <a:p>
            <a:endParaRPr lang="ru-RU" sz="1600" b="1" dirty="0" smtClean="0">
              <a:solidFill>
                <a:schemeClr val="dk1"/>
              </a:solidFill>
            </a:endParaRP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66655" y="3605085"/>
            <a:ext cx="374441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dk1"/>
                </a:solidFill>
              </a:rPr>
              <a:t>2. </a:t>
            </a:r>
            <a:r>
              <a:rPr lang="ru-RU" sz="1600" b="1" i="1" dirty="0" smtClean="0">
                <a:solidFill>
                  <a:schemeClr val="dk1"/>
                </a:solidFill>
              </a:rPr>
              <a:t>Получить слово </a:t>
            </a:r>
            <a:r>
              <a:rPr lang="en-US" sz="1600" b="1" i="1" dirty="0" smtClean="0">
                <a:solidFill>
                  <a:schemeClr val="dk1"/>
                </a:solidFill>
              </a:rPr>
              <a:t>‘</a:t>
            </a:r>
            <a:r>
              <a:rPr lang="ru-RU" sz="1600" b="1" i="1" dirty="0" smtClean="0">
                <a:solidFill>
                  <a:schemeClr val="dk1"/>
                </a:solidFill>
              </a:rPr>
              <a:t>сток</a:t>
            </a:r>
            <a:r>
              <a:rPr lang="en-US" sz="1600" b="1" i="1" dirty="0" smtClean="0">
                <a:solidFill>
                  <a:schemeClr val="dk1"/>
                </a:solidFill>
              </a:rPr>
              <a:t>’</a:t>
            </a:r>
          </a:p>
          <a:p>
            <a:r>
              <a:rPr lang="en-US" sz="1600" b="1" i="1" dirty="0">
                <a:solidFill>
                  <a:schemeClr val="dk1"/>
                </a:solidFill>
              </a:rPr>
              <a:t>Program </a:t>
            </a:r>
            <a:r>
              <a:rPr lang="en-US" sz="1600" i="1" dirty="0">
                <a:solidFill>
                  <a:schemeClr val="dk1"/>
                </a:solidFill>
              </a:rPr>
              <a:t> text ;</a:t>
            </a:r>
            <a:endParaRPr lang="ru-RU" sz="1600" i="1" dirty="0">
              <a:solidFill>
                <a:schemeClr val="dk1"/>
              </a:solidFill>
            </a:endParaRPr>
          </a:p>
          <a:p>
            <a:r>
              <a:rPr lang="en-US" sz="1600" b="1" i="1" dirty="0">
                <a:solidFill>
                  <a:schemeClr val="dk1"/>
                </a:solidFill>
              </a:rPr>
              <a:t>V</a:t>
            </a:r>
            <a:r>
              <a:rPr lang="ru-RU" sz="1600" b="1" i="1" dirty="0" err="1">
                <a:solidFill>
                  <a:schemeClr val="dk1"/>
                </a:solidFill>
              </a:rPr>
              <a:t>ar</a:t>
            </a:r>
            <a:r>
              <a:rPr lang="ru-RU" sz="1600" b="1" i="1" dirty="0">
                <a:solidFill>
                  <a:schemeClr val="dk1"/>
                </a:solidFill>
              </a:rPr>
              <a:t>  </a:t>
            </a:r>
            <a:r>
              <a:rPr lang="ru-RU" sz="1600" i="1" dirty="0">
                <a:solidFill>
                  <a:schemeClr val="dk1"/>
                </a:solidFill>
              </a:rPr>
              <a:t>а ,</a:t>
            </a:r>
            <a:r>
              <a:rPr lang="en-US" sz="1600" i="1" dirty="0">
                <a:solidFill>
                  <a:schemeClr val="dk1"/>
                </a:solidFill>
              </a:rPr>
              <a:t> </a:t>
            </a:r>
            <a:r>
              <a:rPr lang="ru-RU" sz="1600" i="1" dirty="0">
                <a:solidFill>
                  <a:schemeClr val="dk1"/>
                </a:solidFill>
              </a:rPr>
              <a:t> с</a:t>
            </a:r>
            <a:r>
              <a:rPr lang="en-US" sz="1600" i="1" dirty="0">
                <a:solidFill>
                  <a:schemeClr val="dk1"/>
                </a:solidFill>
              </a:rPr>
              <a:t> ,b </a:t>
            </a:r>
            <a:r>
              <a:rPr lang="ru-RU" sz="1600" i="1" dirty="0" smtClean="0">
                <a:solidFill>
                  <a:schemeClr val="dk1"/>
                </a:solidFill>
              </a:rPr>
              <a:t>, к </a:t>
            </a:r>
            <a:r>
              <a:rPr lang="ru-RU" sz="1600" i="1" dirty="0">
                <a:solidFill>
                  <a:schemeClr val="dk1"/>
                </a:solidFill>
              </a:rPr>
              <a:t>: </a:t>
            </a:r>
            <a:r>
              <a:rPr lang="ru-RU" sz="1600" i="1" dirty="0" err="1">
                <a:solidFill>
                  <a:schemeClr val="dk1"/>
                </a:solidFill>
              </a:rPr>
              <a:t>string</a:t>
            </a:r>
            <a:r>
              <a:rPr lang="ru-RU" sz="1600" i="1" dirty="0">
                <a:solidFill>
                  <a:schemeClr val="dk1"/>
                </a:solidFill>
              </a:rPr>
              <a:t>;  </a:t>
            </a:r>
            <a:r>
              <a:rPr lang="en-US" sz="1600" i="1" dirty="0">
                <a:solidFill>
                  <a:schemeClr val="dk1"/>
                </a:solidFill>
              </a:rPr>
              <a:t> </a:t>
            </a:r>
          </a:p>
          <a:p>
            <a:r>
              <a:rPr lang="en-US" sz="1600" b="1" i="1" dirty="0">
                <a:solidFill>
                  <a:schemeClr val="dk1"/>
                </a:solidFill>
              </a:rPr>
              <a:t>Begin</a:t>
            </a:r>
          </a:p>
          <a:p>
            <a:r>
              <a:rPr lang="ru-RU" sz="1600" i="1" dirty="0">
                <a:solidFill>
                  <a:schemeClr val="dk1"/>
                </a:solidFill>
              </a:rPr>
              <a:t>а</a:t>
            </a:r>
            <a:r>
              <a:rPr lang="en-US" sz="1600" i="1" dirty="0">
                <a:solidFill>
                  <a:schemeClr val="dk1"/>
                </a:solidFill>
              </a:rPr>
              <a:t>:=</a:t>
            </a:r>
            <a:r>
              <a:rPr lang="ru-RU" sz="1600" dirty="0">
                <a:solidFill>
                  <a:schemeClr val="dk1"/>
                </a:solidFill>
              </a:rPr>
              <a:t> </a:t>
            </a:r>
            <a:r>
              <a:rPr lang="ru-RU" sz="1600" dirty="0" smtClean="0">
                <a:solidFill>
                  <a:schemeClr val="dk1"/>
                </a:solidFill>
              </a:rPr>
              <a:t>‘строка</a:t>
            </a:r>
            <a:r>
              <a:rPr lang="ru-RU" sz="1600" i="1" dirty="0" smtClean="0">
                <a:solidFill>
                  <a:schemeClr val="dk1"/>
                </a:solidFill>
              </a:rPr>
              <a:t> </a:t>
            </a:r>
            <a:r>
              <a:rPr lang="ru-RU" sz="1600" i="1" dirty="0">
                <a:solidFill>
                  <a:schemeClr val="dk1"/>
                </a:solidFill>
              </a:rPr>
              <a:t>’;</a:t>
            </a:r>
            <a:r>
              <a:rPr lang="en-US" sz="1600" i="1" dirty="0">
                <a:solidFill>
                  <a:schemeClr val="dk1"/>
                </a:solidFill>
              </a:rPr>
              <a:t> </a:t>
            </a:r>
            <a:endParaRPr lang="ru-RU" sz="1600" i="1" dirty="0">
              <a:solidFill>
                <a:schemeClr val="dk1"/>
              </a:solidFill>
            </a:endParaRPr>
          </a:p>
          <a:p>
            <a:pPr>
              <a:defRPr/>
            </a:pPr>
            <a:r>
              <a:rPr lang="ru-RU" sz="1600" i="1" dirty="0">
                <a:solidFill>
                  <a:schemeClr val="dk1"/>
                </a:solidFill>
              </a:rPr>
              <a:t>с</a:t>
            </a:r>
            <a:r>
              <a:rPr lang="en-US" sz="1600" i="1" dirty="0">
                <a:solidFill>
                  <a:schemeClr val="dk1"/>
                </a:solidFill>
              </a:rPr>
              <a:t>:=</a:t>
            </a:r>
            <a:r>
              <a:rPr lang="en-US" sz="1600" b="1" dirty="0">
                <a:solidFill>
                  <a:schemeClr val="dk1"/>
                </a:solidFill>
              </a:rPr>
              <a:t>copy</a:t>
            </a:r>
            <a:r>
              <a:rPr lang="en-US" sz="1600" dirty="0">
                <a:solidFill>
                  <a:schemeClr val="dk1"/>
                </a:solidFill>
              </a:rPr>
              <a:t>(a , </a:t>
            </a:r>
            <a:r>
              <a:rPr lang="ru-RU" sz="1600" dirty="0" smtClean="0">
                <a:solidFill>
                  <a:schemeClr val="dk1"/>
                </a:solidFill>
              </a:rPr>
              <a:t>..</a:t>
            </a:r>
            <a:r>
              <a:rPr lang="en-US" sz="1600" dirty="0" smtClean="0">
                <a:solidFill>
                  <a:schemeClr val="dk1"/>
                </a:solidFill>
              </a:rPr>
              <a:t> ,</a:t>
            </a:r>
            <a:r>
              <a:rPr lang="ru-RU" sz="1600" dirty="0" smtClean="0">
                <a:solidFill>
                  <a:schemeClr val="dk1"/>
                </a:solidFill>
              </a:rPr>
              <a:t> 2</a:t>
            </a:r>
            <a:r>
              <a:rPr lang="en-US" sz="1600" i="1" dirty="0" smtClean="0">
                <a:solidFill>
                  <a:schemeClr val="dk1"/>
                </a:solidFill>
              </a:rPr>
              <a:t>)</a:t>
            </a:r>
            <a:r>
              <a:rPr lang="en-US" sz="1600" i="1" dirty="0">
                <a:solidFill>
                  <a:schemeClr val="dk1"/>
                </a:solidFill>
              </a:rPr>
              <a:t> </a:t>
            </a:r>
            <a:r>
              <a:rPr lang="ru-RU" sz="1600" i="1" dirty="0">
                <a:solidFill>
                  <a:schemeClr val="dk1"/>
                </a:solidFill>
              </a:rPr>
              <a:t>;</a:t>
            </a:r>
            <a:r>
              <a:rPr lang="en-US" sz="1600" i="1" dirty="0">
                <a:solidFill>
                  <a:schemeClr val="dk1"/>
                </a:solidFill>
              </a:rPr>
              <a:t> </a:t>
            </a:r>
            <a:r>
              <a:rPr lang="en-US" sz="1600" i="1" dirty="0" smtClean="0">
                <a:solidFill>
                  <a:schemeClr val="dk1"/>
                </a:solidFill>
              </a:rPr>
              <a:t>b</a:t>
            </a:r>
            <a:r>
              <a:rPr lang="en-US" sz="1600" i="1" dirty="0">
                <a:solidFill>
                  <a:schemeClr val="dk1"/>
                </a:solidFill>
              </a:rPr>
              <a:t>:=</a:t>
            </a:r>
            <a:r>
              <a:rPr lang="en-US" sz="1600" b="1" dirty="0">
                <a:solidFill>
                  <a:schemeClr val="dk1"/>
                </a:solidFill>
              </a:rPr>
              <a:t>copy</a:t>
            </a:r>
            <a:r>
              <a:rPr lang="en-US" sz="1600" dirty="0">
                <a:solidFill>
                  <a:schemeClr val="dk1"/>
                </a:solidFill>
              </a:rPr>
              <a:t>(a , </a:t>
            </a:r>
            <a:r>
              <a:rPr lang="ru-RU" sz="1600" dirty="0" smtClean="0">
                <a:solidFill>
                  <a:schemeClr val="dk1"/>
                </a:solidFill>
              </a:rPr>
              <a:t>4</a:t>
            </a:r>
            <a:r>
              <a:rPr lang="en-US" sz="1600" dirty="0" smtClean="0">
                <a:solidFill>
                  <a:schemeClr val="dk1"/>
                </a:solidFill>
              </a:rPr>
              <a:t> </a:t>
            </a:r>
            <a:r>
              <a:rPr lang="en-US" sz="1600" dirty="0">
                <a:solidFill>
                  <a:schemeClr val="dk1"/>
                </a:solidFill>
              </a:rPr>
              <a:t>, </a:t>
            </a:r>
            <a:r>
              <a:rPr lang="ru-RU" sz="1600" dirty="0" smtClean="0">
                <a:solidFill>
                  <a:schemeClr val="dk1"/>
                </a:solidFill>
              </a:rPr>
              <a:t>..</a:t>
            </a:r>
            <a:r>
              <a:rPr lang="en-US" sz="1600" i="1" dirty="0" smtClean="0">
                <a:solidFill>
                  <a:schemeClr val="dk1"/>
                </a:solidFill>
              </a:rPr>
              <a:t>)</a:t>
            </a:r>
            <a:r>
              <a:rPr lang="en-US" sz="1600" i="1" dirty="0">
                <a:solidFill>
                  <a:schemeClr val="dk1"/>
                </a:solidFill>
              </a:rPr>
              <a:t> </a:t>
            </a:r>
            <a:r>
              <a:rPr lang="ru-RU" sz="1600" i="1" dirty="0" smtClean="0">
                <a:solidFill>
                  <a:schemeClr val="dk1"/>
                </a:solidFill>
              </a:rPr>
              <a:t>;</a:t>
            </a:r>
          </a:p>
          <a:p>
            <a:pPr>
              <a:defRPr/>
            </a:pPr>
            <a:r>
              <a:rPr lang="ru-RU" sz="1600" i="1" dirty="0" smtClean="0">
                <a:solidFill>
                  <a:schemeClr val="dk1"/>
                </a:solidFill>
              </a:rPr>
              <a:t>к:= с+ </a:t>
            </a:r>
            <a:r>
              <a:rPr lang="en-US" sz="1600" i="1" dirty="0" smtClean="0">
                <a:solidFill>
                  <a:schemeClr val="dk1"/>
                </a:solidFill>
              </a:rPr>
              <a:t>b</a:t>
            </a:r>
            <a:r>
              <a:rPr lang="ru-RU" sz="1600" i="1" dirty="0" smtClean="0">
                <a:solidFill>
                  <a:schemeClr val="dk1"/>
                </a:solidFill>
              </a:rPr>
              <a:t> ;</a:t>
            </a:r>
          </a:p>
          <a:p>
            <a:pPr>
              <a:defRPr/>
            </a:pPr>
            <a:r>
              <a:rPr lang="en-US" sz="1600" b="1" i="1" dirty="0" err="1" smtClean="0">
                <a:solidFill>
                  <a:schemeClr val="dk1"/>
                </a:solidFill>
              </a:rPr>
              <a:t>Writeln</a:t>
            </a:r>
            <a:r>
              <a:rPr lang="en-US" sz="1600" i="1" dirty="0">
                <a:solidFill>
                  <a:schemeClr val="dk1"/>
                </a:solidFill>
              </a:rPr>
              <a:t>( </a:t>
            </a:r>
            <a:r>
              <a:rPr lang="ru-RU" sz="1600" i="1" dirty="0">
                <a:solidFill>
                  <a:schemeClr val="dk1"/>
                </a:solidFill>
              </a:rPr>
              <a:t> </a:t>
            </a:r>
            <a:r>
              <a:rPr lang="ru-RU" sz="1600" i="1" dirty="0" smtClean="0">
                <a:solidFill>
                  <a:schemeClr val="dk1"/>
                </a:solidFill>
              </a:rPr>
              <a:t>к</a:t>
            </a:r>
            <a:r>
              <a:rPr lang="en-US" sz="1600" i="1" dirty="0" smtClean="0">
                <a:solidFill>
                  <a:schemeClr val="dk1"/>
                </a:solidFill>
              </a:rPr>
              <a:t> </a:t>
            </a:r>
            <a:r>
              <a:rPr lang="en-US" sz="1600" i="1" dirty="0">
                <a:solidFill>
                  <a:schemeClr val="dk1"/>
                </a:solidFill>
              </a:rPr>
              <a:t>);</a:t>
            </a:r>
          </a:p>
          <a:p>
            <a:r>
              <a:rPr lang="en-US" sz="1600" b="1" i="1" dirty="0">
                <a:solidFill>
                  <a:schemeClr val="dk1"/>
                </a:solidFill>
              </a:rPr>
              <a:t>End.</a:t>
            </a:r>
            <a:endParaRPr lang="ru-RU" sz="1600" b="1" dirty="0">
              <a:solidFill>
                <a:schemeClr val="dk1"/>
              </a:solidFill>
            </a:endParaRPr>
          </a:p>
          <a:p>
            <a:endParaRPr lang="ru-RU" sz="1600" b="1" dirty="0" smtClean="0">
              <a:solidFill>
                <a:schemeClr val="dk1"/>
              </a:solidFill>
            </a:endParaRP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644" y="4256508"/>
            <a:ext cx="16740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Вопросы </a:t>
            </a:r>
            <a:endParaRPr lang="en-US" sz="1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для </a:t>
            </a:r>
            <a:endParaRPr lang="en-US" sz="1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самопроверки: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07804" y="5949280"/>
            <a:ext cx="1620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Ответ: рад</a:t>
            </a:r>
          </a:p>
          <a:p>
            <a:pPr algn="just"/>
            <a:r>
              <a:rPr lang="ru-RU" dirty="0"/>
              <a:t> </a:t>
            </a:r>
            <a:r>
              <a:rPr lang="ru-RU" dirty="0" smtClean="0"/>
              <a:t>             дар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07804" y="5784114"/>
            <a:ext cx="1476164" cy="75521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66655" y="5949280"/>
            <a:ext cx="1620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Ответ: 1 </a:t>
            </a:r>
          </a:p>
          <a:p>
            <a:pPr algn="just"/>
            <a:r>
              <a:rPr lang="ru-RU" dirty="0"/>
              <a:t> </a:t>
            </a:r>
            <a:r>
              <a:rPr lang="ru-RU" dirty="0" smtClean="0"/>
              <a:t>            2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256165" y="5935065"/>
            <a:ext cx="1725625" cy="57968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669513" y="5949280"/>
            <a:ext cx="576064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179512" y="188640"/>
            <a:ext cx="720080" cy="32490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3374384" y="2996952"/>
            <a:ext cx="603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N =1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Левая фигурная скобка 18"/>
          <p:cNvSpPr/>
          <p:nvPr/>
        </p:nvSpPr>
        <p:spPr>
          <a:xfrm rot="16200000" flipH="1">
            <a:off x="3462615" y="1958011"/>
            <a:ext cx="443516" cy="5861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 стрелкой 20"/>
          <p:cNvCxnSpPr/>
          <p:nvPr/>
        </p:nvCxnSpPr>
        <p:spPr>
          <a:xfrm flipV="1">
            <a:off x="3474337" y="278092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53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13546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II. Стандартные функции для работы с символьными </a:t>
            </a:r>
            <a:r>
              <a:rPr lang="ru-RU" b="1" dirty="0" smtClean="0"/>
              <a:t>величинами:</a:t>
            </a:r>
            <a:endParaRPr lang="en-US" b="1" dirty="0" smtClean="0"/>
          </a:p>
          <a:p>
            <a:r>
              <a:rPr lang="ru-RU" b="1" dirty="0"/>
              <a:t>4</a:t>
            </a:r>
            <a:r>
              <a:rPr lang="ru-RU" b="1" dirty="0" smtClean="0"/>
              <a:t>.</a:t>
            </a:r>
            <a:r>
              <a:rPr lang="en-US" b="1" dirty="0" smtClean="0"/>
              <a:t> </a:t>
            </a:r>
            <a:r>
              <a:rPr lang="ru-RU" b="1" i="1" dirty="0"/>
              <a:t>Удаление</a:t>
            </a:r>
            <a:endParaRPr lang="ru-RU" dirty="0"/>
          </a:p>
          <a:p>
            <a:endParaRPr lang="ru-RU" dirty="0"/>
          </a:p>
          <a:p>
            <a:r>
              <a:rPr lang="ru-RU" b="1" dirty="0" smtClean="0"/>
              <a:t> </a:t>
            </a:r>
            <a:endParaRPr lang="ru-RU" b="1" dirty="0"/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269699"/>
              </p:ext>
            </p:extLst>
          </p:nvPr>
        </p:nvGraphicFramePr>
        <p:xfrm>
          <a:off x="575556" y="1159877"/>
          <a:ext cx="8172908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300"/>
                <a:gridCol w="1800200"/>
                <a:gridCol w="2376264"/>
                <a:gridCol w="129614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Обозначение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Комментарий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Пример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Delete(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 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n,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600" dirty="0" smtClean="0"/>
                        <a:t>А- строка</a:t>
                      </a:r>
                    </a:p>
                    <a:p>
                      <a:r>
                        <a:rPr lang="en-US" sz="1600" dirty="0" smtClean="0"/>
                        <a:t>N-</a:t>
                      </a:r>
                      <a:r>
                        <a:rPr lang="ru-RU" sz="1600" dirty="0" smtClean="0"/>
                        <a:t> номер позиции, с которого начинается удаление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M– к</a:t>
                      </a:r>
                      <a:r>
                        <a:rPr lang="ru-RU" sz="1600" dirty="0" err="1" smtClean="0"/>
                        <a:t>оличество</a:t>
                      </a:r>
                      <a:r>
                        <a:rPr lang="ru-RU" sz="1600" dirty="0" smtClean="0"/>
                        <a:t> удаляемых</a:t>
                      </a:r>
                      <a:r>
                        <a:rPr lang="ru-RU" sz="1600" baseline="0" dirty="0" smtClean="0"/>
                        <a:t> символов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</a:t>
                      </a:r>
                      <a:r>
                        <a:rPr lang="ru-RU" sz="1600" dirty="0" smtClean="0"/>
                        <a:t> =2</a:t>
                      </a:r>
                      <a:r>
                        <a:rPr lang="ru-RU" sz="1600" baseline="0" dirty="0" smtClean="0"/>
                        <a:t> </a:t>
                      </a:r>
                      <a:endParaRPr lang="ru-RU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 а д а р</a:t>
                      </a:r>
                    </a:p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1 2 3 4 5</a:t>
                      </a:r>
                    </a:p>
                    <a:p>
                      <a:endParaRPr lang="ru-RU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 </a:t>
                      </a:r>
                      <a:r>
                        <a:rPr lang="en-US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text ;</a:t>
                      </a:r>
                      <a:endParaRPr lang="ru-RU" sz="1600" b="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ru-RU" sz="16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</a:t>
                      </a:r>
                      <a:r>
                        <a:rPr lang="ru-RU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  : </a:t>
                      </a:r>
                      <a:r>
                        <a:rPr lang="ru-RU" sz="16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string</a:t>
                      </a:r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 </a:t>
                      </a:r>
                      <a:r>
                        <a:rPr lang="en-US" sz="16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b="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Begin</a:t>
                      </a:r>
                    </a:p>
                    <a:p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lang="en-US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:=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‘ радар</a:t>
                      </a:r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’;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Delete(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 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2)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en-US" sz="1600" b="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Writeln</a:t>
                      </a:r>
                      <a:r>
                        <a:rPr lang="en-US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</a:t>
                      </a:r>
                      <a:r>
                        <a:rPr lang="ru-RU" sz="16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lang="en-US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r>
                        <a:rPr lang="en-US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End.</a:t>
                      </a:r>
                      <a:endParaRPr lang="ru-RU" sz="16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дар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69225" y="3436467"/>
            <a:ext cx="381642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dk1"/>
                </a:solidFill>
              </a:rPr>
              <a:t>1.</a:t>
            </a:r>
            <a:r>
              <a:rPr lang="ru-RU" sz="1600" b="1" i="1" dirty="0" smtClean="0">
                <a:solidFill>
                  <a:schemeClr val="dk1"/>
                </a:solidFill>
              </a:rPr>
              <a:t> Получить слово </a:t>
            </a:r>
            <a:r>
              <a:rPr lang="en-US" sz="1600" b="1" i="1" dirty="0" smtClean="0">
                <a:solidFill>
                  <a:schemeClr val="dk1"/>
                </a:solidFill>
              </a:rPr>
              <a:t> ‘</a:t>
            </a:r>
            <a:r>
              <a:rPr lang="ru-RU" sz="1600" b="1" i="1" dirty="0" smtClean="0">
                <a:solidFill>
                  <a:schemeClr val="dk1"/>
                </a:solidFill>
              </a:rPr>
              <a:t>мор</a:t>
            </a:r>
            <a:r>
              <a:rPr lang="en-US" sz="1600" b="1" i="1" dirty="0" smtClean="0">
                <a:solidFill>
                  <a:schemeClr val="dk1"/>
                </a:solidFill>
              </a:rPr>
              <a:t>’</a:t>
            </a:r>
          </a:p>
          <a:p>
            <a:r>
              <a:rPr lang="en-US" sz="1600" b="1" i="1" dirty="0" smtClean="0">
                <a:solidFill>
                  <a:schemeClr val="dk1"/>
                </a:solidFill>
              </a:rPr>
              <a:t> </a:t>
            </a:r>
            <a:r>
              <a:rPr lang="en-US" sz="1600" b="1" i="1" dirty="0">
                <a:solidFill>
                  <a:schemeClr val="dk1"/>
                </a:solidFill>
              </a:rPr>
              <a:t>Program </a:t>
            </a:r>
            <a:r>
              <a:rPr lang="en-US" sz="1600" i="1" dirty="0">
                <a:solidFill>
                  <a:schemeClr val="dk1"/>
                </a:solidFill>
              </a:rPr>
              <a:t> text ;</a:t>
            </a:r>
            <a:endParaRPr lang="ru-RU" sz="1600" i="1" dirty="0">
              <a:solidFill>
                <a:schemeClr val="dk1"/>
              </a:solidFill>
            </a:endParaRPr>
          </a:p>
          <a:p>
            <a:r>
              <a:rPr lang="en-US" sz="1600" b="1" i="1" dirty="0">
                <a:solidFill>
                  <a:schemeClr val="dk1"/>
                </a:solidFill>
              </a:rPr>
              <a:t>V</a:t>
            </a:r>
            <a:r>
              <a:rPr lang="ru-RU" sz="1600" b="1" i="1" dirty="0" err="1">
                <a:solidFill>
                  <a:schemeClr val="dk1"/>
                </a:solidFill>
              </a:rPr>
              <a:t>ar</a:t>
            </a:r>
            <a:r>
              <a:rPr lang="ru-RU" sz="1600" b="1" i="1" dirty="0">
                <a:solidFill>
                  <a:schemeClr val="dk1"/>
                </a:solidFill>
              </a:rPr>
              <a:t>  </a:t>
            </a:r>
            <a:r>
              <a:rPr lang="ru-RU" sz="1600" i="1" dirty="0">
                <a:solidFill>
                  <a:schemeClr val="dk1"/>
                </a:solidFill>
              </a:rPr>
              <a:t>а  : </a:t>
            </a:r>
            <a:r>
              <a:rPr lang="ru-RU" sz="1600" i="1" dirty="0" err="1">
                <a:solidFill>
                  <a:schemeClr val="dk1"/>
                </a:solidFill>
              </a:rPr>
              <a:t>string</a:t>
            </a:r>
            <a:r>
              <a:rPr lang="ru-RU" sz="1600" i="1" dirty="0">
                <a:solidFill>
                  <a:schemeClr val="dk1"/>
                </a:solidFill>
              </a:rPr>
              <a:t>;  </a:t>
            </a:r>
            <a:r>
              <a:rPr lang="en-US" sz="1600" i="1" dirty="0">
                <a:solidFill>
                  <a:schemeClr val="dk1"/>
                </a:solidFill>
              </a:rPr>
              <a:t> </a:t>
            </a:r>
          </a:p>
          <a:p>
            <a:r>
              <a:rPr lang="en-US" sz="1600" b="1" i="1" dirty="0">
                <a:solidFill>
                  <a:schemeClr val="dk1"/>
                </a:solidFill>
              </a:rPr>
              <a:t>Begin</a:t>
            </a:r>
          </a:p>
          <a:p>
            <a:r>
              <a:rPr lang="ru-RU" sz="1600" i="1" dirty="0">
                <a:solidFill>
                  <a:schemeClr val="dk1"/>
                </a:solidFill>
              </a:rPr>
              <a:t>а</a:t>
            </a:r>
            <a:r>
              <a:rPr lang="en-US" sz="1600" i="1" dirty="0">
                <a:solidFill>
                  <a:schemeClr val="dk1"/>
                </a:solidFill>
              </a:rPr>
              <a:t>:=</a:t>
            </a:r>
            <a:r>
              <a:rPr lang="ru-RU" sz="1600" dirty="0">
                <a:solidFill>
                  <a:schemeClr val="dk1"/>
                </a:solidFill>
              </a:rPr>
              <a:t> </a:t>
            </a:r>
            <a:r>
              <a:rPr lang="ru-RU" sz="1600" dirty="0" smtClean="0">
                <a:solidFill>
                  <a:schemeClr val="dk1"/>
                </a:solidFill>
              </a:rPr>
              <a:t>‘мотор</a:t>
            </a:r>
            <a:r>
              <a:rPr lang="ru-RU" sz="1600" i="1" dirty="0" smtClean="0">
                <a:solidFill>
                  <a:schemeClr val="dk1"/>
                </a:solidFill>
              </a:rPr>
              <a:t> </a:t>
            </a:r>
            <a:r>
              <a:rPr lang="ru-RU" sz="1600" i="1" dirty="0">
                <a:solidFill>
                  <a:schemeClr val="dk1"/>
                </a:solidFill>
              </a:rPr>
              <a:t>’;</a:t>
            </a:r>
          </a:p>
          <a:p>
            <a:pPr>
              <a:defRPr/>
            </a:pPr>
            <a:r>
              <a:rPr lang="en-US" b="1" dirty="0">
                <a:solidFill>
                  <a:schemeClr val="dk1"/>
                </a:solidFill>
              </a:rPr>
              <a:t>Delete(</a:t>
            </a:r>
            <a:r>
              <a:rPr lang="ru-RU" b="1" dirty="0">
                <a:solidFill>
                  <a:schemeClr val="dk1"/>
                </a:solidFill>
              </a:rPr>
              <a:t>а </a:t>
            </a:r>
            <a:r>
              <a:rPr lang="en-US" b="1" dirty="0">
                <a:solidFill>
                  <a:schemeClr val="dk1"/>
                </a:solidFill>
              </a:rPr>
              <a:t>, </a:t>
            </a:r>
            <a:r>
              <a:rPr lang="ru-RU" b="1" dirty="0" smtClean="0">
                <a:solidFill>
                  <a:schemeClr val="dk1"/>
                </a:solidFill>
              </a:rPr>
              <a:t>..</a:t>
            </a:r>
            <a:r>
              <a:rPr lang="en-US" b="1" dirty="0" smtClean="0">
                <a:solidFill>
                  <a:schemeClr val="dk1"/>
                </a:solidFill>
              </a:rPr>
              <a:t>,</a:t>
            </a:r>
            <a:r>
              <a:rPr lang="ru-RU" b="1" dirty="0" smtClean="0">
                <a:solidFill>
                  <a:schemeClr val="dk1"/>
                </a:solidFill>
              </a:rPr>
              <a:t> </a:t>
            </a:r>
            <a:r>
              <a:rPr lang="en-US" b="1" dirty="0" smtClean="0">
                <a:solidFill>
                  <a:schemeClr val="dk1"/>
                </a:solidFill>
              </a:rPr>
              <a:t>..</a:t>
            </a:r>
            <a:r>
              <a:rPr lang="ru-RU" b="1" dirty="0" smtClean="0">
                <a:solidFill>
                  <a:schemeClr val="dk1"/>
                </a:solidFill>
              </a:rPr>
              <a:t>)</a:t>
            </a:r>
            <a:r>
              <a:rPr lang="en-US" i="1" dirty="0">
                <a:solidFill>
                  <a:schemeClr val="dk1"/>
                </a:solidFill>
              </a:rPr>
              <a:t> </a:t>
            </a:r>
            <a:r>
              <a:rPr lang="ru-RU" i="1" dirty="0">
                <a:solidFill>
                  <a:schemeClr val="dk1"/>
                </a:solidFill>
              </a:rPr>
              <a:t>;</a:t>
            </a:r>
            <a:endParaRPr lang="en-US" sz="1600" i="1" dirty="0">
              <a:solidFill>
                <a:schemeClr val="dk1"/>
              </a:solidFill>
            </a:endParaRPr>
          </a:p>
          <a:p>
            <a:r>
              <a:rPr lang="en-US" sz="1600" b="1" i="1" dirty="0" err="1">
                <a:solidFill>
                  <a:schemeClr val="dk1"/>
                </a:solidFill>
              </a:rPr>
              <a:t>Writeln</a:t>
            </a:r>
            <a:r>
              <a:rPr lang="en-US" sz="1600" i="1" dirty="0">
                <a:solidFill>
                  <a:schemeClr val="dk1"/>
                </a:solidFill>
              </a:rPr>
              <a:t>( </a:t>
            </a:r>
            <a:r>
              <a:rPr lang="ru-RU" sz="1600" i="1" dirty="0">
                <a:solidFill>
                  <a:schemeClr val="dk1"/>
                </a:solidFill>
              </a:rPr>
              <a:t>а</a:t>
            </a:r>
            <a:r>
              <a:rPr lang="en-US" sz="1600" i="1" dirty="0">
                <a:solidFill>
                  <a:schemeClr val="dk1"/>
                </a:solidFill>
              </a:rPr>
              <a:t>);</a:t>
            </a:r>
          </a:p>
          <a:p>
            <a:r>
              <a:rPr lang="en-US" sz="1600" b="1" i="1" dirty="0">
                <a:solidFill>
                  <a:schemeClr val="dk1"/>
                </a:solidFill>
              </a:rPr>
              <a:t>End.</a:t>
            </a:r>
            <a:endParaRPr lang="ru-RU" sz="1600" b="1" dirty="0">
              <a:solidFill>
                <a:schemeClr val="dk1"/>
              </a:solidFill>
            </a:endParaRPr>
          </a:p>
          <a:p>
            <a:endParaRPr lang="ru-RU" sz="1600" b="1" dirty="0" smtClean="0">
              <a:solidFill>
                <a:schemeClr val="dk1"/>
              </a:solidFill>
            </a:endParaRP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66655" y="3358863"/>
            <a:ext cx="374441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dk1"/>
                </a:solidFill>
              </a:rPr>
              <a:t>2.</a:t>
            </a:r>
          </a:p>
          <a:p>
            <a:r>
              <a:rPr lang="en-US" sz="1600" b="1" i="1" dirty="0">
                <a:solidFill>
                  <a:schemeClr val="dk1"/>
                </a:solidFill>
              </a:rPr>
              <a:t>Program </a:t>
            </a:r>
            <a:r>
              <a:rPr lang="en-US" sz="1600" i="1" dirty="0">
                <a:solidFill>
                  <a:schemeClr val="dk1"/>
                </a:solidFill>
              </a:rPr>
              <a:t> text ;</a:t>
            </a:r>
            <a:endParaRPr lang="ru-RU" sz="1600" i="1" dirty="0">
              <a:solidFill>
                <a:schemeClr val="dk1"/>
              </a:solidFill>
            </a:endParaRPr>
          </a:p>
          <a:p>
            <a:r>
              <a:rPr lang="en-US" sz="1600" b="1" i="1" dirty="0">
                <a:solidFill>
                  <a:schemeClr val="dk1"/>
                </a:solidFill>
              </a:rPr>
              <a:t>V</a:t>
            </a:r>
            <a:r>
              <a:rPr lang="ru-RU" sz="1600" b="1" i="1" dirty="0" err="1">
                <a:solidFill>
                  <a:schemeClr val="dk1"/>
                </a:solidFill>
              </a:rPr>
              <a:t>ar</a:t>
            </a:r>
            <a:r>
              <a:rPr lang="ru-RU" sz="1600" b="1" i="1" dirty="0">
                <a:solidFill>
                  <a:schemeClr val="dk1"/>
                </a:solidFill>
              </a:rPr>
              <a:t>  </a:t>
            </a:r>
            <a:r>
              <a:rPr lang="ru-RU" sz="1600" i="1" dirty="0" smtClean="0">
                <a:solidFill>
                  <a:schemeClr val="dk1"/>
                </a:solidFill>
              </a:rPr>
              <a:t>а , </a:t>
            </a:r>
            <a:r>
              <a:rPr lang="en-US" sz="1600" i="1" dirty="0" smtClean="0">
                <a:solidFill>
                  <a:schemeClr val="dk1"/>
                </a:solidFill>
              </a:rPr>
              <a:t>b</a:t>
            </a:r>
            <a:r>
              <a:rPr lang="ru-RU" sz="1600" i="1" dirty="0" smtClean="0">
                <a:solidFill>
                  <a:schemeClr val="dk1"/>
                </a:solidFill>
              </a:rPr>
              <a:t> , с  </a:t>
            </a:r>
            <a:r>
              <a:rPr lang="ru-RU" sz="1600" i="1" dirty="0">
                <a:solidFill>
                  <a:schemeClr val="dk1"/>
                </a:solidFill>
              </a:rPr>
              <a:t>: </a:t>
            </a:r>
            <a:r>
              <a:rPr lang="ru-RU" sz="1600" i="1" dirty="0" err="1">
                <a:solidFill>
                  <a:schemeClr val="dk1"/>
                </a:solidFill>
              </a:rPr>
              <a:t>string</a:t>
            </a:r>
            <a:r>
              <a:rPr lang="ru-RU" sz="1600" i="1" dirty="0">
                <a:solidFill>
                  <a:schemeClr val="dk1"/>
                </a:solidFill>
              </a:rPr>
              <a:t>;  </a:t>
            </a:r>
            <a:r>
              <a:rPr lang="en-US" sz="1600" i="1" dirty="0">
                <a:solidFill>
                  <a:schemeClr val="dk1"/>
                </a:solidFill>
              </a:rPr>
              <a:t> </a:t>
            </a:r>
          </a:p>
          <a:p>
            <a:r>
              <a:rPr lang="en-US" sz="1600" b="1" i="1" dirty="0">
                <a:solidFill>
                  <a:schemeClr val="dk1"/>
                </a:solidFill>
              </a:rPr>
              <a:t>Begin</a:t>
            </a:r>
          </a:p>
          <a:p>
            <a:r>
              <a:rPr lang="ru-RU" sz="1600" i="1" dirty="0">
                <a:solidFill>
                  <a:schemeClr val="dk1"/>
                </a:solidFill>
              </a:rPr>
              <a:t>а</a:t>
            </a:r>
            <a:r>
              <a:rPr lang="en-US" sz="1600" i="1" dirty="0">
                <a:solidFill>
                  <a:schemeClr val="dk1"/>
                </a:solidFill>
              </a:rPr>
              <a:t>:=</a:t>
            </a:r>
            <a:r>
              <a:rPr lang="ru-RU" sz="1600" dirty="0">
                <a:solidFill>
                  <a:schemeClr val="dk1"/>
                </a:solidFill>
              </a:rPr>
              <a:t> ‘ </a:t>
            </a:r>
            <a:r>
              <a:rPr lang="ru-RU" sz="1600" dirty="0" smtClean="0">
                <a:solidFill>
                  <a:schemeClr val="dk1"/>
                </a:solidFill>
              </a:rPr>
              <a:t>мотор</a:t>
            </a:r>
            <a:r>
              <a:rPr lang="ru-RU" sz="1600" i="1" dirty="0" smtClean="0">
                <a:solidFill>
                  <a:schemeClr val="dk1"/>
                </a:solidFill>
              </a:rPr>
              <a:t> ’; </a:t>
            </a:r>
            <a:r>
              <a:rPr lang="en-US" b="1" dirty="0" smtClean="0">
                <a:solidFill>
                  <a:schemeClr val="dk1"/>
                </a:solidFill>
              </a:rPr>
              <a:t>Delete(</a:t>
            </a:r>
            <a:r>
              <a:rPr lang="ru-RU" dirty="0">
                <a:solidFill>
                  <a:schemeClr val="dk1"/>
                </a:solidFill>
              </a:rPr>
              <a:t>а</a:t>
            </a:r>
            <a:r>
              <a:rPr lang="ru-RU" b="1" dirty="0">
                <a:solidFill>
                  <a:schemeClr val="dk1"/>
                </a:solidFill>
              </a:rPr>
              <a:t> </a:t>
            </a:r>
            <a:r>
              <a:rPr lang="en-US" b="1" dirty="0">
                <a:solidFill>
                  <a:schemeClr val="dk1"/>
                </a:solidFill>
              </a:rPr>
              <a:t>, </a:t>
            </a:r>
            <a:r>
              <a:rPr lang="ru-RU" b="1" dirty="0" smtClean="0">
                <a:solidFill>
                  <a:schemeClr val="dk1"/>
                </a:solidFill>
              </a:rPr>
              <a:t>1</a:t>
            </a:r>
            <a:r>
              <a:rPr lang="en-US" b="1" dirty="0" smtClean="0">
                <a:solidFill>
                  <a:schemeClr val="dk1"/>
                </a:solidFill>
              </a:rPr>
              <a:t>,</a:t>
            </a:r>
            <a:r>
              <a:rPr lang="ru-RU" b="1" dirty="0" smtClean="0">
                <a:solidFill>
                  <a:schemeClr val="dk1"/>
                </a:solidFill>
              </a:rPr>
              <a:t> </a:t>
            </a:r>
            <a:r>
              <a:rPr lang="ru-RU" b="1" dirty="0">
                <a:solidFill>
                  <a:schemeClr val="dk1"/>
                </a:solidFill>
              </a:rPr>
              <a:t>2)</a:t>
            </a:r>
            <a:r>
              <a:rPr lang="en-US" i="1" dirty="0">
                <a:solidFill>
                  <a:schemeClr val="dk1"/>
                </a:solidFill>
              </a:rPr>
              <a:t> </a:t>
            </a:r>
            <a:r>
              <a:rPr lang="ru-RU" i="1" dirty="0" smtClean="0">
                <a:solidFill>
                  <a:schemeClr val="dk1"/>
                </a:solidFill>
              </a:rPr>
              <a:t>;</a:t>
            </a:r>
          </a:p>
          <a:p>
            <a:r>
              <a:rPr lang="en-US" i="1" dirty="0" smtClean="0">
                <a:solidFill>
                  <a:schemeClr val="dk1"/>
                </a:solidFill>
              </a:rPr>
              <a:t>b:=</a:t>
            </a:r>
            <a:r>
              <a:rPr lang="ru-RU" dirty="0" smtClean="0">
                <a:solidFill>
                  <a:schemeClr val="dk1"/>
                </a:solidFill>
              </a:rPr>
              <a:t> ‘бак</a:t>
            </a:r>
            <a:r>
              <a:rPr lang="ru-RU" i="1" dirty="0" smtClean="0">
                <a:solidFill>
                  <a:schemeClr val="dk1"/>
                </a:solidFill>
              </a:rPr>
              <a:t> </a:t>
            </a:r>
            <a:r>
              <a:rPr lang="ru-RU" i="1" dirty="0">
                <a:solidFill>
                  <a:schemeClr val="dk1"/>
                </a:solidFill>
              </a:rPr>
              <a:t>’; </a:t>
            </a:r>
            <a:r>
              <a:rPr lang="ru-RU" i="1" dirty="0" smtClean="0">
                <a:solidFill>
                  <a:schemeClr val="dk1"/>
                </a:solidFill>
              </a:rPr>
              <a:t>   </a:t>
            </a:r>
            <a:r>
              <a:rPr lang="en-US" b="1" dirty="0" smtClean="0">
                <a:solidFill>
                  <a:schemeClr val="dk1"/>
                </a:solidFill>
              </a:rPr>
              <a:t>Delete(</a:t>
            </a:r>
            <a:r>
              <a:rPr lang="en-US" i="1" dirty="0">
                <a:solidFill>
                  <a:schemeClr val="dk1"/>
                </a:solidFill>
              </a:rPr>
              <a:t>b</a:t>
            </a:r>
            <a:r>
              <a:rPr lang="ru-RU" b="1" dirty="0" smtClean="0">
                <a:solidFill>
                  <a:schemeClr val="dk1"/>
                </a:solidFill>
              </a:rPr>
              <a:t> </a:t>
            </a:r>
            <a:r>
              <a:rPr lang="en-US" b="1" dirty="0">
                <a:solidFill>
                  <a:schemeClr val="dk1"/>
                </a:solidFill>
              </a:rPr>
              <a:t>, </a:t>
            </a:r>
            <a:r>
              <a:rPr lang="ru-RU" b="1" dirty="0" smtClean="0">
                <a:solidFill>
                  <a:schemeClr val="dk1"/>
                </a:solidFill>
              </a:rPr>
              <a:t>3</a:t>
            </a:r>
            <a:r>
              <a:rPr lang="en-US" b="1" dirty="0" smtClean="0">
                <a:solidFill>
                  <a:schemeClr val="dk1"/>
                </a:solidFill>
              </a:rPr>
              <a:t>,</a:t>
            </a:r>
            <a:r>
              <a:rPr lang="ru-RU" b="1" dirty="0" smtClean="0">
                <a:solidFill>
                  <a:schemeClr val="dk1"/>
                </a:solidFill>
              </a:rPr>
              <a:t> 1)</a:t>
            </a:r>
            <a:r>
              <a:rPr lang="en-US" sz="1600" i="1" dirty="0">
                <a:solidFill>
                  <a:schemeClr val="dk1"/>
                </a:solidFill>
              </a:rPr>
              <a:t> </a:t>
            </a:r>
            <a:r>
              <a:rPr lang="ru-RU" sz="1600" i="1" dirty="0">
                <a:solidFill>
                  <a:schemeClr val="dk1"/>
                </a:solidFill>
              </a:rPr>
              <a:t>;</a:t>
            </a:r>
            <a:endParaRPr lang="en-US" sz="1400" i="1" dirty="0">
              <a:solidFill>
                <a:schemeClr val="dk1"/>
              </a:solidFill>
            </a:endParaRPr>
          </a:p>
          <a:p>
            <a:r>
              <a:rPr lang="ru-RU" sz="1600" i="1" dirty="0" smtClean="0">
                <a:solidFill>
                  <a:schemeClr val="dk1"/>
                </a:solidFill>
              </a:rPr>
              <a:t>С:=</a:t>
            </a:r>
            <a:r>
              <a:rPr lang="en-US" sz="1600" i="1" dirty="0">
                <a:solidFill>
                  <a:schemeClr val="dk1"/>
                </a:solidFill>
              </a:rPr>
              <a:t> </a:t>
            </a:r>
            <a:r>
              <a:rPr lang="ru-RU" sz="1600" i="1" dirty="0" smtClean="0">
                <a:solidFill>
                  <a:schemeClr val="dk1"/>
                </a:solidFill>
              </a:rPr>
              <a:t>а+</a:t>
            </a:r>
            <a:r>
              <a:rPr lang="en-US" sz="1600" i="1" dirty="0" smtClean="0">
                <a:solidFill>
                  <a:schemeClr val="dk1"/>
                </a:solidFill>
              </a:rPr>
              <a:t>b</a:t>
            </a:r>
            <a:r>
              <a:rPr lang="ru-RU" sz="1600" i="1" dirty="0" smtClean="0">
                <a:solidFill>
                  <a:schemeClr val="dk1"/>
                </a:solidFill>
              </a:rPr>
              <a:t> ;</a:t>
            </a:r>
            <a:endParaRPr lang="en-US" sz="1600" i="1" dirty="0">
              <a:solidFill>
                <a:schemeClr val="dk1"/>
              </a:solidFill>
            </a:endParaRPr>
          </a:p>
          <a:p>
            <a:r>
              <a:rPr lang="en-US" sz="1600" b="1" i="1" dirty="0" err="1">
                <a:solidFill>
                  <a:schemeClr val="dk1"/>
                </a:solidFill>
              </a:rPr>
              <a:t>Writeln</a:t>
            </a:r>
            <a:r>
              <a:rPr lang="en-US" sz="1600" i="1" dirty="0">
                <a:solidFill>
                  <a:schemeClr val="dk1"/>
                </a:solidFill>
              </a:rPr>
              <a:t>( </a:t>
            </a:r>
            <a:r>
              <a:rPr lang="ru-RU" sz="1600" i="1" dirty="0" smtClean="0">
                <a:solidFill>
                  <a:schemeClr val="dk1"/>
                </a:solidFill>
              </a:rPr>
              <a:t>с</a:t>
            </a:r>
            <a:r>
              <a:rPr lang="en-US" sz="1600" i="1" dirty="0" smtClean="0">
                <a:solidFill>
                  <a:schemeClr val="dk1"/>
                </a:solidFill>
              </a:rPr>
              <a:t>);</a:t>
            </a:r>
            <a:endParaRPr lang="en-US" sz="1600" i="1" dirty="0">
              <a:solidFill>
                <a:schemeClr val="dk1"/>
              </a:solidFill>
            </a:endParaRPr>
          </a:p>
          <a:p>
            <a:r>
              <a:rPr lang="en-US" sz="1600" b="1" i="1" dirty="0">
                <a:solidFill>
                  <a:schemeClr val="dk1"/>
                </a:solidFill>
              </a:rPr>
              <a:t>End.</a:t>
            </a:r>
            <a:endParaRPr lang="ru-RU" sz="1600" b="1" dirty="0">
              <a:solidFill>
                <a:schemeClr val="dk1"/>
              </a:solidFill>
            </a:endParaRPr>
          </a:p>
          <a:p>
            <a:endParaRPr lang="ru-RU" sz="1600" b="1" dirty="0" smtClean="0">
              <a:solidFill>
                <a:schemeClr val="dk1"/>
              </a:solidFill>
            </a:endParaRP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644" y="4256508"/>
            <a:ext cx="16740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Вопросы </a:t>
            </a:r>
            <a:endParaRPr lang="en-US" sz="1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для </a:t>
            </a:r>
            <a:endParaRPr lang="en-US" sz="1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самопроверки: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07804" y="5949280"/>
            <a:ext cx="1620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Ответ: 3 , 2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07804" y="5864351"/>
            <a:ext cx="1476164" cy="53919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66655" y="5949280"/>
            <a:ext cx="1620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Ответ: торба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66655" y="5844105"/>
            <a:ext cx="1725625" cy="57968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669513" y="5949280"/>
            <a:ext cx="576064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179512" y="188640"/>
            <a:ext cx="720080" cy="32490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3374384" y="2996952"/>
            <a:ext cx="603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N =1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Левая фигурная скобка 18"/>
          <p:cNvSpPr/>
          <p:nvPr/>
        </p:nvSpPr>
        <p:spPr>
          <a:xfrm rot="16200000" flipH="1">
            <a:off x="3316083" y="2104543"/>
            <a:ext cx="443516" cy="29306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 стрелкой 20"/>
          <p:cNvCxnSpPr/>
          <p:nvPr/>
        </p:nvCxnSpPr>
        <p:spPr>
          <a:xfrm flipV="1">
            <a:off x="3474337" y="278092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86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13546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II. Стандартные функции для работы с символьными </a:t>
            </a:r>
            <a:r>
              <a:rPr lang="ru-RU" b="1" dirty="0" smtClean="0"/>
              <a:t>величинами:</a:t>
            </a:r>
            <a:endParaRPr lang="en-US" b="1" dirty="0" smtClean="0"/>
          </a:p>
          <a:p>
            <a:r>
              <a:rPr lang="ru-RU" b="1" dirty="0" smtClean="0"/>
              <a:t>5. </a:t>
            </a:r>
            <a:r>
              <a:rPr lang="ru-RU" b="1" smtClean="0"/>
              <a:t>Вставка</a:t>
            </a:r>
            <a:endParaRPr lang="ru-RU" dirty="0"/>
          </a:p>
          <a:p>
            <a:endParaRPr lang="ru-RU" dirty="0"/>
          </a:p>
          <a:p>
            <a:r>
              <a:rPr lang="ru-RU" b="1" dirty="0" smtClean="0"/>
              <a:t> </a:t>
            </a:r>
            <a:endParaRPr lang="ru-RU" b="1" dirty="0"/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262337"/>
              </p:ext>
            </p:extLst>
          </p:nvPr>
        </p:nvGraphicFramePr>
        <p:xfrm>
          <a:off x="575556" y="1159877"/>
          <a:ext cx="8172908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300"/>
                <a:gridCol w="1800200"/>
                <a:gridCol w="2376264"/>
                <a:gridCol w="129614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Обозначение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Комментарий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Пример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nsert(a, b , n)</a:t>
                      </a:r>
                      <a:endParaRPr lang="en-US" sz="1800" b="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dirty="0" smtClean="0"/>
                        <a:t>а- строка вставляется в строку </a:t>
                      </a:r>
                      <a:r>
                        <a:rPr lang="en-US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</a:t>
                      </a:r>
                      <a:endParaRPr lang="ru-RU" sz="1600" b="1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dirty="0" smtClean="0"/>
                    </a:p>
                    <a:p>
                      <a:r>
                        <a:rPr lang="en-US" sz="1600" dirty="0" smtClean="0"/>
                        <a:t>N-</a:t>
                      </a:r>
                      <a:r>
                        <a:rPr lang="ru-RU" sz="1600" dirty="0" smtClean="0"/>
                        <a:t> номер позиции, с которого начинается вставка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lang="ru-RU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 =</a:t>
                      </a:r>
                      <a:r>
                        <a:rPr lang="en-US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‘</a:t>
                      </a:r>
                      <a:r>
                        <a:rPr lang="ru-RU" sz="160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тё</a:t>
                      </a:r>
                      <a:r>
                        <a:rPr lang="en-US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</a:t>
                      </a:r>
                      <a:r>
                        <a:rPr lang="ru-RU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; </a:t>
                      </a:r>
                      <a:r>
                        <a:rPr lang="en-US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ru-RU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:=</a:t>
                      </a:r>
                      <a:r>
                        <a:rPr lang="en-US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‘</a:t>
                      </a:r>
                      <a:r>
                        <a:rPr lang="ru-RU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</a:t>
                      </a:r>
                      <a:r>
                        <a:rPr lang="en-US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</a:t>
                      </a:r>
                      <a:endParaRPr lang="ru-RU" sz="16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 о л</a:t>
                      </a:r>
                    </a:p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1 2 3 </a:t>
                      </a:r>
                    </a:p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 </a:t>
                      </a:r>
                      <a:r>
                        <a:rPr lang="en-US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text ;</a:t>
                      </a:r>
                      <a:endParaRPr lang="ru-RU" sz="1600" b="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ru-RU" sz="16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</a:t>
                      </a:r>
                      <a:r>
                        <a:rPr lang="ru-RU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  : </a:t>
                      </a:r>
                      <a:r>
                        <a:rPr lang="ru-RU" sz="16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string</a:t>
                      </a:r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 </a:t>
                      </a:r>
                      <a:r>
                        <a:rPr lang="en-US" sz="16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b="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Begin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lang="ru-RU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 =</a:t>
                      </a:r>
                      <a:r>
                        <a:rPr lang="en-US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‘</a:t>
                      </a:r>
                      <a:r>
                        <a:rPr lang="ru-RU" sz="160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тё</a:t>
                      </a:r>
                      <a:r>
                        <a:rPr lang="en-US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</a:t>
                      </a:r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ru-RU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=</a:t>
                      </a:r>
                      <a:r>
                        <a:rPr lang="en-US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‘</a:t>
                      </a:r>
                      <a:r>
                        <a:rPr lang="ru-RU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</a:t>
                      </a:r>
                      <a:r>
                        <a:rPr lang="en-US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</a:t>
                      </a:r>
                      <a:r>
                        <a:rPr lang="ru-RU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;</a:t>
                      </a:r>
                      <a:endParaRPr lang="ru-RU" sz="1600" b="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nsert(a, b , </a:t>
                      </a:r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en-US" sz="1600" b="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Writeln</a:t>
                      </a:r>
                      <a:r>
                        <a:rPr lang="en-US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</a:t>
                      </a:r>
                      <a:r>
                        <a:rPr lang="en-US" sz="16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r>
                        <a:rPr lang="en-US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End.</a:t>
                      </a:r>
                      <a:endParaRPr lang="ru-RU" sz="16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котёл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69225" y="3436467"/>
            <a:ext cx="381642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dk1"/>
                </a:solidFill>
              </a:rPr>
              <a:t>1.</a:t>
            </a:r>
          </a:p>
          <a:p>
            <a:r>
              <a:rPr lang="en-US" sz="1600" b="1" i="1" dirty="0" smtClean="0">
                <a:solidFill>
                  <a:schemeClr val="dk1"/>
                </a:solidFill>
              </a:rPr>
              <a:t> </a:t>
            </a:r>
            <a:r>
              <a:rPr lang="en-US" sz="1600" b="1" i="1" dirty="0">
                <a:solidFill>
                  <a:schemeClr val="dk1"/>
                </a:solidFill>
              </a:rPr>
              <a:t>Program </a:t>
            </a:r>
            <a:r>
              <a:rPr lang="en-US" sz="1600" i="1" dirty="0">
                <a:solidFill>
                  <a:schemeClr val="dk1"/>
                </a:solidFill>
              </a:rPr>
              <a:t> text ;</a:t>
            </a:r>
            <a:endParaRPr lang="ru-RU" sz="1600" i="1" dirty="0">
              <a:solidFill>
                <a:schemeClr val="dk1"/>
              </a:solidFill>
            </a:endParaRPr>
          </a:p>
          <a:p>
            <a:r>
              <a:rPr lang="en-US" sz="1600" b="1" i="1" dirty="0">
                <a:solidFill>
                  <a:schemeClr val="dk1"/>
                </a:solidFill>
              </a:rPr>
              <a:t>V</a:t>
            </a:r>
            <a:r>
              <a:rPr lang="ru-RU" sz="1600" b="1" i="1" dirty="0" err="1">
                <a:solidFill>
                  <a:schemeClr val="dk1"/>
                </a:solidFill>
              </a:rPr>
              <a:t>ar</a:t>
            </a:r>
            <a:r>
              <a:rPr lang="ru-RU" sz="1600" b="1" i="1" dirty="0">
                <a:solidFill>
                  <a:schemeClr val="dk1"/>
                </a:solidFill>
              </a:rPr>
              <a:t>  </a:t>
            </a:r>
            <a:r>
              <a:rPr lang="ru-RU" sz="1600" i="1" dirty="0">
                <a:solidFill>
                  <a:schemeClr val="dk1"/>
                </a:solidFill>
              </a:rPr>
              <a:t>а  : </a:t>
            </a:r>
            <a:r>
              <a:rPr lang="ru-RU" sz="1600" i="1" dirty="0" err="1">
                <a:solidFill>
                  <a:schemeClr val="dk1"/>
                </a:solidFill>
              </a:rPr>
              <a:t>string</a:t>
            </a:r>
            <a:r>
              <a:rPr lang="ru-RU" sz="1600" i="1" dirty="0">
                <a:solidFill>
                  <a:schemeClr val="dk1"/>
                </a:solidFill>
              </a:rPr>
              <a:t>;  </a:t>
            </a:r>
            <a:r>
              <a:rPr lang="en-US" sz="1600" i="1" dirty="0">
                <a:solidFill>
                  <a:schemeClr val="dk1"/>
                </a:solidFill>
              </a:rPr>
              <a:t> </a:t>
            </a:r>
          </a:p>
          <a:p>
            <a:r>
              <a:rPr lang="en-US" sz="1600" b="1" i="1" dirty="0">
                <a:solidFill>
                  <a:schemeClr val="dk1"/>
                </a:solidFill>
              </a:rPr>
              <a:t>Begin</a:t>
            </a:r>
          </a:p>
          <a:p>
            <a:pPr>
              <a:defRPr/>
            </a:pPr>
            <a:r>
              <a:rPr lang="ru-RU" sz="1600" dirty="0">
                <a:solidFill>
                  <a:schemeClr val="dk1"/>
                </a:solidFill>
              </a:rPr>
              <a:t>а : =</a:t>
            </a:r>
            <a:r>
              <a:rPr lang="en-US" sz="1600" dirty="0" smtClean="0">
                <a:solidFill>
                  <a:schemeClr val="dk1"/>
                </a:solidFill>
              </a:rPr>
              <a:t>‘</a:t>
            </a:r>
            <a:r>
              <a:rPr lang="ru-RU" sz="1600" dirty="0" err="1" smtClean="0">
                <a:solidFill>
                  <a:schemeClr val="dk1"/>
                </a:solidFill>
              </a:rPr>
              <a:t>чо</a:t>
            </a:r>
            <a:r>
              <a:rPr lang="en-US" sz="1600" dirty="0" smtClean="0">
                <a:solidFill>
                  <a:schemeClr val="dk1"/>
                </a:solidFill>
              </a:rPr>
              <a:t>’</a:t>
            </a:r>
            <a:r>
              <a:rPr lang="ru-RU" sz="1600" i="1" dirty="0">
                <a:solidFill>
                  <a:schemeClr val="dk1"/>
                </a:solidFill>
              </a:rPr>
              <a:t>; </a:t>
            </a:r>
            <a:r>
              <a:rPr lang="en-US" sz="1600" b="1" i="1" dirty="0">
                <a:solidFill>
                  <a:schemeClr val="dk1"/>
                </a:solidFill>
              </a:rPr>
              <a:t>b</a:t>
            </a:r>
            <a:r>
              <a:rPr lang="ru-RU" sz="1600" b="1" i="1" dirty="0">
                <a:solidFill>
                  <a:schemeClr val="dk1"/>
                </a:solidFill>
              </a:rPr>
              <a:t> </a:t>
            </a:r>
            <a:r>
              <a:rPr lang="ru-RU" sz="1600" dirty="0">
                <a:solidFill>
                  <a:schemeClr val="dk1"/>
                </a:solidFill>
              </a:rPr>
              <a:t>: =</a:t>
            </a:r>
            <a:r>
              <a:rPr lang="en-US" sz="1600" dirty="0">
                <a:solidFill>
                  <a:schemeClr val="dk1"/>
                </a:solidFill>
              </a:rPr>
              <a:t>‘</a:t>
            </a:r>
            <a:r>
              <a:rPr lang="ru-RU" sz="1600" dirty="0" smtClean="0">
                <a:solidFill>
                  <a:schemeClr val="dk1"/>
                </a:solidFill>
              </a:rPr>
              <a:t>клок</a:t>
            </a:r>
            <a:r>
              <a:rPr lang="en-US" sz="1600" dirty="0" smtClean="0">
                <a:solidFill>
                  <a:schemeClr val="dk1"/>
                </a:solidFill>
              </a:rPr>
              <a:t>’</a:t>
            </a:r>
            <a:r>
              <a:rPr lang="ru-RU" sz="1600" dirty="0" smtClean="0">
                <a:solidFill>
                  <a:schemeClr val="dk1"/>
                </a:solidFill>
              </a:rPr>
              <a:t> </a:t>
            </a:r>
            <a:r>
              <a:rPr lang="ru-RU" sz="1600" dirty="0">
                <a:solidFill>
                  <a:schemeClr val="dk1"/>
                </a:solidFill>
              </a:rPr>
              <a:t>;</a:t>
            </a:r>
            <a:endParaRPr lang="ru-RU" sz="1600" i="1" dirty="0">
              <a:solidFill>
                <a:schemeClr val="dk1"/>
              </a:solidFill>
            </a:endParaRPr>
          </a:p>
          <a:p>
            <a:pPr>
              <a:defRPr/>
            </a:pPr>
            <a:r>
              <a:rPr lang="en-US" i="1" dirty="0">
                <a:solidFill>
                  <a:schemeClr val="dk1"/>
                </a:solidFill>
              </a:rPr>
              <a:t>I</a:t>
            </a:r>
            <a:r>
              <a:rPr lang="en-US" b="1" i="1" dirty="0">
                <a:solidFill>
                  <a:schemeClr val="dk1"/>
                </a:solidFill>
              </a:rPr>
              <a:t>nsert(a, b , </a:t>
            </a:r>
            <a:r>
              <a:rPr lang="ru-RU" b="1" i="1" dirty="0" smtClean="0">
                <a:solidFill>
                  <a:schemeClr val="dk1"/>
                </a:solidFill>
              </a:rPr>
              <a:t>4</a:t>
            </a:r>
            <a:r>
              <a:rPr lang="en-US" b="1" i="1" dirty="0" smtClean="0">
                <a:solidFill>
                  <a:schemeClr val="dk1"/>
                </a:solidFill>
              </a:rPr>
              <a:t>)</a:t>
            </a:r>
            <a:r>
              <a:rPr lang="ru-RU" i="1" dirty="0">
                <a:solidFill>
                  <a:schemeClr val="dk1"/>
                </a:solidFill>
              </a:rPr>
              <a:t>;</a:t>
            </a:r>
            <a:endParaRPr lang="en-US" sz="1600" i="1" dirty="0">
              <a:solidFill>
                <a:schemeClr val="dk1"/>
              </a:solidFill>
            </a:endParaRPr>
          </a:p>
          <a:p>
            <a:r>
              <a:rPr lang="en-US" sz="1600" b="1" i="1" dirty="0" err="1">
                <a:solidFill>
                  <a:schemeClr val="dk1"/>
                </a:solidFill>
              </a:rPr>
              <a:t>Writeln</a:t>
            </a:r>
            <a:r>
              <a:rPr lang="en-US" sz="1600" i="1" dirty="0">
                <a:solidFill>
                  <a:schemeClr val="dk1"/>
                </a:solidFill>
              </a:rPr>
              <a:t>( b);</a:t>
            </a:r>
          </a:p>
          <a:p>
            <a:r>
              <a:rPr lang="en-US" sz="1600" b="1" i="1" dirty="0">
                <a:solidFill>
                  <a:schemeClr val="dk1"/>
                </a:solidFill>
              </a:rPr>
              <a:t>End.</a:t>
            </a:r>
            <a:endParaRPr lang="ru-RU" sz="1600" b="1" dirty="0">
              <a:solidFill>
                <a:schemeClr val="dk1"/>
              </a:solidFill>
            </a:endParaRPr>
          </a:p>
          <a:p>
            <a:endParaRPr lang="ru-RU" sz="1600" b="1" dirty="0" smtClean="0">
              <a:solidFill>
                <a:schemeClr val="dk1"/>
              </a:solidFill>
            </a:endParaRP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66655" y="3358863"/>
            <a:ext cx="374441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dk1"/>
                </a:solidFill>
              </a:rPr>
              <a:t>2.</a:t>
            </a:r>
            <a:r>
              <a:rPr lang="ru-RU" sz="1600" b="1" i="1" dirty="0" smtClean="0">
                <a:solidFill>
                  <a:schemeClr val="dk1"/>
                </a:solidFill>
              </a:rPr>
              <a:t> </a:t>
            </a:r>
            <a:r>
              <a:rPr lang="en-US" sz="1600" b="1" i="1" dirty="0">
                <a:solidFill>
                  <a:schemeClr val="dk1"/>
                </a:solidFill>
              </a:rPr>
              <a:t>.</a:t>
            </a:r>
            <a:r>
              <a:rPr lang="ru-RU" sz="1600" b="1" i="1" dirty="0">
                <a:solidFill>
                  <a:schemeClr val="dk1"/>
                </a:solidFill>
              </a:rPr>
              <a:t> Получить слово </a:t>
            </a:r>
            <a:r>
              <a:rPr lang="en-US" sz="1600" b="1" i="1" dirty="0">
                <a:solidFill>
                  <a:schemeClr val="dk1"/>
                </a:solidFill>
              </a:rPr>
              <a:t> </a:t>
            </a:r>
            <a:r>
              <a:rPr lang="en-US" sz="1600" b="1" i="1" dirty="0" smtClean="0">
                <a:solidFill>
                  <a:schemeClr val="dk1"/>
                </a:solidFill>
              </a:rPr>
              <a:t>‘</a:t>
            </a:r>
            <a:r>
              <a:rPr lang="ru-RU" sz="1600" b="1" i="1" dirty="0" smtClean="0">
                <a:solidFill>
                  <a:schemeClr val="dk1"/>
                </a:solidFill>
              </a:rPr>
              <a:t>волга</a:t>
            </a:r>
            <a:r>
              <a:rPr lang="en-US" sz="1600" b="1" i="1" dirty="0" smtClean="0">
                <a:solidFill>
                  <a:schemeClr val="dk1"/>
                </a:solidFill>
              </a:rPr>
              <a:t>’</a:t>
            </a:r>
            <a:endParaRPr lang="en-US" sz="1600" b="1" i="1" dirty="0">
              <a:solidFill>
                <a:schemeClr val="dk1"/>
              </a:solidFill>
            </a:endParaRPr>
          </a:p>
          <a:p>
            <a:endParaRPr lang="ru-RU" sz="1600" b="1" i="1" dirty="0" smtClean="0">
              <a:solidFill>
                <a:schemeClr val="dk1"/>
              </a:solidFill>
            </a:endParaRPr>
          </a:p>
          <a:p>
            <a:r>
              <a:rPr lang="en-US" sz="1600" b="1" i="1" dirty="0" smtClean="0">
                <a:solidFill>
                  <a:schemeClr val="dk1"/>
                </a:solidFill>
              </a:rPr>
              <a:t>Program </a:t>
            </a:r>
            <a:r>
              <a:rPr lang="en-US" sz="1600" i="1" dirty="0" smtClean="0">
                <a:solidFill>
                  <a:schemeClr val="dk1"/>
                </a:solidFill>
              </a:rPr>
              <a:t> </a:t>
            </a:r>
            <a:r>
              <a:rPr lang="en-US" sz="1600" i="1" dirty="0">
                <a:solidFill>
                  <a:schemeClr val="dk1"/>
                </a:solidFill>
              </a:rPr>
              <a:t>text ;</a:t>
            </a:r>
            <a:endParaRPr lang="ru-RU" sz="1600" i="1" dirty="0">
              <a:solidFill>
                <a:schemeClr val="dk1"/>
              </a:solidFill>
            </a:endParaRPr>
          </a:p>
          <a:p>
            <a:r>
              <a:rPr lang="en-US" sz="1600" b="1" i="1" dirty="0">
                <a:solidFill>
                  <a:schemeClr val="dk1"/>
                </a:solidFill>
              </a:rPr>
              <a:t>V</a:t>
            </a:r>
            <a:r>
              <a:rPr lang="ru-RU" sz="1600" b="1" i="1" dirty="0" err="1">
                <a:solidFill>
                  <a:schemeClr val="dk1"/>
                </a:solidFill>
              </a:rPr>
              <a:t>ar</a:t>
            </a:r>
            <a:r>
              <a:rPr lang="ru-RU" sz="1600" b="1" i="1" dirty="0">
                <a:solidFill>
                  <a:schemeClr val="dk1"/>
                </a:solidFill>
              </a:rPr>
              <a:t>  </a:t>
            </a:r>
            <a:r>
              <a:rPr lang="ru-RU" sz="1600" i="1" dirty="0">
                <a:solidFill>
                  <a:schemeClr val="dk1"/>
                </a:solidFill>
              </a:rPr>
              <a:t>а  : </a:t>
            </a:r>
            <a:r>
              <a:rPr lang="ru-RU" sz="1600" i="1" dirty="0" err="1">
                <a:solidFill>
                  <a:schemeClr val="dk1"/>
                </a:solidFill>
              </a:rPr>
              <a:t>string</a:t>
            </a:r>
            <a:r>
              <a:rPr lang="ru-RU" sz="1600" i="1" dirty="0">
                <a:solidFill>
                  <a:schemeClr val="dk1"/>
                </a:solidFill>
              </a:rPr>
              <a:t>;  </a:t>
            </a:r>
            <a:r>
              <a:rPr lang="en-US" sz="1600" i="1" dirty="0">
                <a:solidFill>
                  <a:schemeClr val="dk1"/>
                </a:solidFill>
              </a:rPr>
              <a:t> </a:t>
            </a:r>
          </a:p>
          <a:p>
            <a:r>
              <a:rPr lang="en-US" sz="1600" b="1" i="1" dirty="0">
                <a:solidFill>
                  <a:schemeClr val="dk1"/>
                </a:solidFill>
              </a:rPr>
              <a:t>Begin</a:t>
            </a:r>
          </a:p>
          <a:p>
            <a:pPr>
              <a:defRPr/>
            </a:pPr>
            <a:r>
              <a:rPr lang="ru-RU" sz="1600" dirty="0">
                <a:solidFill>
                  <a:schemeClr val="dk1"/>
                </a:solidFill>
              </a:rPr>
              <a:t>а : =</a:t>
            </a:r>
            <a:r>
              <a:rPr lang="en-US" sz="1600" dirty="0" smtClean="0">
                <a:solidFill>
                  <a:schemeClr val="dk1"/>
                </a:solidFill>
              </a:rPr>
              <a:t>‘</a:t>
            </a:r>
            <a:r>
              <a:rPr lang="ru-RU" sz="1600" dirty="0" smtClean="0">
                <a:solidFill>
                  <a:schemeClr val="dk1"/>
                </a:solidFill>
              </a:rPr>
              <a:t>га</a:t>
            </a:r>
            <a:r>
              <a:rPr lang="en-US" sz="1600" dirty="0" smtClean="0">
                <a:solidFill>
                  <a:schemeClr val="dk1"/>
                </a:solidFill>
              </a:rPr>
              <a:t>’</a:t>
            </a:r>
            <a:r>
              <a:rPr lang="ru-RU" sz="1600" i="1" dirty="0">
                <a:solidFill>
                  <a:schemeClr val="dk1"/>
                </a:solidFill>
              </a:rPr>
              <a:t>; </a:t>
            </a:r>
            <a:r>
              <a:rPr lang="en-US" sz="1600" b="1" i="1" dirty="0">
                <a:solidFill>
                  <a:schemeClr val="dk1"/>
                </a:solidFill>
              </a:rPr>
              <a:t>b</a:t>
            </a:r>
            <a:r>
              <a:rPr lang="ru-RU" sz="1600" b="1" i="1" dirty="0">
                <a:solidFill>
                  <a:schemeClr val="dk1"/>
                </a:solidFill>
              </a:rPr>
              <a:t> </a:t>
            </a:r>
            <a:r>
              <a:rPr lang="ru-RU" sz="1600" dirty="0">
                <a:solidFill>
                  <a:schemeClr val="dk1"/>
                </a:solidFill>
              </a:rPr>
              <a:t>: =</a:t>
            </a:r>
            <a:r>
              <a:rPr lang="en-US" sz="1600" dirty="0" smtClean="0">
                <a:solidFill>
                  <a:schemeClr val="dk1"/>
                </a:solidFill>
              </a:rPr>
              <a:t>‘</a:t>
            </a:r>
            <a:r>
              <a:rPr lang="ru-RU" sz="1600" dirty="0" smtClean="0">
                <a:solidFill>
                  <a:schemeClr val="dk1"/>
                </a:solidFill>
              </a:rPr>
              <a:t>вол</a:t>
            </a:r>
            <a:r>
              <a:rPr lang="en-US" sz="1600" dirty="0" smtClean="0">
                <a:solidFill>
                  <a:schemeClr val="dk1"/>
                </a:solidFill>
              </a:rPr>
              <a:t>’</a:t>
            </a:r>
            <a:r>
              <a:rPr lang="ru-RU" sz="1600" dirty="0" smtClean="0">
                <a:solidFill>
                  <a:schemeClr val="dk1"/>
                </a:solidFill>
              </a:rPr>
              <a:t> </a:t>
            </a:r>
            <a:r>
              <a:rPr lang="ru-RU" sz="1600" dirty="0">
                <a:solidFill>
                  <a:schemeClr val="dk1"/>
                </a:solidFill>
              </a:rPr>
              <a:t>;</a:t>
            </a:r>
            <a:endParaRPr lang="ru-RU" sz="1600" i="1" dirty="0">
              <a:solidFill>
                <a:schemeClr val="dk1"/>
              </a:solidFill>
            </a:endParaRPr>
          </a:p>
          <a:p>
            <a:pPr>
              <a:defRPr/>
            </a:pPr>
            <a:r>
              <a:rPr lang="en-US" sz="1600" i="1" dirty="0">
                <a:solidFill>
                  <a:schemeClr val="dk1"/>
                </a:solidFill>
              </a:rPr>
              <a:t>I</a:t>
            </a:r>
            <a:r>
              <a:rPr lang="en-US" sz="1600" b="1" i="1" dirty="0">
                <a:solidFill>
                  <a:schemeClr val="dk1"/>
                </a:solidFill>
              </a:rPr>
              <a:t>nsert(a, b , </a:t>
            </a:r>
            <a:r>
              <a:rPr lang="ru-RU" sz="1600" b="1" i="1" dirty="0" smtClean="0">
                <a:solidFill>
                  <a:schemeClr val="dk1"/>
                </a:solidFill>
              </a:rPr>
              <a:t>.. </a:t>
            </a:r>
            <a:r>
              <a:rPr lang="en-US" sz="1600" b="1" i="1" dirty="0" smtClean="0">
                <a:solidFill>
                  <a:schemeClr val="dk1"/>
                </a:solidFill>
              </a:rPr>
              <a:t>)</a:t>
            </a:r>
            <a:r>
              <a:rPr lang="ru-RU" sz="1600" i="1" dirty="0">
                <a:solidFill>
                  <a:schemeClr val="dk1"/>
                </a:solidFill>
              </a:rPr>
              <a:t>;</a:t>
            </a:r>
            <a:endParaRPr lang="en-US" sz="1600" i="1" dirty="0">
              <a:solidFill>
                <a:schemeClr val="dk1"/>
              </a:solidFill>
            </a:endParaRPr>
          </a:p>
          <a:p>
            <a:r>
              <a:rPr lang="en-US" sz="1600" b="1" i="1" dirty="0" err="1">
                <a:solidFill>
                  <a:schemeClr val="dk1"/>
                </a:solidFill>
              </a:rPr>
              <a:t>Writeln</a:t>
            </a:r>
            <a:r>
              <a:rPr lang="en-US" sz="1600" i="1" dirty="0">
                <a:solidFill>
                  <a:schemeClr val="dk1"/>
                </a:solidFill>
              </a:rPr>
              <a:t>( b);</a:t>
            </a:r>
          </a:p>
          <a:p>
            <a:r>
              <a:rPr lang="en-US" sz="1600" b="1" i="1" dirty="0">
                <a:solidFill>
                  <a:schemeClr val="dk1"/>
                </a:solidFill>
              </a:rPr>
              <a:t>End.</a:t>
            </a:r>
            <a:endParaRPr lang="ru-RU" sz="1600" b="1" dirty="0">
              <a:solidFill>
                <a:schemeClr val="dk1"/>
              </a:solidFill>
            </a:endParaRPr>
          </a:p>
          <a:p>
            <a:endParaRPr lang="ru-RU" sz="1600" b="1" dirty="0" smtClean="0">
              <a:solidFill>
                <a:schemeClr val="dk1"/>
              </a:solidFill>
            </a:endParaRP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644" y="4256508"/>
            <a:ext cx="16740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Вопросы </a:t>
            </a:r>
            <a:endParaRPr lang="en-US" sz="1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для </a:t>
            </a:r>
            <a:endParaRPr lang="en-US" sz="1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самопроверки: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07804" y="5949280"/>
            <a:ext cx="1620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Ответ: клочок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07804" y="5884597"/>
            <a:ext cx="1476164" cy="53919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66655" y="5949280"/>
            <a:ext cx="1620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Ответ: 4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261210" y="5864351"/>
            <a:ext cx="1725625" cy="57968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669513" y="5949280"/>
            <a:ext cx="576064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179512" y="188640"/>
            <a:ext cx="720080" cy="32490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3374384" y="2996952"/>
            <a:ext cx="603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N =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flipV="1">
            <a:off x="3707904" y="2462869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545389" y="2717524"/>
            <a:ext cx="4505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>
                <a:solidFill>
                  <a:schemeClr val="dk1"/>
                </a:solidFill>
              </a:rPr>
              <a:t>тё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54073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Другая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992</Words>
  <Application>Microsoft Office PowerPoint</Application>
  <PresentationFormat>Экран (4:3)</PresentationFormat>
  <Paragraphs>355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1</cp:lastModifiedBy>
  <cp:revision>30</cp:revision>
  <dcterms:created xsi:type="dcterms:W3CDTF">2013-08-18T05:10:05Z</dcterms:created>
  <dcterms:modified xsi:type="dcterms:W3CDTF">2016-01-09T06:09:33Z</dcterms:modified>
</cp:coreProperties>
</file>