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200" y="4495800"/>
            <a:ext cx="3505200" cy="1143000"/>
          </a:xfrm>
        </p:spPr>
        <p:txBody>
          <a:bodyPr/>
          <a:lstStyle/>
          <a:p>
            <a:r>
              <a:rPr lang="ru-RU" dirty="0" smtClean="0"/>
              <a:t>Геометрия, 7 класс</a:t>
            </a:r>
          </a:p>
          <a:p>
            <a:r>
              <a:rPr lang="ru-RU" dirty="0" smtClean="0"/>
              <a:t>урок № 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Измерение отрезков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Ввести понятие длины отрезков</a:t>
            </a:r>
          </a:p>
          <a:p>
            <a:r>
              <a:rPr lang="ru-RU" dirty="0" smtClean="0"/>
              <a:t>Рассмотреть свойства длин отрезков</a:t>
            </a:r>
          </a:p>
          <a:p>
            <a:r>
              <a:rPr lang="ru-RU" dirty="0" smtClean="0"/>
              <a:t>Ознакомишь учащихся с различными единицами измерения и инструментами для измерения отрезков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уроков: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фигуры называются равными?</a:t>
            </a:r>
          </a:p>
          <a:p>
            <a:r>
              <a:rPr lang="ru-RU" dirty="0" smtClean="0"/>
              <a:t>Как сравнить два отрезка?</a:t>
            </a:r>
          </a:p>
          <a:p>
            <a:r>
              <a:rPr lang="ru-RU" dirty="0" smtClean="0"/>
              <a:t>Какая точка называется серединой отрезка?</a:t>
            </a:r>
          </a:p>
          <a:p>
            <a:r>
              <a:rPr lang="ru-RU" dirty="0" smtClean="0"/>
              <a:t>Как сравнить два угла?</a:t>
            </a:r>
          </a:p>
          <a:p>
            <a:r>
              <a:rPr lang="ru-RU" dirty="0" smtClean="0"/>
              <a:t>Какой луч называют </a:t>
            </a:r>
            <a:r>
              <a:rPr lang="ru-RU" dirty="0" err="1" smtClean="0"/>
              <a:t>биссекрисой</a:t>
            </a:r>
            <a:r>
              <a:rPr lang="ru-RU" dirty="0" smtClean="0"/>
              <a:t> угла?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143000"/>
            <a:ext cx="4267200" cy="571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600" dirty="0" smtClean="0"/>
              <a:t>I </a:t>
            </a:r>
            <a:r>
              <a:rPr lang="ru-RU" sz="1600" dirty="0" smtClean="0"/>
              <a:t>вариант</a:t>
            </a:r>
            <a:endParaRPr lang="en-US" sz="1600" dirty="0" smtClean="0"/>
          </a:p>
          <a:p>
            <a:pPr marL="180000" indent="-180000" algn="just">
              <a:buFont typeface="+mj-lt"/>
              <a:buAutoNum type="arabicPeriod"/>
            </a:pPr>
            <a:r>
              <a:rPr lang="ru-RU" sz="1600" dirty="0" smtClean="0"/>
              <a:t>На прямой </a:t>
            </a:r>
            <a:r>
              <a:rPr lang="en-US" sz="1600" i="1" dirty="0" smtClean="0"/>
              <a:t>a</a:t>
            </a:r>
            <a:r>
              <a:rPr lang="ru-RU" sz="1600" i="1" dirty="0" smtClean="0"/>
              <a:t> </a:t>
            </a:r>
            <a:r>
              <a:rPr lang="ru-RU" sz="1600" dirty="0" smtClean="0"/>
              <a:t>от точки </a:t>
            </a:r>
            <a:r>
              <a:rPr lang="ru-RU" sz="1600" i="1" dirty="0" smtClean="0"/>
              <a:t>А </a:t>
            </a:r>
            <a:r>
              <a:rPr lang="ru-RU" sz="1600" dirty="0" smtClean="0"/>
              <a:t>в одном направлении отложены два отрезка </a:t>
            </a:r>
            <a:r>
              <a:rPr lang="ru-RU" sz="1600" i="1" dirty="0" smtClean="0"/>
              <a:t>АВ</a:t>
            </a:r>
            <a:r>
              <a:rPr lang="ru-RU" sz="1600" dirty="0" smtClean="0"/>
              <a:t> и </a:t>
            </a:r>
            <a:r>
              <a:rPr lang="ru-RU" sz="1600" i="1" dirty="0" smtClean="0"/>
              <a:t>АС</a:t>
            </a:r>
            <a:r>
              <a:rPr lang="ru-RU" sz="1600" dirty="0" smtClean="0"/>
              <a:t> так, что </a:t>
            </a:r>
            <a:r>
              <a:rPr lang="ru-RU" sz="1600" i="1" dirty="0" smtClean="0"/>
              <a:t>АС </a:t>
            </a:r>
            <a:r>
              <a:rPr lang="en-US" sz="1600" i="1" dirty="0" smtClean="0"/>
              <a:t>&gt;</a:t>
            </a:r>
            <a:r>
              <a:rPr lang="ru-RU" sz="1600" i="1" dirty="0" smtClean="0"/>
              <a:t> АВ</a:t>
            </a:r>
            <a:r>
              <a:rPr lang="ru-RU" sz="1600" dirty="0" smtClean="0"/>
              <a:t>. От точки </a:t>
            </a:r>
            <a:r>
              <a:rPr lang="ru-RU" sz="1600" i="1" dirty="0" smtClean="0"/>
              <a:t>С</a:t>
            </a:r>
            <a:r>
              <a:rPr lang="ru-RU" sz="1600" dirty="0" smtClean="0"/>
              <a:t> на этой прямой отложите отрезок </a:t>
            </a:r>
            <a:r>
              <a:rPr lang="ru-RU" sz="1600" i="1" dirty="0" smtClean="0"/>
              <a:t>СЕ</a:t>
            </a:r>
            <a:r>
              <a:rPr lang="ru-RU" sz="1600" dirty="0" smtClean="0"/>
              <a:t>, чтобы </a:t>
            </a:r>
            <a:r>
              <a:rPr lang="ru-RU" sz="1600" i="1" dirty="0" smtClean="0"/>
              <a:t>АС = ВЕ</a:t>
            </a:r>
            <a:r>
              <a:rPr lang="ru-RU" sz="1600" dirty="0" smtClean="0"/>
              <a:t>. Сравните отрезки </a:t>
            </a:r>
            <a:r>
              <a:rPr lang="ru-RU" sz="1600" i="1" dirty="0" smtClean="0"/>
              <a:t>СЕ</a:t>
            </a:r>
            <a:r>
              <a:rPr lang="ru-RU" sz="1600" dirty="0" smtClean="0"/>
              <a:t> и </a:t>
            </a:r>
            <a:r>
              <a:rPr lang="ru-RU" sz="1600" i="1" dirty="0" smtClean="0"/>
              <a:t>АВ</a:t>
            </a:r>
            <a:r>
              <a:rPr lang="ru-RU" sz="1600" dirty="0" smtClean="0"/>
              <a:t>. </a:t>
            </a:r>
          </a:p>
          <a:p>
            <a:pPr marL="180000" indent="-180000" algn="just">
              <a:buFont typeface="+mj-lt"/>
              <a:buAutoNum type="arabicPeriod"/>
            </a:pPr>
            <a:r>
              <a:rPr lang="ru-RU" sz="1600" dirty="0" smtClean="0"/>
              <a:t>Дано: угол АОС равен углу ВО</a:t>
            </a:r>
            <a:r>
              <a:rPr lang="en-US" sz="1600" dirty="0" smtClean="0"/>
              <a:t>D</a:t>
            </a:r>
            <a:r>
              <a:rPr lang="ru-RU" sz="1600" dirty="0" smtClean="0"/>
              <a:t>, ОМ – биссектриса угла АОВ. Доказать, что ОМ – биссектриса угла </a:t>
            </a:r>
            <a:r>
              <a:rPr lang="en-US" sz="1600" dirty="0" smtClean="0"/>
              <a:t>COD.</a:t>
            </a: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1600" dirty="0" smtClean="0"/>
          </a:p>
          <a:p>
            <a:pPr marL="180000" indent="-180000" algn="just">
              <a:buFont typeface="+mj-lt"/>
              <a:buAutoNum type="arabicPeriod"/>
            </a:pPr>
            <a:r>
              <a:rPr lang="ru-RU" sz="1600" dirty="0" smtClean="0"/>
              <a:t>На сколько частей могут разделить плоскость три прямые?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31817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работа.</a:t>
            </a: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4648200" y="1143000"/>
            <a:ext cx="4114800" cy="54864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вариант</a:t>
            </a:r>
          </a:p>
          <a:p>
            <a:pPr marL="180000" indent="-180000" algn="just">
              <a:lnSpc>
                <a:spcPct val="120000"/>
              </a:lnSpc>
              <a:buFont typeface="+mj-lt"/>
              <a:buAutoNum type="arabicPeriod"/>
            </a:pPr>
            <a:r>
              <a:rPr lang="ru-RU" sz="2300" dirty="0" smtClean="0"/>
              <a:t>На прямой </a:t>
            </a:r>
            <a:r>
              <a:rPr lang="en-US" sz="2300" i="1" dirty="0" smtClean="0"/>
              <a:t>m</a:t>
            </a:r>
            <a:r>
              <a:rPr lang="ru-RU" sz="2300" i="1" dirty="0" smtClean="0"/>
              <a:t> </a:t>
            </a:r>
            <a:r>
              <a:rPr lang="ru-RU" sz="2300" dirty="0" smtClean="0"/>
              <a:t>от точки </a:t>
            </a:r>
            <a:r>
              <a:rPr lang="ru-RU" sz="2300" i="1" dirty="0" smtClean="0"/>
              <a:t>А </a:t>
            </a:r>
            <a:r>
              <a:rPr lang="ru-RU" sz="2300" dirty="0" smtClean="0"/>
              <a:t>отложены два отрезка</a:t>
            </a:r>
            <a:r>
              <a:rPr lang="en-US" sz="2300" dirty="0" smtClean="0"/>
              <a:t> </a:t>
            </a:r>
            <a:r>
              <a:rPr lang="ru-RU" sz="2300" dirty="0" smtClean="0"/>
              <a:t>так, что </a:t>
            </a:r>
            <a:r>
              <a:rPr lang="ru-RU" sz="2300" i="1" dirty="0" smtClean="0"/>
              <a:t>АС </a:t>
            </a:r>
            <a:r>
              <a:rPr lang="en-US" sz="2300" i="1" dirty="0" smtClean="0"/>
              <a:t>&gt;</a:t>
            </a:r>
            <a:r>
              <a:rPr lang="ru-RU" sz="2300" i="1" dirty="0" smtClean="0"/>
              <a:t> АВ </a:t>
            </a:r>
            <a:r>
              <a:rPr lang="ru-RU" sz="2300" dirty="0" smtClean="0"/>
              <a:t>и точка </a:t>
            </a:r>
            <a:r>
              <a:rPr lang="ru-RU" sz="2300" i="1" dirty="0" smtClean="0"/>
              <a:t>А </a:t>
            </a:r>
            <a:r>
              <a:rPr lang="ru-RU" sz="2300" dirty="0" smtClean="0"/>
              <a:t>лежит между точками </a:t>
            </a:r>
            <a:r>
              <a:rPr lang="ru-RU" sz="2300" i="1" dirty="0" smtClean="0"/>
              <a:t>В </a:t>
            </a:r>
            <a:r>
              <a:rPr lang="ru-RU" sz="2300" dirty="0" smtClean="0"/>
              <a:t>и</a:t>
            </a:r>
            <a:r>
              <a:rPr lang="ru-RU" sz="2300" i="1" dirty="0" smtClean="0"/>
              <a:t> С</a:t>
            </a:r>
            <a:r>
              <a:rPr lang="ru-RU" sz="2300" dirty="0" smtClean="0"/>
              <a:t>. От точки </a:t>
            </a:r>
            <a:r>
              <a:rPr lang="ru-RU" sz="2300" i="1" dirty="0" smtClean="0"/>
              <a:t>С</a:t>
            </a:r>
            <a:r>
              <a:rPr lang="ru-RU" sz="2300" dirty="0" smtClean="0"/>
              <a:t> отложен отрезок </a:t>
            </a:r>
            <a:r>
              <a:rPr lang="ru-RU" sz="2300" i="1" dirty="0" smtClean="0"/>
              <a:t>СМ</a:t>
            </a:r>
            <a:r>
              <a:rPr lang="ru-RU" sz="2300" dirty="0" smtClean="0"/>
              <a:t> так, что </a:t>
            </a:r>
            <a:r>
              <a:rPr lang="ru-RU" sz="2300" i="1" dirty="0" smtClean="0"/>
              <a:t>ВМ = АС</a:t>
            </a:r>
            <a:r>
              <a:rPr lang="ru-RU" sz="2300" dirty="0" smtClean="0"/>
              <a:t>. Сравните отрезки </a:t>
            </a:r>
            <a:r>
              <a:rPr lang="ru-RU" sz="2300" i="1" dirty="0" smtClean="0"/>
              <a:t>МС</a:t>
            </a:r>
            <a:r>
              <a:rPr lang="ru-RU" sz="2300" dirty="0" smtClean="0"/>
              <a:t> и </a:t>
            </a:r>
            <a:r>
              <a:rPr lang="ru-RU" sz="2300" i="1" dirty="0" smtClean="0"/>
              <a:t>АВ</a:t>
            </a:r>
            <a:r>
              <a:rPr lang="ru-RU" sz="2300" dirty="0" smtClean="0"/>
              <a:t>. </a:t>
            </a:r>
          </a:p>
          <a:p>
            <a:pPr marL="180000" indent="-180000" algn="just">
              <a:lnSpc>
                <a:spcPct val="120000"/>
              </a:lnSpc>
              <a:buFont typeface="+mj-lt"/>
              <a:buAutoNum type="arabicPeriod"/>
            </a:pPr>
            <a:r>
              <a:rPr lang="ru-RU" sz="2300" dirty="0" smtClean="0"/>
              <a:t>Дано: угол АОС равен углу ВОС; угол АОЕ равен углу </a:t>
            </a:r>
            <a:r>
              <a:rPr lang="en-US" sz="2300" dirty="0" smtClean="0"/>
              <a:t>BOF</a:t>
            </a:r>
            <a:r>
              <a:rPr lang="ru-RU" sz="2300" dirty="0" smtClean="0"/>
              <a:t>. Доказать, что ОС – биссектриса угла ЕО</a:t>
            </a:r>
            <a:r>
              <a:rPr lang="en-US" sz="2300" dirty="0" smtClean="0"/>
              <a:t>F.</a:t>
            </a:r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/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300" dirty="0" smtClean="0"/>
          </a:p>
          <a:p>
            <a:pPr marL="180000" indent="-180000" algn="just"/>
            <a:endParaRPr lang="en-US" sz="2300" dirty="0" smtClean="0"/>
          </a:p>
          <a:p>
            <a:pPr marL="180000" indent="-180000" algn="just">
              <a:lnSpc>
                <a:spcPct val="120000"/>
              </a:lnSpc>
            </a:pPr>
            <a:r>
              <a:rPr lang="ru-RU" sz="2300" dirty="0" smtClean="0"/>
              <a:t>3.	Даны три прямые, каждая из которых пересекает хотя бы одну другую. Сколько всего точек пересечения могут иметь такие прямые?</a:t>
            </a:r>
            <a:endParaRPr lang="en-US" sz="2300" dirty="0" smtClean="0"/>
          </a:p>
          <a:p>
            <a:pPr marL="180000" indent="-180000" algn="just">
              <a:buFont typeface="+mj-lt"/>
              <a:buAutoNum type="arabicPeriod"/>
            </a:pPr>
            <a:endParaRPr lang="ru-RU" sz="2800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990600" y="4038600"/>
            <a:ext cx="1295400" cy="990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143000" y="3962400"/>
            <a:ext cx="1524000" cy="1219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19200" y="4724400"/>
            <a:ext cx="198120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143000" y="4191000"/>
            <a:ext cx="2057400" cy="990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43000" y="5181600"/>
            <a:ext cx="1981200" cy="76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0668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981200" y="388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0" y="388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124200" y="510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85800" y="495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5753894" y="4076700"/>
            <a:ext cx="1294606" cy="79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400800" y="4724400"/>
            <a:ext cx="1143000" cy="381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5410200" y="4724400"/>
            <a:ext cx="990600" cy="457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6057900" y="3848100"/>
            <a:ext cx="1219200" cy="5334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V="1">
            <a:off x="5562600" y="3886200"/>
            <a:ext cx="1143000" cy="5334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816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73152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9342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6019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63246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477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226</Words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Измерение отрезков</vt:lpstr>
      <vt:lpstr>Цели уроков:</vt:lpstr>
      <vt:lpstr>Проверка домашнего задания</vt:lpstr>
      <vt:lpstr>Самостоятельная работа.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отрезков</dc:title>
  <cp:lastModifiedBy>Виталя</cp:lastModifiedBy>
  <cp:revision>5</cp:revision>
  <dcterms:modified xsi:type="dcterms:W3CDTF">2010-03-11T04:52:37Z</dcterms:modified>
</cp:coreProperties>
</file>