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71" r:id="rId9"/>
    <p:sldId id="273" r:id="rId10"/>
    <p:sldId id="265" r:id="rId11"/>
    <p:sldId id="266" r:id="rId12"/>
    <p:sldId id="267" r:id="rId13"/>
    <p:sldId id="268" r:id="rId14"/>
    <p:sldId id="275" r:id="rId15"/>
    <p:sldId id="269" r:id="rId16"/>
    <p:sldId id="270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65DDE5B-E450-4208-9510-113253D2BC0D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4E95BFB-4DC2-4F8C-B7E7-CF37147029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062912" cy="1470025"/>
          </a:xfrm>
        </p:spPr>
        <p:txBody>
          <a:bodyPr/>
          <a:lstStyle/>
          <a:p>
            <a:r>
              <a:rPr lang="ru-RU" b="1" i="1" dirty="0" smtClean="0"/>
              <a:t>Круг радости: пожелания </a:t>
            </a:r>
            <a:r>
              <a:rPr lang="ru-RU" b="1" i="1" dirty="0" err="1" smtClean="0"/>
              <a:t>друг-другу</a:t>
            </a:r>
            <a:endParaRPr lang="ru-RU" b="1" i="1" dirty="0"/>
          </a:p>
        </p:txBody>
      </p:sp>
      <p:pic>
        <p:nvPicPr>
          <p:cNvPr id="3" name="Рисунок 2" descr="12558994037C1c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564904"/>
            <a:ext cx="4680520" cy="342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892480" cy="4572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задание</a:t>
            </a:r>
          </a:p>
          <a:p>
            <a:pPr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Размышление над ситуацией</a:t>
            </a:r>
          </a:p>
          <a:p>
            <a:r>
              <a:rPr lang="ru-RU" sz="2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Ситуация 1.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Подруга взяла у меня книгу на неделю. Мне понадобилась эта книга, чтобы написать сочинение. Прошла неделя, а книги нет. Я звоню подруге…</a:t>
            </a:r>
          </a:p>
          <a:p>
            <a:pPr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Ситуация 2.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Я обещал маме прийти домой сразу после уроков или позвонить ей, если я задержусь. Однако мы так увлеклись с друзьями обсуждением вчерашнего матча, что не заметили, как пролетели два часа. Конечно, маме я не позвонил. Я возвращаюсь домой, мама открывает дверь…</a:t>
            </a:r>
          </a:p>
          <a:p>
            <a:pPr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Ситуация 3.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Задание по биологии надо было выполнить к понедельни­ку. В понедельник объявили, что последний срок назначается на среду. В среду на уроке учительница спрашивает у меня домашнее задание. Я честно сознаюсь: «Забыл», опускаю гла­за и жду, что будет дальше...</a:t>
            </a:r>
          </a:p>
          <a:p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548680"/>
            <a:ext cx="8062912" cy="34542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Задание. </a:t>
            </a:r>
          </a:p>
          <a:p>
            <a:pPr algn="ctr"/>
            <a:endParaRPr lang="ru-RU" sz="4800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Составить короткий сценарий на тему «Подружимся с соседями»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581128"/>
            <a:ext cx="8062912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Цитата: </a:t>
            </a:r>
            <a:br>
              <a:rPr lang="ru-RU" dirty="0" smtClean="0"/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«Мы не можем жить только для себя. Тысячи нитей соединяют нас с другими людьми; и через эти нити … наши действия становятся причинами и возвращаются к нам как следствия»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Герман Мелвилл американский писатель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399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задание.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Творческая работа.</a:t>
            </a:r>
            <a:br>
              <a:rPr lang="ru-RU" dirty="0" smtClean="0"/>
            </a:br>
            <a:r>
              <a:rPr lang="ru-RU" dirty="0" smtClean="0"/>
              <a:t>Придумайте правила дружбы.</a:t>
            </a:r>
            <a:endParaRPr lang="ru-RU" dirty="0"/>
          </a:p>
        </p:txBody>
      </p:sp>
      <p:pic>
        <p:nvPicPr>
          <p:cNvPr id="3" name="Рисунок 2" descr="36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996952"/>
            <a:ext cx="5261905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дружбы: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72000"/>
          </a:xfrm>
        </p:spPr>
        <p:txBody>
          <a:bodyPr>
            <a:noAutofit/>
          </a:bodyPr>
          <a:lstStyle/>
          <a:p>
            <a:pPr marL="578358" indent="-514350">
              <a:buAutoNum type="arabicPeriod"/>
            </a:pPr>
            <a:r>
              <a:rPr lang="ru-RU" sz="2400" b="1" dirty="0" smtClean="0"/>
              <a:t>Помогать друг другу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Не помнить долго обиду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Делиться друг с другом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Доверять друг другу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Защищать друг друга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Быть терпимым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Быть доброжелательным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Уметь прощать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Быть сдержанным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Не завидовать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Быть честным</a:t>
            </a:r>
          </a:p>
          <a:p>
            <a:pPr marL="578358" indent="-514350">
              <a:buAutoNum type="arabicPeriod"/>
            </a:pPr>
            <a:r>
              <a:rPr lang="ru-RU" sz="2400" b="1" dirty="0" smtClean="0"/>
              <a:t>Быть преданным</a:t>
            </a:r>
            <a:endParaRPr lang="ru-RU" sz="2400" b="1" dirty="0"/>
          </a:p>
        </p:txBody>
      </p:sp>
      <p:pic>
        <p:nvPicPr>
          <p:cNvPr id="4" name="Рисунок 3" descr="221039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556792"/>
            <a:ext cx="3888432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Рефлексия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ru-RU" sz="4800" i="1" dirty="0" smtClean="0">
                <a:solidFill>
                  <a:schemeClr val="accent2"/>
                </a:solidFill>
              </a:rPr>
              <a:t>Что нового узнали?</a:t>
            </a:r>
          </a:p>
          <a:p>
            <a:pPr algn="l"/>
            <a:r>
              <a:rPr lang="ru-RU" sz="4800" i="1" dirty="0" smtClean="0">
                <a:solidFill>
                  <a:schemeClr val="accent2"/>
                </a:solidFill>
              </a:rPr>
              <a:t>О чем говорили?</a:t>
            </a:r>
          </a:p>
          <a:p>
            <a:pPr algn="l"/>
            <a:r>
              <a:rPr lang="ru-RU" sz="4800" i="1" dirty="0" smtClean="0">
                <a:solidFill>
                  <a:schemeClr val="accent2"/>
                </a:solidFill>
              </a:rPr>
              <a:t>Что извлекли из урока?</a:t>
            </a:r>
            <a:endParaRPr lang="ru-RU" sz="48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/>
          <a:lstStyle/>
          <a:p>
            <a:r>
              <a:rPr lang="ru-RU" b="1" i="1" u="sng" dirty="0" smtClean="0"/>
              <a:t>От сердца к сердцу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«Пожелание друзьям»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Желаем вам цвести, расти, 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Копить, крепить здоровье.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Оно для дальнего пути – главнейшее условье.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Пусть каждый день и каждый час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Вам новое добудет. 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Пусть добрым будет ум у вас, 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А сердце умным будет.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Вам от души желаю я,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Друзья, всего хорошего.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А все хорошее, друзья,</a:t>
            </a:r>
          </a:p>
          <a:p>
            <a:pPr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Дается нам недешево!</a:t>
            </a:r>
          </a:p>
          <a:p>
            <a:pPr algn="r">
              <a:buNone/>
            </a:pP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С.Маршак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ol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721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429000"/>
            <a:ext cx="8424936" cy="1470025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Мы в молодости все себе прощаем,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Судя других безжалостным судом.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Свои ошибки вспомнив, обещаем,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 все исправим как-нибудь потом.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 жизнь идет. Пути ее суровы,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 старость взыщет весь наш долг судьбе.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Мы будем все другим простить готовы 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 ничего уж не простим себе!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molodez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83737" y="4821339"/>
            <a:ext cx="2960263" cy="2036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Что значит жить в мире с людьми?</a:t>
            </a:r>
            <a:br>
              <a:rPr lang="ru-RU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Почему важно и нужно жить в мире?</a:t>
            </a:r>
            <a:br>
              <a:rPr lang="ru-RU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Умеете ли вы ладить с окружающими вас людьми? Как вам это удается?</a:t>
            </a:r>
            <a:endParaRPr lang="ru-RU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24944"/>
            <a:ext cx="8964488" cy="1470025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Урок самопознания по теме: </a:t>
            </a:r>
            <a:b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«Жить в мире с людьми»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916832"/>
            <a:ext cx="7239000" cy="1362075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Раздел курса: учимся общению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869160"/>
            <a:ext cx="8062912" cy="1470025"/>
          </a:xfrm>
        </p:spPr>
        <p:txBody>
          <a:bodyPr>
            <a:noAutofit/>
          </a:bodyPr>
          <a:lstStyle/>
          <a:p>
            <a:pPr algn="l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углубить представления учащихся о ценностях взаимопонимания, об ответственности каждого человека за установление мира и согласия в отношениях между людьми.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раскрыть значимости для человека стремления быть в добрых отношениях с людьми;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развитие умения находить взаимопонимание с людьми;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воспитание стремления быть добрым и чутким по отношению к окружающим людям.  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062912" cy="43204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/>
              <a:t>1 задание. Работа с текстом.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620688"/>
            <a:ext cx="828092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272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** *</a:t>
            </a:r>
            <a:endParaRPr lang="ru-RU" sz="16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Семья Кадыровых въехала в новую квартиру, работы хоть отбавляй.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делал полки,  бегал по хозяйственным мага­зинам. Однажды, когда раздался звонок в дверь, он красил пол на балконе.</a:t>
            </a: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лестничной площадке стоял незнакомый стари­чок, растерянный, с отвёрткой в руках:  «Видите ли, мне бы кого-нибудь из взрослых, я тут с розеткой справиться не могу. Током дернуло...»</a:t>
            </a:r>
            <a:endParaRPr lang="ru-RU" sz="16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вытер руки: «Сейчас помогу!» Розетку привёл в по­рядок, да ещё подоконник покрасил дедушке.</a:t>
            </a:r>
            <a:endParaRPr lang="ru-RU" sz="16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 он за взрослого: покупает продукты, помогает тете готовить...</a:t>
            </a:r>
            <a:endParaRPr lang="ru-RU" sz="16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Ну, положим, это всё забота о своих ближних, тут как-то и хвалить человека совестно — честно  выполняет свои обязан­ности, вот и всё. На старой квартире обязанностей у</a:t>
            </a: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Берика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было гораздо больше: дрова, вода, огород. А тут как-то вы­шел на новый двор — за каждым окном люди, живут своей жизнью, а во дворе ни цветочка, ни кустика. </a:t>
            </a: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«Вот общий двор, в чью обязанность входит забота о нем?» — спросил себя </a:t>
            </a: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побежал на четвёртый этаж за лопатой. Вышел, вско­пал газон, приготовил </a:t>
            </a: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ямки под кустарник и — удивительная вещь! Из окон стали выглядывать новосёлы, оставили  свои личные дела и взялись за общее дело — благоустройство дво­ра. Сейчас во дворе растут сирень, шиповник, смородина. О таких, как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интересно расспрашивать окружаю­щих. В разговоре будто вспыхивают светлячки и освещают своим мягким светом будничные дни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Берика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indent="212725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2590800" algn="l"/>
              </a:tabLs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Хотела бы я, идя по жизни, почаще встречать таких </a:t>
            </a:r>
            <a:r>
              <a:rPr lang="ru-RU" sz="16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Бериковых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796136"/>
          </a:xfrm>
        </p:spPr>
        <p:txBody>
          <a:bodyPr>
            <a:normAutofit fontScale="85000" lnSpcReduction="20000"/>
          </a:bodyPr>
          <a:lstStyle/>
          <a:p>
            <a:pPr lvl="0" indent="212725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1258888" algn="l"/>
                <a:tab pos="2590800" algn="l"/>
              </a:tabLst>
            </a:pPr>
            <a:r>
              <a:rPr lang="ru-RU" sz="3200" b="1" i="1" dirty="0" smtClean="0">
                <a:solidFill>
                  <a:schemeClr val="bg1"/>
                </a:solidFill>
                <a:latin typeface="Trebuchet MS" pitchFamily="34" charset="0"/>
                <a:ea typeface="Times New Roman" pitchFamily="18" charset="0"/>
                <a:cs typeface="Trebuchet MS" pitchFamily="34" charset="0"/>
              </a:rPr>
              <a:t> * * *</a:t>
            </a:r>
            <a:endParaRPr lang="ru-RU" sz="32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1258888" algn="l"/>
                <a:tab pos="2590800" algn="l"/>
              </a:tabLst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черчения. Кто-то из мальчиков забыл дома линейку. Контрольная работа.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быстро  наносит на ватман чер­тёж, передаёт линейку однокласснику.</a:t>
            </a:r>
            <a:endParaRPr lang="ru-RU" sz="32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1258888" algn="l"/>
                <a:tab pos="2590800" algn="l"/>
              </a:tabLst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Интересно, что когда его спросили, приходилось ли ему в жизни делать доброе дело, защищать  кого-нибудь, вступать­ся, быть может, даже в ущерб своим интересам, —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Берик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дол­го-долго молчал.</a:t>
            </a: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1258888" algn="l"/>
                <a:tab pos="2590800" algn="l"/>
              </a:tabLst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терпеливо ждала, зная от людей, что он про себя рассказывать не может, и была награждена корот­ким ответом:</a:t>
            </a:r>
            <a:endParaRPr lang="ru-RU" sz="3200" b="1" i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2127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1258888" algn="l"/>
                <a:tab pos="2590800" algn="l"/>
              </a:tabLst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Защищал, но только... цветок. С сестрой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Жасиёй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пошёл в лес. Мы увидели красивый цветок. 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Жасия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хотела сорвать. Я не позволил...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1.Как </a:t>
            </a:r>
            <a:r>
              <a:rPr lang="ru-RU" dirty="0" err="1" smtClean="0"/>
              <a:t>Берику</a:t>
            </a:r>
            <a:r>
              <a:rPr lang="ru-RU" dirty="0" smtClean="0"/>
              <a:t> удается жить в добрых отношениях с людьми</a:t>
            </a:r>
          </a:p>
          <a:p>
            <a:r>
              <a:rPr lang="ru-RU" dirty="0" smtClean="0"/>
              <a:t>2. Почему так важно помогать людям, которые вам не приходятся ни родственниками, ни друзьями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110</TotalTime>
  <Words>754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Круг радости: пожелания друг-другу</vt:lpstr>
      <vt:lpstr>Мы в молодости все себе прощаем, Судя других безжалостным судом. Свои ошибки вспомнив, обещаем, Что все исправим как-нибудь потом. И жизнь идет. Пути ее суровы, А старость взыщет весь наш долг судьбе. Мы будем все другим простить готовы  И ничего уж не простим себе!</vt:lpstr>
      <vt:lpstr>Что значит жить в мире с людьми?  Почему важно и нужно жить в мире?  Умеете ли вы ладить с окружающими вас людьми? Как вам это удается?</vt:lpstr>
      <vt:lpstr>Урок самопознания по теме:  «Жить в мире с людьми»</vt:lpstr>
      <vt:lpstr>Раздел курса: учимся общению</vt:lpstr>
      <vt:lpstr>Цель урока: углубить представления учащихся о ценностях взаимопонимания, об ответственности каждого человека за установление мира и согласия в отношениях между людьми.  Задачи: - раскрыть значимости для человека стремления быть в добрых отношениях с людьми; - развитие умения находить взаимопонимание с людьми; - воспитание стремления быть добрым и чутким по отношению к окружающим людям.   </vt:lpstr>
      <vt:lpstr>1 задание. Работа с текстом.</vt:lpstr>
      <vt:lpstr>Слайд 8</vt:lpstr>
      <vt:lpstr>Слайд 9</vt:lpstr>
      <vt:lpstr>Слайд 10</vt:lpstr>
      <vt:lpstr>Слайд 11</vt:lpstr>
      <vt:lpstr>Цитата:  «Мы не можем жить только для себя. Тысячи нитей соединяют нас с другими людьми; и через эти нити … наши действия становятся причинами и возвращаются к нам как следствия» Герман Мелвилл американский писатель</vt:lpstr>
      <vt:lpstr>4 задание.   Творческая работа. Придумайте правила дружбы.</vt:lpstr>
      <vt:lpstr>Правила дружбы:</vt:lpstr>
      <vt:lpstr>Рефлексия</vt:lpstr>
      <vt:lpstr>От сердца к сердцу</vt:lpstr>
      <vt:lpstr>Слайд 17</vt:lpstr>
    </vt:vector>
  </TitlesOfParts>
  <Company>GrasCD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самопознания по теме: «Жить в мире с людьми»</dc:title>
  <dc:creator>Admin</dc:creator>
  <cp:lastModifiedBy>Admin</cp:lastModifiedBy>
  <cp:revision>17</cp:revision>
  <dcterms:created xsi:type="dcterms:W3CDTF">2011-12-22T07:43:06Z</dcterms:created>
  <dcterms:modified xsi:type="dcterms:W3CDTF">2011-12-23T04:20:31Z</dcterms:modified>
</cp:coreProperties>
</file>