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2" r:id="rId14"/>
    <p:sldId id="273" r:id="rId15"/>
    <p:sldId id="274" r:id="rId16"/>
    <p:sldId id="275" r:id="rId17"/>
    <p:sldId id="276" r:id="rId18"/>
    <p:sldId id="277" r:id="rId19"/>
    <p:sldId id="279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1EC1-9487-4E55-A4C1-D468BA4D71D2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169B-3D5D-4902-BD21-6C0C63C886F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1EC1-9487-4E55-A4C1-D468BA4D71D2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169B-3D5D-4902-BD21-6C0C63C886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1EC1-9487-4E55-A4C1-D468BA4D71D2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169B-3D5D-4902-BD21-6C0C63C886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1EC1-9487-4E55-A4C1-D468BA4D71D2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169B-3D5D-4902-BD21-6C0C63C886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1EC1-9487-4E55-A4C1-D468BA4D71D2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169B-3D5D-4902-BD21-6C0C63C886F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1EC1-9487-4E55-A4C1-D468BA4D71D2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169B-3D5D-4902-BD21-6C0C63C886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1EC1-9487-4E55-A4C1-D468BA4D71D2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169B-3D5D-4902-BD21-6C0C63C886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1EC1-9487-4E55-A4C1-D468BA4D71D2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80169B-3D5D-4902-BD21-6C0C63C886F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1EC1-9487-4E55-A4C1-D468BA4D71D2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169B-3D5D-4902-BD21-6C0C63C886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1EC1-9487-4E55-A4C1-D468BA4D71D2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B80169B-3D5D-4902-BD21-6C0C63C886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D091EC1-9487-4E55-A4C1-D468BA4D71D2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169B-3D5D-4902-BD21-6C0C63C886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D091EC1-9487-4E55-A4C1-D468BA4D71D2}" type="datetimeFigureOut">
              <a:rPr lang="ru-RU" smtClean="0"/>
              <a:t>23.11.2011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80169B-3D5D-4902-BD21-6C0C63C886F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332656"/>
            <a:ext cx="8099390" cy="612068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/>
              <a:t>Modal verbs and their functions</a:t>
            </a:r>
          </a:p>
          <a:p>
            <a:pPr algn="ctr"/>
            <a:r>
              <a:rPr lang="kk-KZ" sz="7200" dirty="0" smtClean="0"/>
              <a:t>Модаль етістіктері және олардың қызметтері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4041387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6972">
        <p:circle/>
      </p:transition>
    </mc:Choice>
    <mc:Fallback>
      <p:transition spd="slow" advTm="6972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7379310" cy="3036316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Was/were able to 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1048387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478">
        <p:split orient="vert"/>
      </p:transition>
    </mc:Choice>
    <mc:Fallback>
      <p:transition spd="slow" advTm="478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0"/>
            <a:ext cx="7560168" cy="6741368"/>
          </a:xfrm>
        </p:spPr>
        <p:txBody>
          <a:bodyPr>
            <a:normAutofit lnSpcReduction="10000"/>
          </a:bodyPr>
          <a:lstStyle/>
          <a:p>
            <a:r>
              <a:rPr lang="kk-KZ" sz="5400" dirty="0" smtClean="0"/>
              <a:t>Біреудің  бір нәрсені істей алу қабілеттілігі өткенде болғандығын көрсету үшін қолданылады.</a:t>
            </a:r>
          </a:p>
          <a:p>
            <a:r>
              <a:rPr lang="en-US" sz="5400" i="1" dirty="0" smtClean="0"/>
              <a:t>I </a:t>
            </a:r>
            <a:r>
              <a:rPr lang="en-US" sz="5400" b="1" i="1" dirty="0" smtClean="0"/>
              <a:t>was able to </a:t>
            </a:r>
            <a:r>
              <a:rPr lang="en-US" sz="5400" i="1" dirty="0" smtClean="0"/>
              <a:t>finish the book before I gave it back to the library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7537117"/>
      </p:ext>
    </p:extLst>
  </p:cSld>
  <p:clrMapOvr>
    <a:masterClrMapping/>
  </p:clrMapOvr>
  <p:transition spd="slow" advTm="13869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7523326" cy="2172220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Could 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4258009838"/>
      </p:ext>
    </p:extLst>
  </p:cSld>
  <p:clrMapOvr>
    <a:masterClrMapping/>
  </p:clrMapOvr>
  <p:transition spd="slow" advTm="1059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620688"/>
            <a:ext cx="7739350" cy="5616624"/>
          </a:xfrm>
        </p:spPr>
        <p:txBody>
          <a:bodyPr>
            <a:noAutofit/>
          </a:bodyPr>
          <a:lstStyle/>
          <a:p>
            <a:r>
              <a:rPr lang="kk-KZ" sz="6600" dirty="0" smtClean="0"/>
              <a:t>Сөйлеушінің  біреуден рұқсат сұрауын білгенде.</a:t>
            </a:r>
          </a:p>
          <a:p>
            <a:r>
              <a:rPr lang="en-US" sz="6600" b="1" i="1" dirty="0" smtClean="0"/>
              <a:t>Could </a:t>
            </a:r>
            <a:r>
              <a:rPr lang="en-US" sz="6600" i="1" dirty="0" smtClean="0"/>
              <a:t>I make a phone call, </a:t>
            </a:r>
            <a:r>
              <a:rPr lang="en-US" sz="6600" i="1" dirty="0"/>
              <a:t>p</a:t>
            </a:r>
            <a:r>
              <a:rPr lang="en-US" sz="6600" i="1" dirty="0" smtClean="0"/>
              <a:t>lease?</a:t>
            </a:r>
            <a:endParaRPr lang="ru-RU" sz="6600" i="1" dirty="0"/>
          </a:p>
        </p:txBody>
      </p:sp>
    </p:spTree>
    <p:extLst>
      <p:ext uri="{BB962C8B-B14F-4D97-AF65-F5344CB8AC3E}">
        <p14:creationId xmlns:p14="http://schemas.microsoft.com/office/powerpoint/2010/main" val="4219686248"/>
      </p:ext>
    </p:extLst>
  </p:cSld>
  <p:clrMapOvr>
    <a:masterClrMapping/>
  </p:clrMapOvr>
  <p:transition spd="slow" advTm="16874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7955374" cy="4908524"/>
          </a:xfrm>
        </p:spPr>
        <p:txBody>
          <a:bodyPr>
            <a:noAutofit/>
          </a:bodyPr>
          <a:lstStyle/>
          <a:p>
            <a:r>
              <a:rPr lang="kk-KZ" sz="6600" dirty="0" smtClean="0"/>
              <a:t>Сөйлеудің  біреуден бір нәрсені істеуін  өтінгенде</a:t>
            </a:r>
          </a:p>
          <a:p>
            <a:r>
              <a:rPr lang="en-US" sz="6600" b="1" i="1" dirty="0" smtClean="0"/>
              <a:t>Could</a:t>
            </a:r>
            <a:r>
              <a:rPr lang="en-US" sz="6600" i="1" dirty="0" smtClean="0"/>
              <a:t> you open the window, please?</a:t>
            </a:r>
            <a:r>
              <a:rPr lang="kk-KZ" sz="6000" i="1" dirty="0" smtClean="0"/>
              <a:t> </a:t>
            </a:r>
            <a:endParaRPr lang="ru-RU" sz="6000" i="1" dirty="0"/>
          </a:p>
        </p:txBody>
      </p:sp>
    </p:spTree>
    <p:extLst>
      <p:ext uri="{BB962C8B-B14F-4D97-AF65-F5344CB8AC3E}">
        <p14:creationId xmlns:p14="http://schemas.microsoft.com/office/powerpoint/2010/main" val="1199256138"/>
      </p:ext>
    </p:extLst>
  </p:cSld>
  <p:clrMapOvr>
    <a:masterClrMapping/>
  </p:clrMapOvr>
  <p:transition spd="slow" advTm="10262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8315414" cy="5313188"/>
          </a:xfrm>
        </p:spPr>
        <p:txBody>
          <a:bodyPr>
            <a:noAutofit/>
          </a:bodyPr>
          <a:lstStyle/>
          <a:p>
            <a:r>
              <a:rPr lang="kk-KZ" sz="7200" dirty="0" smtClean="0"/>
              <a:t>Мүмкіндік,  ықтималдық, болжамды білдіргенде.</a:t>
            </a:r>
          </a:p>
          <a:p>
            <a:r>
              <a:rPr lang="en-US" sz="7200" i="1" dirty="0" smtClean="0"/>
              <a:t>I </a:t>
            </a:r>
            <a:r>
              <a:rPr lang="en-US" sz="7200" b="1" i="1" dirty="0" smtClean="0"/>
              <a:t>could</a:t>
            </a:r>
            <a:r>
              <a:rPr lang="en-US" sz="7200" i="1" dirty="0" smtClean="0"/>
              <a:t> learn Latin very soon</a:t>
            </a:r>
            <a:r>
              <a:rPr lang="en-US" sz="7200" dirty="0" smtClean="0"/>
              <a:t>.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570892572"/>
      </p:ext>
    </p:extLst>
  </p:cSld>
  <p:clrMapOvr>
    <a:masterClrMapping/>
  </p:clrMapOvr>
  <p:transition spd="slow" advTm="13376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260648"/>
            <a:ext cx="8315414" cy="6336704"/>
          </a:xfrm>
        </p:spPr>
        <p:txBody>
          <a:bodyPr>
            <a:normAutofit/>
          </a:bodyPr>
          <a:lstStyle/>
          <a:p>
            <a:r>
              <a:rPr lang="kk-KZ" sz="6600" dirty="0" smtClean="0"/>
              <a:t>Біреудің бір нәрсені бұрыннан істей алатындығын  көрсеткенде.</a:t>
            </a:r>
          </a:p>
          <a:p>
            <a:r>
              <a:rPr lang="en-US" sz="6600" i="1" dirty="0" smtClean="0"/>
              <a:t>He </a:t>
            </a:r>
            <a:r>
              <a:rPr lang="en-US" sz="6600" b="1" i="1" dirty="0" smtClean="0"/>
              <a:t>could</a:t>
            </a:r>
            <a:r>
              <a:rPr lang="en-US" sz="6600" i="1" dirty="0" smtClean="0"/>
              <a:t> read when he was five years old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375215"/>
      </p:ext>
    </p:extLst>
  </p:cSld>
  <p:clrMapOvr>
    <a:masterClrMapping/>
  </p:clrMapOvr>
  <p:transition spd="slow" advTm="13747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6480048" cy="2304256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May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3443182594"/>
      </p:ext>
    </p:extLst>
  </p:cSld>
  <p:clrMapOvr>
    <a:masterClrMapping/>
  </p:clrMapOvr>
  <p:transition spd="slow" advTm="607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8171398" cy="4836516"/>
          </a:xfrm>
        </p:spPr>
        <p:txBody>
          <a:bodyPr>
            <a:noAutofit/>
          </a:bodyPr>
          <a:lstStyle/>
          <a:p>
            <a:r>
              <a:rPr lang="kk-KZ" sz="6600" dirty="0" smtClean="0"/>
              <a:t>Сөйлеушінің біреуден рұқсат сұрауын білдіргенде.</a:t>
            </a:r>
          </a:p>
          <a:p>
            <a:r>
              <a:rPr lang="en-US" sz="6600" b="1" i="1" dirty="0" smtClean="0"/>
              <a:t>May</a:t>
            </a:r>
            <a:r>
              <a:rPr lang="en-US" sz="6600" i="1" dirty="0" smtClean="0"/>
              <a:t> I borrow your umbrella, please?</a:t>
            </a:r>
            <a:endParaRPr lang="ru-RU" sz="6600" i="1" dirty="0"/>
          </a:p>
        </p:txBody>
      </p:sp>
    </p:spTree>
    <p:extLst>
      <p:ext uri="{BB962C8B-B14F-4D97-AF65-F5344CB8AC3E}">
        <p14:creationId xmlns:p14="http://schemas.microsoft.com/office/powerpoint/2010/main" val="888044328"/>
      </p:ext>
    </p:extLst>
  </p:cSld>
  <p:clrMapOvr>
    <a:masterClrMapping/>
  </p:clrMapOvr>
  <p:transition spd="slow" advTm="6891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260648"/>
            <a:ext cx="8387422" cy="6264696"/>
          </a:xfrm>
        </p:spPr>
        <p:txBody>
          <a:bodyPr>
            <a:normAutofit/>
          </a:bodyPr>
          <a:lstStyle/>
          <a:p>
            <a:r>
              <a:rPr lang="kk-KZ" sz="6000" dirty="0" smtClean="0"/>
              <a:t>Біреудің бір нәрсе жайында болжамын, ықтималдылығын, мүмкіндігін көрсетуде.</a:t>
            </a:r>
          </a:p>
          <a:p>
            <a:r>
              <a:rPr lang="en-US" sz="6000" i="1" dirty="0" smtClean="0"/>
              <a:t>It </a:t>
            </a:r>
            <a:r>
              <a:rPr lang="en-US" sz="6000" b="1" i="1" dirty="0" smtClean="0"/>
              <a:t>may </a:t>
            </a:r>
            <a:r>
              <a:rPr lang="en-US" sz="6000" i="1" dirty="0" smtClean="0"/>
              <a:t>rain this afternoon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574388"/>
      </p:ext>
    </p:extLst>
  </p:cSld>
  <p:clrMapOvr>
    <a:masterClrMapping/>
  </p:clrMapOvr>
  <p:transition spd="slow" advTm="13173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692696"/>
            <a:ext cx="7739350" cy="5472608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/>
              <a:t>Modal verb</a:t>
            </a:r>
          </a:p>
          <a:p>
            <a:pPr algn="ctr"/>
            <a:r>
              <a:rPr lang="kk-KZ" sz="8800" dirty="0" smtClean="0"/>
              <a:t>Модаль етістігі</a:t>
            </a:r>
          </a:p>
          <a:p>
            <a:pPr algn="ctr"/>
            <a:r>
              <a:rPr lang="en-US" sz="8800" dirty="0" smtClean="0"/>
              <a:t>Can be able to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859465956"/>
      </p:ext>
    </p:extLst>
  </p:cSld>
  <p:clrMapOvr>
    <a:masterClrMapping/>
  </p:clrMapOvr>
  <p:transition spd="slow" advTm="5167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8171398" cy="4764508"/>
          </a:xfrm>
        </p:spPr>
        <p:txBody>
          <a:bodyPr>
            <a:noAutofit/>
          </a:bodyPr>
          <a:lstStyle/>
          <a:p>
            <a:r>
              <a:rPr lang="kk-KZ" sz="7200" dirty="0" smtClean="0"/>
              <a:t>Шек қою, тыйым салуды білдіргенде</a:t>
            </a:r>
          </a:p>
          <a:p>
            <a:r>
              <a:rPr lang="en-US" sz="7200" b="1" i="1" dirty="0" smtClean="0"/>
              <a:t>May</a:t>
            </a:r>
            <a:r>
              <a:rPr lang="en-US" sz="7200" i="1" dirty="0" smtClean="0"/>
              <a:t> I go home?</a:t>
            </a:r>
          </a:p>
          <a:p>
            <a:r>
              <a:rPr lang="en-US" sz="7200" i="1" dirty="0" smtClean="0"/>
              <a:t>-No, you </a:t>
            </a:r>
            <a:r>
              <a:rPr lang="en-US" sz="7200" b="1" i="1" dirty="0" smtClean="0"/>
              <a:t>may</a:t>
            </a:r>
            <a:r>
              <a:rPr lang="en-US" sz="7200" i="1" dirty="0" smtClean="0"/>
              <a:t> not.</a:t>
            </a:r>
            <a:endParaRPr lang="ru-RU" sz="7200" i="1" dirty="0"/>
          </a:p>
        </p:txBody>
      </p:sp>
    </p:spTree>
    <p:extLst>
      <p:ext uri="{BB962C8B-B14F-4D97-AF65-F5344CB8AC3E}">
        <p14:creationId xmlns:p14="http://schemas.microsoft.com/office/powerpoint/2010/main" val="803770033"/>
      </p:ext>
    </p:extLst>
  </p:cSld>
  <p:clrMapOvr>
    <a:masterClrMapping/>
  </p:clrMapOvr>
  <p:transition spd="slow" advTm="8746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6912768" cy="1872208"/>
          </a:xfrm>
        </p:spPr>
        <p:txBody>
          <a:bodyPr>
            <a:normAutofit/>
          </a:bodyPr>
          <a:lstStyle/>
          <a:p>
            <a:r>
              <a:rPr lang="en-US" sz="9600" dirty="0" smtClean="0"/>
              <a:t>May have 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42104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664">
        <p:fade/>
      </p:transition>
    </mc:Choice>
    <mc:Fallback>
      <p:transition spd="med" advTm="66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188640"/>
            <a:ext cx="8171398" cy="6480720"/>
          </a:xfrm>
        </p:spPr>
        <p:txBody>
          <a:bodyPr>
            <a:normAutofit lnSpcReduction="10000"/>
          </a:bodyPr>
          <a:lstStyle/>
          <a:p>
            <a:r>
              <a:rPr lang="kk-KZ" sz="7200" dirty="0" smtClean="0"/>
              <a:t>Өткенде болған істің мүмкіндігін, жорамалын білдіргенде</a:t>
            </a:r>
          </a:p>
          <a:p>
            <a:r>
              <a:rPr lang="en-US" sz="7200" i="1" dirty="0" smtClean="0"/>
              <a:t>I </a:t>
            </a:r>
            <a:r>
              <a:rPr lang="en-US" sz="7200" b="1" i="1" dirty="0" smtClean="0"/>
              <a:t>may have </a:t>
            </a:r>
            <a:r>
              <a:rPr lang="en-US" sz="7200" i="1" dirty="0" smtClean="0"/>
              <a:t>put it on the table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0579982"/>
      </p:ext>
    </p:extLst>
  </p:cSld>
  <p:clrMapOvr>
    <a:masterClrMapping/>
  </p:clrMapOvr>
  <p:transition spd="slow" advTm="7497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dirty="0" smtClean="0"/>
              <a:t>Must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81738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432">
        <p:fade/>
      </p:transition>
    </mc:Choice>
    <mc:Fallback>
      <p:transition spd="med" advTm="43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0"/>
            <a:ext cx="8459430" cy="6597352"/>
          </a:xfrm>
        </p:spPr>
        <p:txBody>
          <a:bodyPr>
            <a:normAutofit/>
          </a:bodyPr>
          <a:lstStyle/>
          <a:p>
            <a:r>
              <a:rPr lang="kk-KZ" sz="5400" dirty="0" smtClean="0"/>
              <a:t>Істелетін істің</a:t>
            </a:r>
            <a:r>
              <a:rPr lang="en-US" sz="5400" dirty="0" smtClean="0"/>
              <a:t>:</a:t>
            </a:r>
            <a:r>
              <a:rPr lang="kk-KZ" sz="5400" dirty="0"/>
              <a:t> </a:t>
            </a:r>
            <a:r>
              <a:rPr lang="kk-KZ" sz="5400" dirty="0" smtClean="0"/>
              <a:t>қажеттілігін, міндеттілігін көрсеткенде.</a:t>
            </a:r>
          </a:p>
          <a:p>
            <a:r>
              <a:rPr lang="en-US" sz="5400" i="1" dirty="0" smtClean="0"/>
              <a:t>I </a:t>
            </a:r>
            <a:r>
              <a:rPr lang="en-US" sz="5400" b="1" i="1" dirty="0" smtClean="0"/>
              <a:t>must </a:t>
            </a:r>
            <a:r>
              <a:rPr lang="en-US" sz="5400" i="1" dirty="0" smtClean="0"/>
              <a:t>go to work at 8 o’clock</a:t>
            </a:r>
            <a:r>
              <a:rPr lang="en-US" sz="5400" dirty="0" smtClean="0"/>
              <a:t>.</a:t>
            </a:r>
          </a:p>
          <a:p>
            <a:r>
              <a:rPr lang="en-US" sz="5400" i="1" dirty="0" smtClean="0"/>
              <a:t>You </a:t>
            </a:r>
            <a:r>
              <a:rPr lang="en-US" sz="5400" b="1" i="1" dirty="0" smtClean="0"/>
              <a:t>must</a:t>
            </a:r>
            <a:r>
              <a:rPr lang="en-US" sz="5400" i="1" dirty="0" smtClean="0"/>
              <a:t> leave the room at onc</a:t>
            </a:r>
            <a:r>
              <a:rPr lang="en-US" sz="5400" dirty="0" smtClean="0"/>
              <a:t>e.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986280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485">
        <p:split orient="vert"/>
      </p:transition>
    </mc:Choice>
    <mc:Fallback>
      <p:transition spd="slow" advTm="9485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260648"/>
            <a:ext cx="8243406" cy="6408712"/>
          </a:xfrm>
        </p:spPr>
        <p:txBody>
          <a:bodyPr>
            <a:normAutofit lnSpcReduction="10000"/>
          </a:bodyPr>
          <a:lstStyle/>
          <a:p>
            <a:r>
              <a:rPr lang="kk-KZ" sz="7200" dirty="0" smtClean="0"/>
              <a:t>Шек қою, тыйым салуды білдіргенде.</a:t>
            </a:r>
          </a:p>
          <a:p>
            <a:r>
              <a:rPr lang="en-US" sz="7200" i="1" dirty="0" smtClean="0"/>
              <a:t>You </a:t>
            </a:r>
            <a:r>
              <a:rPr lang="en-US" sz="7200" b="1" i="1" dirty="0" smtClean="0"/>
              <a:t>must not </a:t>
            </a:r>
            <a:r>
              <a:rPr lang="en-US" sz="7200" i="1" dirty="0" smtClean="0"/>
              <a:t>talk aloud in the reading-hall</a:t>
            </a:r>
            <a:r>
              <a:rPr lang="en-US" i="1" dirty="0" smtClean="0"/>
              <a:t>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283002430"/>
      </p:ext>
    </p:extLst>
  </p:cSld>
  <p:clrMapOvr>
    <a:masterClrMapping/>
  </p:clrMapOvr>
  <p:transition spd="slow" advTm="8956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Must not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4281425597"/>
      </p:ext>
    </p:extLst>
  </p:cSld>
  <p:clrMapOvr>
    <a:masterClrMapping/>
  </p:clrMapOvr>
  <p:transition spd="slow" advTm="438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332656"/>
            <a:ext cx="8387422" cy="6192688"/>
          </a:xfrm>
        </p:spPr>
        <p:txBody>
          <a:bodyPr>
            <a:noAutofit/>
          </a:bodyPr>
          <a:lstStyle/>
          <a:p>
            <a:r>
              <a:rPr lang="kk-KZ" sz="5400" dirty="0" smtClean="0"/>
              <a:t>Біреудің бір істі істегенінің абзал екендігін көрсету үшін қолданылады.</a:t>
            </a:r>
          </a:p>
          <a:p>
            <a:r>
              <a:rPr lang="en-US" sz="5400" i="1" dirty="0" smtClean="0"/>
              <a:t>You </a:t>
            </a:r>
            <a:r>
              <a:rPr lang="en-US" sz="5400" b="1" i="1" dirty="0" smtClean="0"/>
              <a:t>must not </a:t>
            </a:r>
            <a:r>
              <a:rPr lang="en-US" sz="5400" i="1" dirty="0" smtClean="0"/>
              <a:t>read this book.</a:t>
            </a:r>
          </a:p>
          <a:p>
            <a:r>
              <a:rPr lang="en-US" sz="5400" i="1" dirty="0" smtClean="0"/>
              <a:t>It </a:t>
            </a:r>
            <a:r>
              <a:rPr lang="en-US" sz="5400" b="1" i="1" dirty="0" smtClean="0"/>
              <a:t>must not </a:t>
            </a:r>
            <a:r>
              <a:rPr lang="en-US" sz="5400" i="1" dirty="0" smtClean="0"/>
              <a:t>interesting</a:t>
            </a:r>
            <a:r>
              <a:rPr lang="en-US" sz="5400" dirty="0" smtClean="0"/>
              <a:t>.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546609801"/>
      </p:ext>
    </p:extLst>
  </p:cSld>
  <p:clrMapOvr>
    <a:masterClrMapping/>
  </p:clrMapOvr>
  <p:transition spd="slow" advTm="8786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116632"/>
            <a:ext cx="7955374" cy="5976664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Functions </a:t>
            </a:r>
          </a:p>
          <a:p>
            <a:pPr algn="ctr"/>
            <a:r>
              <a:rPr lang="kk-KZ" sz="9600" dirty="0" smtClean="0"/>
              <a:t>Қызметтері, қолданылуы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1531485079"/>
      </p:ext>
    </p:extLst>
  </p:cSld>
  <p:clrMapOvr>
    <a:masterClrMapping/>
  </p:clrMapOvr>
  <p:transition spd="slow" advTm="3204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7467600" cy="6408712"/>
          </a:xfrm>
        </p:spPr>
        <p:txBody>
          <a:bodyPr>
            <a:normAutofit fontScale="92500" lnSpcReduction="20000"/>
          </a:bodyPr>
          <a:lstStyle/>
          <a:p>
            <a:pPr marL="36576" indent="0">
              <a:buNone/>
            </a:pPr>
            <a:r>
              <a:rPr lang="kk-KZ" sz="6000" dirty="0" smtClean="0"/>
              <a:t>Біреудің бір нәрсені істей алу, істей алмау қабілетін көрсеткенде</a:t>
            </a:r>
            <a:r>
              <a:rPr lang="en-US" sz="6000" dirty="0" smtClean="0"/>
              <a:t>.</a:t>
            </a:r>
            <a:endParaRPr lang="kk-KZ" sz="6000" dirty="0" smtClean="0"/>
          </a:p>
          <a:p>
            <a:pPr marL="36576" indent="0">
              <a:buNone/>
            </a:pPr>
            <a:r>
              <a:rPr lang="en-US" sz="6000" i="1" dirty="0" smtClean="0"/>
              <a:t>She </a:t>
            </a:r>
            <a:r>
              <a:rPr lang="en-US" sz="6000" b="1" i="1" dirty="0" smtClean="0"/>
              <a:t>can</a:t>
            </a:r>
            <a:r>
              <a:rPr lang="en-US" sz="6000" i="1" dirty="0" smtClean="0"/>
              <a:t> speak English quite well now.</a:t>
            </a:r>
          </a:p>
          <a:p>
            <a:pPr marL="36576" indent="0">
              <a:buNone/>
            </a:pPr>
            <a:r>
              <a:rPr lang="en-US" sz="6000" i="1" dirty="0" smtClean="0"/>
              <a:t>He </a:t>
            </a:r>
            <a:r>
              <a:rPr lang="en-US" sz="6000" b="1" i="1" dirty="0" smtClean="0"/>
              <a:t>is able to </a:t>
            </a:r>
            <a:r>
              <a:rPr lang="en-US" sz="6000" i="1" dirty="0" smtClean="0"/>
              <a:t>phone us twice a week</a:t>
            </a:r>
            <a:r>
              <a:rPr lang="en-US" i="1" dirty="0" smtClean="0"/>
              <a:t>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949964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8905">
        <p14:reveal/>
      </p:transition>
    </mc:Choice>
    <mc:Fallback>
      <p:transition spd="slow" advTm="1890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188640"/>
            <a:ext cx="8315414" cy="5976664"/>
          </a:xfrm>
        </p:spPr>
        <p:txBody>
          <a:bodyPr>
            <a:normAutofit fontScale="92500" lnSpcReduction="10000"/>
          </a:bodyPr>
          <a:lstStyle/>
          <a:p>
            <a:r>
              <a:rPr lang="kk-KZ" sz="7200" dirty="0" smtClean="0"/>
              <a:t>Бір нәрсенің істеліну ықтималдылығын, мүмкіндігін білдіргенде.</a:t>
            </a:r>
            <a:endParaRPr lang="en-US" sz="7200" dirty="0" smtClean="0"/>
          </a:p>
          <a:p>
            <a:r>
              <a:rPr lang="en-US" sz="7200" i="1" dirty="0" smtClean="0"/>
              <a:t>We can go there whenever we want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9520400"/>
      </p:ext>
    </p:extLst>
  </p:cSld>
  <p:clrMapOvr>
    <a:masterClrMapping/>
  </p:clrMapOvr>
  <p:transition spd="slow" advTm="7425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8387422" cy="5196556"/>
          </a:xfrm>
        </p:spPr>
        <p:txBody>
          <a:bodyPr>
            <a:noAutofit/>
          </a:bodyPr>
          <a:lstStyle/>
          <a:p>
            <a:r>
              <a:rPr lang="kk-KZ" sz="7200" dirty="0" smtClean="0"/>
              <a:t>Сөйлеушінің  біреуден рұқсат сұрауын білдіргенде.</a:t>
            </a:r>
          </a:p>
          <a:p>
            <a:r>
              <a:rPr lang="en-US" sz="7200" b="1" i="1" dirty="0" smtClean="0"/>
              <a:t>Can</a:t>
            </a:r>
            <a:r>
              <a:rPr lang="en-US" sz="7200" i="1" dirty="0" smtClean="0"/>
              <a:t> I use your bike?</a:t>
            </a:r>
            <a:endParaRPr lang="ru-RU" sz="7200" i="1" dirty="0"/>
          </a:p>
        </p:txBody>
      </p:sp>
    </p:spTree>
    <p:extLst>
      <p:ext uri="{BB962C8B-B14F-4D97-AF65-F5344CB8AC3E}">
        <p14:creationId xmlns:p14="http://schemas.microsoft.com/office/powerpoint/2010/main" val="1450198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5406">
        <p:circle/>
      </p:transition>
    </mc:Choice>
    <mc:Fallback>
      <p:transition spd="slow" advTm="5406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8027382" cy="4836516"/>
          </a:xfrm>
        </p:spPr>
        <p:txBody>
          <a:bodyPr>
            <a:noAutofit/>
          </a:bodyPr>
          <a:lstStyle/>
          <a:p>
            <a:r>
              <a:rPr lang="kk-KZ" sz="6000" dirty="0" smtClean="0"/>
              <a:t>Сөйлеушінің біреуден іс-әрекетті орындауын өтінгенде қолданылады.</a:t>
            </a:r>
          </a:p>
          <a:p>
            <a:r>
              <a:rPr lang="en-US" sz="6000" b="1" i="1" dirty="0" smtClean="0"/>
              <a:t>Can</a:t>
            </a:r>
            <a:r>
              <a:rPr lang="en-US" sz="6000" i="1" dirty="0" smtClean="0"/>
              <a:t> you read a little louder, please?</a:t>
            </a:r>
            <a:endParaRPr lang="ru-RU" sz="6000" i="1" dirty="0"/>
          </a:p>
        </p:txBody>
      </p:sp>
    </p:spTree>
    <p:extLst>
      <p:ext uri="{BB962C8B-B14F-4D97-AF65-F5344CB8AC3E}">
        <p14:creationId xmlns:p14="http://schemas.microsoft.com/office/powerpoint/2010/main" val="1599987520"/>
      </p:ext>
    </p:extLst>
  </p:cSld>
  <p:clrMapOvr>
    <a:masterClrMapping/>
  </p:clrMapOvr>
  <p:transition spd="slow" advTm="10642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8027382" cy="2244228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Will be able to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432422649"/>
      </p:ext>
    </p:extLst>
  </p:cSld>
  <p:clrMapOvr>
    <a:masterClrMapping/>
  </p:clrMapOvr>
  <p:transition spd="slow" advTm="847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387422" cy="4188444"/>
          </a:xfrm>
        </p:spPr>
        <p:txBody>
          <a:bodyPr>
            <a:noAutofit/>
          </a:bodyPr>
          <a:lstStyle/>
          <a:p>
            <a:r>
              <a:rPr lang="kk-KZ" sz="5400" dirty="0" smtClean="0"/>
              <a:t>Біреудің келешекте бір нәрсені істей,орындай алу қабілеттілігін көрсеткенде қолданылады.</a:t>
            </a:r>
          </a:p>
          <a:p>
            <a:r>
              <a:rPr lang="en-US" sz="5400" i="1" dirty="0" smtClean="0"/>
              <a:t>He </a:t>
            </a:r>
            <a:r>
              <a:rPr lang="en-US" sz="5400" b="1" i="1" dirty="0" smtClean="0"/>
              <a:t>will be able to </a:t>
            </a:r>
            <a:r>
              <a:rPr lang="en-US" sz="5400" i="1" dirty="0" smtClean="0"/>
              <a:t>go with u</a:t>
            </a:r>
            <a:r>
              <a:rPr lang="en-US" sz="4800" i="1" dirty="0" smtClean="0"/>
              <a:t>s.</a:t>
            </a:r>
            <a:endParaRPr lang="ru-RU" sz="4800" i="1" dirty="0"/>
          </a:p>
        </p:txBody>
      </p:sp>
    </p:spTree>
    <p:extLst>
      <p:ext uri="{BB962C8B-B14F-4D97-AF65-F5344CB8AC3E}">
        <p14:creationId xmlns:p14="http://schemas.microsoft.com/office/powerpoint/2010/main" val="3434714758"/>
      </p:ext>
    </p:extLst>
  </p:cSld>
  <p:clrMapOvr>
    <a:masterClrMapping/>
  </p:clrMapOvr>
  <p:transition spd="slow" advTm="9409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147</TotalTime>
  <Words>345</Words>
  <Application>Microsoft Office PowerPoint</Application>
  <PresentationFormat>Экран (4:3)</PresentationFormat>
  <Paragraphs>52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Техническая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Мика</dc:creator>
  <cp:lastModifiedBy>Мика</cp:lastModifiedBy>
  <cp:revision>15</cp:revision>
  <dcterms:created xsi:type="dcterms:W3CDTF">2011-11-19T17:42:41Z</dcterms:created>
  <dcterms:modified xsi:type="dcterms:W3CDTF">2011-11-23T04:50:26Z</dcterms:modified>
</cp:coreProperties>
</file>