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4" r:id="rId1"/>
  </p:sldMasterIdLst>
  <p:notesMasterIdLst>
    <p:notesMasterId r:id="rId14"/>
  </p:notesMasterIdLst>
  <p:sldIdLst>
    <p:sldId id="256" r:id="rId2"/>
    <p:sldId id="258" r:id="rId3"/>
    <p:sldId id="272" r:id="rId4"/>
    <p:sldId id="273" r:id="rId5"/>
    <p:sldId id="271" r:id="rId6"/>
    <p:sldId id="260" r:id="rId7"/>
    <p:sldId id="274" r:id="rId8"/>
    <p:sldId id="270" r:id="rId9"/>
    <p:sldId id="262" r:id="rId10"/>
    <p:sldId id="266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0000FF"/>
    <a:srgbClr val="006600"/>
    <a:srgbClr val="006666"/>
    <a:srgbClr val="FF9933"/>
    <a:srgbClr val="66FF33"/>
    <a:srgbClr val="66CC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k-KZ" noProof="0" smtClean="0"/>
              <a:t>Образец текста</a:t>
            </a:r>
          </a:p>
          <a:p>
            <a:pPr lvl="1"/>
            <a:r>
              <a:rPr lang="kk-KZ" noProof="0" smtClean="0"/>
              <a:t>Второй уровень</a:t>
            </a:r>
          </a:p>
          <a:p>
            <a:pPr lvl="2"/>
            <a:r>
              <a:rPr lang="kk-KZ" noProof="0" smtClean="0"/>
              <a:t>Третий уровень</a:t>
            </a:r>
          </a:p>
          <a:p>
            <a:pPr lvl="3"/>
            <a:r>
              <a:rPr lang="kk-KZ" noProof="0" smtClean="0"/>
              <a:t>Четвертый уровень</a:t>
            </a:r>
          </a:p>
          <a:p>
            <a:pPr lvl="4"/>
            <a:r>
              <a:rPr lang="kk-KZ" noProof="0" smtClean="0"/>
              <a:t>Пятый уровень</a:t>
            </a:r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5C4D88A-6DB2-42F0-BCF0-964BD637CEE6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D684E-612F-4039-AD1C-2F81B674CC9E}" type="slidenum">
              <a:rPr lang="kk-KZ" smtClean="0"/>
              <a:pPr/>
              <a:t>1</a:t>
            </a:fld>
            <a:endParaRPr lang="kk-KZ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k-K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9D6ED-FC99-4B21-A9A9-B6EF84709B37}" type="slidenum">
              <a:rPr lang="kk-KZ" smtClean="0"/>
              <a:pPr/>
              <a:t>2</a:t>
            </a:fld>
            <a:endParaRPr lang="kk-KZ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k-K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C37A1C-DA26-415C-9B84-6EE7EE833B79}" type="slidenum">
              <a:rPr lang="kk-KZ" smtClean="0"/>
              <a:pPr/>
              <a:t>5</a:t>
            </a:fld>
            <a:endParaRPr lang="kk-KZ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k-K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62E497-72D3-46DE-A694-5FC09D8C1542}" type="slidenum">
              <a:rPr lang="kk-KZ" smtClean="0"/>
              <a:pPr/>
              <a:t>6</a:t>
            </a:fld>
            <a:endParaRPr lang="kk-KZ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k-K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FAC22-91AB-4929-830F-889FD7248156}" type="slidenum">
              <a:rPr lang="kk-KZ" smtClean="0"/>
              <a:pPr/>
              <a:t>8</a:t>
            </a:fld>
            <a:endParaRPr lang="kk-KZ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k-K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FD7E6-E40F-48C1-8927-5359B51BC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A4FD8-29BC-46CF-ADA7-D24C3D5E79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0714A-DA96-4846-A9C2-417D0761C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20C3C-8FC2-4767-8106-F7A516C2F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D6866-C102-4BC4-8E66-E5D986E5F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FC03-756A-4071-AD70-21603DF33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DDDE8-6000-4F58-AB67-75ADC24EB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8340F-8E73-4118-B6C4-D7043F0B1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C8EC9-27D9-47C0-B4E7-AD8ABA0EE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18958-1029-49D7-B7CD-30417E22A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D48E5-E9DB-4D89-904C-F31575FAC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3613C-284E-4F70-A777-E806402B1B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1742EDE-C87E-4C19-BDBB-F9B4C7F12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9" r:id="rId1"/>
    <p:sldLayoutId id="2147484103" r:id="rId2"/>
    <p:sldLayoutId id="2147484110" r:id="rId3"/>
    <p:sldLayoutId id="2147484104" r:id="rId4"/>
    <p:sldLayoutId id="2147484111" r:id="rId5"/>
    <p:sldLayoutId id="2147484105" r:id="rId6"/>
    <p:sldLayoutId id="2147484106" r:id="rId7"/>
    <p:sldLayoutId id="2147484112" r:id="rId8"/>
    <p:sldLayoutId id="2147484113" r:id="rId9"/>
    <p:sldLayoutId id="2147484107" r:id="rId10"/>
    <p:sldLayoutId id="2147484108" r:id="rId11"/>
    <p:sldLayoutId id="2147484114" r:id="rId12"/>
  </p:sldLayoutIdLst>
  <p:transition>
    <p:push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slide" Target="slide11.x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6.xml"/><Relationship Id="rId5" Type="http://schemas.openxmlformats.org/officeDocument/2006/relationships/image" Target="http://school.ort.spb.ru/(Eng)/library/physics/8class/tema_2/lesson_1/term_para_s.jpg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" y="228600"/>
            <a:ext cx="8015288" cy="914400"/>
          </a:xfrm>
        </p:spPr>
        <p:txBody>
          <a:bodyPr/>
          <a:lstStyle/>
          <a:p>
            <a:pPr algn="ctr" eaLnBrk="1" hangingPunct="1"/>
            <a:r>
              <a:rPr lang="kk-KZ" sz="3600" b="1" smtClean="0">
                <a:solidFill>
                  <a:srgbClr val="16B8EA"/>
                </a:solidFill>
                <a:latin typeface="Times New Roman" pitchFamily="18" charset="0"/>
              </a:rPr>
              <a:t>Электр ток көздері. Ом заңы</a:t>
            </a:r>
            <a:endParaRPr lang="ru-RU" sz="3600" b="1" smtClean="0">
              <a:solidFill>
                <a:srgbClr val="16B8EA"/>
              </a:solidFill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84313"/>
            <a:ext cx="6911975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smtClean="0"/>
          </a:p>
        </p:txBody>
      </p:sp>
      <p:pic>
        <p:nvPicPr>
          <p:cNvPr id="9220" name="Picture 6" descr="j021769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335213"/>
            <a:ext cx="3816350" cy="3698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Стрелка вправо 6"/>
          <p:cNvSpPr/>
          <p:nvPr/>
        </p:nvSpPr>
        <p:spPr>
          <a:xfrm>
            <a:off x="6357938" y="6215063"/>
            <a:ext cx="1357312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1600" dirty="0">
                <a:solidFill>
                  <a:srgbClr val="FF0000"/>
                </a:solidFill>
                <a:hlinkClick r:id="rId4" action="ppaction://hlinksldjump"/>
              </a:rPr>
              <a:t>Келесі</a:t>
            </a:r>
            <a:r>
              <a:rPr lang="kk-KZ" sz="1600" dirty="0">
                <a:solidFill>
                  <a:srgbClr val="FF0000"/>
                </a:solidFill>
              </a:rPr>
              <a:t> бет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900113" y="1844675"/>
            <a:ext cx="2636837" cy="4105275"/>
            <a:chOff x="567" y="1162"/>
            <a:chExt cx="1661" cy="2586"/>
          </a:xfrm>
        </p:grpSpPr>
        <p:sp>
          <p:nvSpPr>
            <p:cNvPr id="1039" name="Rectangle 34"/>
            <p:cNvSpPr>
              <a:spLocks noChangeArrowheads="1"/>
            </p:cNvSpPr>
            <p:nvPr/>
          </p:nvSpPr>
          <p:spPr bwMode="auto">
            <a:xfrm>
              <a:off x="567" y="1162"/>
              <a:ext cx="1661" cy="2586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l"/>
              <a:r>
                <a:rPr lang="kk-KZ"/>
                <a:t>Берілгені:</a:t>
              </a:r>
              <a:endParaRPr lang="en-US"/>
            </a:p>
            <a:p>
              <a:pPr marL="342900" indent="-342900" algn="l"/>
              <a:r>
                <a:rPr lang="en-US"/>
                <a:t>S =0,1</a:t>
              </a:r>
              <a:r>
                <a:rPr lang="ru-RU"/>
                <a:t> мм2</a:t>
              </a:r>
              <a:endParaRPr lang="en-US"/>
            </a:p>
            <a:p>
              <a:pPr marL="342900" indent="-342900" algn="l"/>
              <a:r>
                <a:rPr lang="en-US"/>
                <a:t>l = 10 v</a:t>
              </a:r>
              <a:endParaRPr lang="kk-KZ"/>
            </a:p>
            <a:p>
              <a:pPr marL="342900" indent="-342900" algn="l"/>
              <a:endParaRPr lang="en-US"/>
            </a:p>
            <a:p>
              <a:pPr marL="342900" indent="-342900" algn="l"/>
              <a:endParaRPr lang="kk-KZ"/>
            </a:p>
            <a:p>
              <a:pPr marL="342900" indent="-342900" algn="l"/>
              <a:endParaRPr lang="kk-KZ"/>
            </a:p>
            <a:p>
              <a:pPr marL="342900" indent="-342900" algn="l"/>
              <a:r>
                <a:rPr lang="en-US"/>
                <a:t>R=?</a:t>
              </a:r>
              <a:r>
                <a:rPr lang="ru-RU"/>
                <a:t> </a:t>
              </a:r>
              <a:endParaRPr lang="en-US"/>
            </a:p>
          </p:txBody>
        </p:sp>
        <p:grpSp>
          <p:nvGrpSpPr>
            <p:cNvPr id="1040" name="Group 76"/>
            <p:cNvGrpSpPr>
              <a:grpSpLocks/>
            </p:cNvGrpSpPr>
            <p:nvPr/>
          </p:nvGrpSpPr>
          <p:grpSpPr bwMode="auto">
            <a:xfrm>
              <a:off x="612" y="1746"/>
              <a:ext cx="1270" cy="505"/>
              <a:chOff x="612" y="1578"/>
              <a:chExt cx="1270" cy="505"/>
            </a:xfrm>
          </p:grpSpPr>
          <p:sp>
            <p:nvSpPr>
              <p:cNvPr id="1041" name="AutoShape 63"/>
              <p:cNvSpPr>
                <a:spLocks noChangeAspect="1" noChangeArrowheads="1" noTextEdit="1"/>
              </p:cNvSpPr>
              <p:nvPr/>
            </p:nvSpPr>
            <p:spPr bwMode="auto">
              <a:xfrm>
                <a:off x="612" y="1578"/>
                <a:ext cx="1270" cy="49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Line 65"/>
              <p:cNvSpPr>
                <a:spLocks noChangeShapeType="1"/>
              </p:cNvSpPr>
              <p:nvPr/>
            </p:nvSpPr>
            <p:spPr bwMode="auto">
              <a:xfrm>
                <a:off x="1255" y="1846"/>
                <a:ext cx="60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3" name="Rectangle 66"/>
              <p:cNvSpPr>
                <a:spLocks noChangeArrowheads="1"/>
              </p:cNvSpPr>
              <p:nvPr/>
            </p:nvSpPr>
            <p:spPr bwMode="auto">
              <a:xfrm>
                <a:off x="1539" y="1872"/>
                <a:ext cx="112" cy="2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200" i="1">
                    <a:solidFill>
                      <a:srgbClr val="000000"/>
                    </a:solidFill>
                    <a:latin typeface="Times New Roman" pitchFamily="18" charset="0"/>
                  </a:rPr>
                  <a:t>м</a:t>
                </a:r>
                <a:endParaRPr lang="ru-RU"/>
              </a:p>
            </p:txBody>
          </p:sp>
          <p:sp>
            <p:nvSpPr>
              <p:cNvPr id="1044" name="Rectangle 67"/>
              <p:cNvSpPr>
                <a:spLocks noChangeArrowheads="1"/>
              </p:cNvSpPr>
              <p:nvPr/>
            </p:nvSpPr>
            <p:spPr bwMode="auto">
              <a:xfrm>
                <a:off x="1592" y="1618"/>
                <a:ext cx="224" cy="2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200" i="1">
                    <a:solidFill>
                      <a:srgbClr val="000000"/>
                    </a:solidFill>
                    <a:latin typeface="Times New Roman" pitchFamily="18" charset="0"/>
                  </a:rPr>
                  <a:t>мм</a:t>
                </a:r>
                <a:endParaRPr lang="ru-RU"/>
              </a:p>
            </p:txBody>
          </p:sp>
          <p:sp>
            <p:nvSpPr>
              <p:cNvPr id="1045" name="Rectangle 68"/>
              <p:cNvSpPr>
                <a:spLocks noChangeArrowheads="1"/>
              </p:cNvSpPr>
              <p:nvPr/>
            </p:nvSpPr>
            <p:spPr bwMode="auto">
              <a:xfrm>
                <a:off x="1279" y="1618"/>
                <a:ext cx="239" cy="2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200" i="1">
                    <a:solidFill>
                      <a:srgbClr val="000000"/>
                    </a:solidFill>
                    <a:latin typeface="Times New Roman" pitchFamily="18" charset="0"/>
                  </a:rPr>
                  <a:t>Ом</a:t>
                </a:r>
                <a:endParaRPr lang="ru-RU"/>
              </a:p>
            </p:txBody>
          </p:sp>
          <p:sp>
            <p:nvSpPr>
              <p:cNvPr id="1046" name="Rectangle 69"/>
              <p:cNvSpPr>
                <a:spLocks noChangeArrowheads="1"/>
              </p:cNvSpPr>
              <p:nvPr/>
            </p:nvSpPr>
            <p:spPr bwMode="auto">
              <a:xfrm>
                <a:off x="1796" y="1604"/>
                <a:ext cx="52" cy="125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1300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ru-RU"/>
              </a:p>
            </p:txBody>
          </p:sp>
          <p:sp>
            <p:nvSpPr>
              <p:cNvPr id="1047" name="Rectangle 70"/>
              <p:cNvSpPr>
                <a:spLocks noChangeArrowheads="1"/>
              </p:cNvSpPr>
              <p:nvPr/>
            </p:nvSpPr>
            <p:spPr bwMode="auto">
              <a:xfrm>
                <a:off x="1016" y="1731"/>
                <a:ext cx="264" cy="2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200">
                    <a:solidFill>
                      <a:srgbClr val="000000"/>
                    </a:solidFill>
                    <a:latin typeface="Times New Roman" pitchFamily="18" charset="0"/>
                  </a:rPr>
                  <a:t>017</a:t>
                </a:r>
                <a:endParaRPr lang="ru-RU"/>
              </a:p>
            </p:txBody>
          </p:sp>
          <p:sp>
            <p:nvSpPr>
              <p:cNvPr id="1048" name="Rectangle 71"/>
              <p:cNvSpPr>
                <a:spLocks noChangeArrowheads="1"/>
              </p:cNvSpPr>
              <p:nvPr/>
            </p:nvSpPr>
            <p:spPr bwMode="auto">
              <a:xfrm>
                <a:off x="990" y="1731"/>
                <a:ext cx="44" cy="2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200">
                    <a:solidFill>
                      <a:srgbClr val="000000"/>
                    </a:solidFill>
                    <a:latin typeface="Times New Roman" pitchFamily="18" charset="0"/>
                  </a:rPr>
                  <a:t>,</a:t>
                </a:r>
                <a:endParaRPr lang="ru-RU"/>
              </a:p>
            </p:txBody>
          </p:sp>
          <p:sp>
            <p:nvSpPr>
              <p:cNvPr id="1049" name="Rectangle 72"/>
              <p:cNvSpPr>
                <a:spLocks noChangeArrowheads="1"/>
              </p:cNvSpPr>
              <p:nvPr/>
            </p:nvSpPr>
            <p:spPr bwMode="auto">
              <a:xfrm>
                <a:off x="914" y="1731"/>
                <a:ext cx="88" cy="2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200">
                    <a:solidFill>
                      <a:srgbClr val="000000"/>
                    </a:solidFill>
                    <a:latin typeface="Times New Roman" pitchFamily="18" charset="0"/>
                  </a:rPr>
                  <a:t>0</a:t>
                </a:r>
                <a:endParaRPr lang="ru-RU"/>
              </a:p>
            </p:txBody>
          </p:sp>
          <p:sp>
            <p:nvSpPr>
              <p:cNvPr id="1050" name="Rectangle 73"/>
              <p:cNvSpPr>
                <a:spLocks noChangeArrowheads="1"/>
              </p:cNvSpPr>
              <p:nvPr/>
            </p:nvSpPr>
            <p:spPr bwMode="auto">
              <a:xfrm>
                <a:off x="1541" y="1598"/>
                <a:ext cx="44" cy="2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200">
                    <a:solidFill>
                      <a:srgbClr val="000000"/>
                    </a:solidFill>
                    <a:latin typeface="Symbol" pitchFamily="18" charset="2"/>
                  </a:rPr>
                  <a:t>Ч</a:t>
                </a:r>
                <a:endParaRPr lang="ru-RU"/>
              </a:p>
            </p:txBody>
          </p:sp>
          <p:sp>
            <p:nvSpPr>
              <p:cNvPr id="1051" name="Rectangle 74"/>
              <p:cNvSpPr>
                <a:spLocks noChangeArrowheads="1"/>
              </p:cNvSpPr>
              <p:nvPr/>
            </p:nvSpPr>
            <p:spPr bwMode="auto">
              <a:xfrm>
                <a:off x="813" y="1711"/>
                <a:ext cx="97" cy="2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200">
                    <a:solidFill>
                      <a:srgbClr val="000000"/>
                    </a:solidFill>
                    <a:latin typeface="Symbol" pitchFamily="18" charset="2"/>
                  </a:rPr>
                  <a:t>=</a:t>
                </a:r>
                <a:endParaRPr lang="ru-RU"/>
              </a:p>
            </p:txBody>
          </p:sp>
          <p:sp>
            <p:nvSpPr>
              <p:cNvPr id="1052" name="Rectangle 75"/>
              <p:cNvSpPr>
                <a:spLocks noChangeArrowheads="1"/>
              </p:cNvSpPr>
              <p:nvPr/>
            </p:nvSpPr>
            <p:spPr bwMode="auto">
              <a:xfrm>
                <a:off x="682" y="1711"/>
                <a:ext cx="97" cy="211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sz="2200" i="1">
                    <a:solidFill>
                      <a:srgbClr val="000000"/>
                    </a:solidFill>
                    <a:latin typeface="Symbol" pitchFamily="18" charset="2"/>
                  </a:rPr>
                  <a:t>r</a:t>
                </a:r>
                <a:endParaRPr lang="ru-RU"/>
              </a:p>
            </p:txBody>
          </p:sp>
        </p:grpSp>
      </p:grp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/>
              <a:t>Ұзындығы 10м, көлденең қимасы 0,1мм</a:t>
            </a:r>
            <a:r>
              <a:rPr lang="en-US" sz="2800"/>
              <a:t>²</a:t>
            </a:r>
            <a:r>
              <a:rPr lang="kk-KZ" sz="2800"/>
              <a:t> мыс сымның кедергісін анықтаңдар.</a:t>
            </a:r>
            <a:endParaRPr lang="ru-RU" sz="2800"/>
          </a:p>
        </p:txBody>
      </p: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3779838" y="1844675"/>
            <a:ext cx="3960812" cy="4105275"/>
            <a:chOff x="2381" y="1162"/>
            <a:chExt cx="2495" cy="2586"/>
          </a:xfrm>
        </p:grpSpPr>
        <p:sp>
          <p:nvSpPr>
            <p:cNvPr id="1034" name="Rectangle 55"/>
            <p:cNvSpPr>
              <a:spLocks noChangeArrowheads="1"/>
            </p:cNvSpPr>
            <p:nvPr/>
          </p:nvSpPr>
          <p:spPr bwMode="auto">
            <a:xfrm>
              <a:off x="2381" y="1162"/>
              <a:ext cx="2495" cy="2586"/>
            </a:xfrm>
            <a:prstGeom prst="rect">
              <a:avLst/>
            </a:prstGeom>
            <a:solidFill>
              <a:srgbClr val="66CCFF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ru-RU"/>
                <a:t>Шешу</a:t>
              </a:r>
              <a:r>
                <a:rPr lang="kk-KZ"/>
                <a:t>і:</a:t>
              </a:r>
            </a:p>
            <a:p>
              <a:pPr algn="l"/>
              <a:endParaRPr lang="kk-KZ"/>
            </a:p>
            <a:p>
              <a:pPr algn="l"/>
              <a:endParaRPr lang="kk-KZ"/>
            </a:p>
            <a:p>
              <a:pPr algn="l"/>
              <a:endParaRPr lang="kk-KZ"/>
            </a:p>
            <a:p>
              <a:pPr algn="l"/>
              <a:endParaRPr lang="kk-KZ"/>
            </a:p>
            <a:p>
              <a:pPr algn="l"/>
              <a:endParaRPr lang="kk-KZ"/>
            </a:p>
            <a:p>
              <a:pPr algn="l"/>
              <a:endParaRPr lang="kk-KZ"/>
            </a:p>
            <a:p>
              <a:pPr algn="l"/>
              <a:endParaRPr lang="kk-KZ"/>
            </a:p>
            <a:p>
              <a:pPr algn="l"/>
              <a:endParaRPr lang="kk-KZ"/>
            </a:p>
            <a:p>
              <a:pPr algn="l"/>
              <a:endParaRPr lang="kk-KZ"/>
            </a:p>
            <a:p>
              <a:pPr algn="l"/>
              <a:r>
                <a:rPr lang="kk-KZ"/>
                <a:t>Жауабы: </a:t>
              </a:r>
              <a:r>
                <a:rPr lang="en-US"/>
                <a:t>R=1,7 </a:t>
              </a:r>
              <a:r>
                <a:rPr lang="ru-RU"/>
                <a:t>Ом7 </a:t>
              </a:r>
            </a:p>
          </p:txBody>
        </p:sp>
        <p:sp>
          <p:nvSpPr>
            <p:cNvPr id="1035" name="Line 56"/>
            <p:cNvSpPr>
              <a:spLocks noChangeShapeType="1"/>
            </p:cNvSpPr>
            <p:nvPr/>
          </p:nvSpPr>
          <p:spPr bwMode="auto">
            <a:xfrm>
              <a:off x="2381" y="1162"/>
              <a:ext cx="2495" cy="0"/>
            </a:xfrm>
            <a:prstGeom prst="line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Line 57"/>
            <p:cNvSpPr>
              <a:spLocks noChangeShapeType="1"/>
            </p:cNvSpPr>
            <p:nvPr/>
          </p:nvSpPr>
          <p:spPr bwMode="auto">
            <a:xfrm>
              <a:off x="2381" y="3748"/>
              <a:ext cx="2495" cy="0"/>
            </a:xfrm>
            <a:prstGeom prst="line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Line 58"/>
            <p:cNvSpPr>
              <a:spLocks noChangeShapeType="1"/>
            </p:cNvSpPr>
            <p:nvPr/>
          </p:nvSpPr>
          <p:spPr bwMode="auto">
            <a:xfrm>
              <a:off x="2381" y="1162"/>
              <a:ext cx="0" cy="2586"/>
            </a:xfrm>
            <a:prstGeom prst="line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Line 59"/>
            <p:cNvSpPr>
              <a:spLocks noChangeShapeType="1"/>
            </p:cNvSpPr>
            <p:nvPr/>
          </p:nvSpPr>
          <p:spPr bwMode="auto">
            <a:xfrm>
              <a:off x="4876" y="1162"/>
              <a:ext cx="0" cy="2586"/>
            </a:xfrm>
            <a:prstGeom prst="line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1026" name="Object 48"/>
            <p:cNvGraphicFramePr>
              <a:graphicFrameLocks noChangeAspect="1"/>
            </p:cNvGraphicFramePr>
            <p:nvPr/>
          </p:nvGraphicFramePr>
          <p:xfrm>
            <a:off x="2381" y="1570"/>
            <a:ext cx="680" cy="515"/>
          </p:xfrm>
          <a:graphic>
            <a:graphicData uri="http://schemas.openxmlformats.org/presentationml/2006/ole">
              <p:oleObj spid="_x0000_s1026" name="Формула" r:id="rId3" imgW="558558" imgH="393529" progId="Equation.3">
                <p:embed/>
              </p:oleObj>
            </a:graphicData>
          </a:graphic>
        </p:graphicFrame>
        <p:graphicFrame>
          <p:nvGraphicFramePr>
            <p:cNvPr id="1027" name="Object 47"/>
            <p:cNvGraphicFramePr>
              <a:graphicFrameLocks noChangeAspect="1"/>
            </p:cNvGraphicFramePr>
            <p:nvPr/>
          </p:nvGraphicFramePr>
          <p:xfrm>
            <a:off x="2426" y="2089"/>
            <a:ext cx="2334" cy="570"/>
          </p:xfrm>
          <a:graphic>
            <a:graphicData uri="http://schemas.openxmlformats.org/presentationml/2006/ole">
              <p:oleObj spid="_x0000_s1027" name="Формула" r:id="rId4" imgW="2120900" imgH="444500" progId="Equation.3">
                <p:embed/>
              </p:oleObj>
            </a:graphicData>
          </a:graphic>
        </p:graphicFrame>
      </p:grpSp>
      <p:sp>
        <p:nvSpPr>
          <p:cNvPr id="1031" name="Rectangle 50"/>
          <p:cNvSpPr>
            <a:spLocks noChangeArrowheads="1"/>
          </p:cNvSpPr>
          <p:nvPr/>
        </p:nvSpPr>
        <p:spPr bwMode="auto">
          <a:xfrm>
            <a:off x="0" y="34004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2" name="Rectangle 51"/>
          <p:cNvSpPr>
            <a:spLocks noChangeArrowheads="1"/>
          </p:cNvSpPr>
          <p:nvPr/>
        </p:nvSpPr>
        <p:spPr bwMode="auto">
          <a:xfrm>
            <a:off x="0" y="399097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k-KZ"/>
          </a:p>
        </p:txBody>
      </p:sp>
      <p:sp>
        <p:nvSpPr>
          <p:cNvPr id="30" name="Стрелка вправо 29"/>
          <p:cNvSpPr/>
          <p:nvPr/>
        </p:nvSpPr>
        <p:spPr>
          <a:xfrm>
            <a:off x="7358063" y="6215063"/>
            <a:ext cx="1357312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1600" dirty="0">
                <a:solidFill>
                  <a:srgbClr val="99FF33"/>
                </a:solidFill>
                <a:hlinkClick r:id="rId5" action="ppaction://hlinksldjump"/>
              </a:rPr>
              <a:t>Келесі</a:t>
            </a:r>
            <a:r>
              <a:rPr lang="kk-KZ" sz="1600" dirty="0">
                <a:solidFill>
                  <a:srgbClr val="99FF33"/>
                </a:solidFill>
              </a:rPr>
              <a:t> бет</a:t>
            </a:r>
            <a:endParaRPr lang="ru-RU" sz="1600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8600"/>
            <a:ext cx="7094538" cy="914400"/>
          </a:xfrm>
        </p:spPr>
        <p:txBody>
          <a:bodyPr/>
          <a:lstStyle/>
          <a:p>
            <a:pPr algn="ctr" eaLnBrk="1" hangingPunct="1"/>
            <a:r>
              <a:rPr lang="ru-RU" sz="3800" smtClean="0"/>
              <a:t>Ом заңына есептер</a:t>
            </a:r>
            <a:endParaRPr lang="ru-RU" sz="2800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Ұзындығы 120 м, көлденең қимасының ауданы      </a:t>
            </a:r>
            <a:r>
              <a:rPr lang="kk-KZ" sz="3600" smtClean="0"/>
              <a:t> </a:t>
            </a:r>
            <a:r>
              <a:rPr lang="ru-RU" sz="2400" smtClean="0"/>
              <a:t> нихром  сымтемір, 220 В кернеуі көзіне жалғанған. Сымдағы ток күшін анықтаңыз.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Берілгені: ℓ = 120 м ,S = 0,5 мм, U = 220 В, </a:t>
            </a:r>
            <a:r>
              <a:rPr lang="el-GR" sz="2400" smtClean="0">
                <a:cs typeface="Arial" charset="0"/>
              </a:rPr>
              <a:t>ρ</a:t>
            </a:r>
            <a:r>
              <a:rPr lang="ru-RU" sz="2400" smtClean="0"/>
              <a:t> = 1,1 Ом</a:t>
            </a:r>
            <a:r>
              <a:rPr lang="en-US" sz="2400" smtClean="0">
                <a:cs typeface="Arial" charset="0"/>
              </a:rPr>
              <a:t>·</a:t>
            </a:r>
            <a:r>
              <a:rPr lang="ru-RU" sz="2400" smtClean="0"/>
              <a:t>мм</a:t>
            </a:r>
            <a:r>
              <a:rPr lang="en-US" sz="2400" smtClean="0"/>
              <a:t>²</a:t>
            </a:r>
            <a:r>
              <a:rPr lang="ru-RU" sz="2400" smtClean="0"/>
              <a:t> /м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Т/К: I - ?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 Шешуі: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R = </a:t>
            </a:r>
            <a:r>
              <a:rPr lang="el-GR" sz="2400" smtClean="0">
                <a:cs typeface="Arial" charset="0"/>
              </a:rPr>
              <a:t>ρℓ</a:t>
            </a:r>
            <a:r>
              <a:rPr lang="ru-RU" sz="2400" smtClean="0"/>
              <a:t>/S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R = 1,1 Ом</a:t>
            </a:r>
            <a:r>
              <a:rPr lang="en-US" sz="2400" smtClean="0">
                <a:cs typeface="Arial" charset="0"/>
              </a:rPr>
              <a:t>·</a:t>
            </a:r>
            <a:r>
              <a:rPr lang="ru-RU" sz="2400" smtClean="0"/>
              <a:t>м</a:t>
            </a:r>
            <a:r>
              <a:rPr lang="en-US" sz="2400" smtClean="0"/>
              <a:t>²</a:t>
            </a:r>
            <a:r>
              <a:rPr lang="ru-RU" sz="2400" smtClean="0"/>
              <a:t> /м </a:t>
            </a:r>
            <a:r>
              <a:rPr lang="en-US" sz="2400" smtClean="0">
                <a:cs typeface="Arial" charset="0"/>
              </a:rPr>
              <a:t>·</a:t>
            </a:r>
            <a:r>
              <a:rPr lang="ru-RU" sz="2400" smtClean="0"/>
              <a:t> 120 м</a:t>
            </a:r>
            <a:r>
              <a:rPr lang="he-IL" sz="2400" smtClean="0">
                <a:cs typeface="Arial" charset="0"/>
              </a:rPr>
              <a:t>׃</a:t>
            </a:r>
            <a:r>
              <a:rPr lang="ru-RU" sz="2400" smtClean="0"/>
              <a:t> 0,5 мм = 264 Ом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I = 220 В </a:t>
            </a:r>
            <a:r>
              <a:rPr lang="he-IL" sz="2400" smtClean="0">
                <a:cs typeface="Arial" charset="0"/>
              </a:rPr>
              <a:t>׃</a:t>
            </a:r>
            <a:r>
              <a:rPr lang="ru-RU" sz="2400" smtClean="0"/>
              <a:t> 264 Ом =0, 83 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Жауабы: I = 0,83 А. 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453313" y="1728788"/>
            <a:ext cx="1079500" cy="3603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2000"/>
              <a:t>0,05м</a:t>
            </a:r>
            <a:r>
              <a:rPr lang="ru-RU" sz="2000" baseline="30000"/>
              <a:t>2</a:t>
            </a:r>
            <a:endParaRPr lang="ru-RU" sz="2000"/>
          </a:p>
        </p:txBody>
      </p:sp>
      <p:sp>
        <p:nvSpPr>
          <p:cNvPr id="7" name="Стрелка вправо 6"/>
          <p:cNvSpPr/>
          <p:nvPr/>
        </p:nvSpPr>
        <p:spPr>
          <a:xfrm>
            <a:off x="7215188" y="6143625"/>
            <a:ext cx="1357312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1600" dirty="0">
                <a:solidFill>
                  <a:srgbClr val="FFFF00"/>
                </a:solidFill>
                <a:hlinkClick r:id="rId2" action="ppaction://hlinksldjump"/>
              </a:rPr>
              <a:t>Келесі</a:t>
            </a:r>
            <a:r>
              <a:rPr lang="kk-KZ" sz="1600" dirty="0">
                <a:solidFill>
                  <a:srgbClr val="FFFF00"/>
                </a:solidFill>
              </a:rPr>
              <a:t> бет</a:t>
            </a:r>
            <a:endParaRPr lang="ru-RU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553325" cy="67468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/>
              <a:t>Сөзжұмбақ</a:t>
            </a: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118789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533400"/>
          </a:xfrm>
        </p:spPr>
        <p:txBody>
          <a:bodyPr/>
          <a:lstStyle/>
          <a:p>
            <a:pPr eaLnBrk="1" hangingPunct="1"/>
            <a:r>
              <a:rPr lang="ru-RU" sz="2000" smtClean="0"/>
              <a:t>Ток көздерінің аттарын табыңыз</a:t>
            </a:r>
            <a:endParaRPr lang="ru-RU" smtClean="0"/>
          </a:p>
        </p:txBody>
      </p:sp>
      <p:graphicFrame>
        <p:nvGraphicFramePr>
          <p:cNvPr id="118968" name="Group 184"/>
          <p:cNvGraphicFramePr>
            <a:graphicFrameLocks noGrp="1"/>
          </p:cNvGraphicFramePr>
          <p:nvPr/>
        </p:nvGraphicFramePr>
        <p:xfrm>
          <a:off x="1908175" y="2997200"/>
          <a:ext cx="5184775" cy="1554480"/>
        </p:xfrm>
        <a:graphic>
          <a:graphicData uri="http://schemas.openxmlformats.org/drawingml/2006/table">
            <a:tbl>
              <a:tblPr/>
              <a:tblGrid>
                <a:gridCol w="431800"/>
                <a:gridCol w="431800"/>
                <a:gridCol w="433388"/>
                <a:gridCol w="431800"/>
                <a:gridCol w="431800"/>
                <a:gridCol w="433387"/>
                <a:gridCol w="430213"/>
                <a:gridCol w="431800"/>
                <a:gridCol w="433387"/>
                <a:gridCol w="431800"/>
                <a:gridCol w="431800"/>
                <a:gridCol w="431800"/>
              </a:tblGrid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14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69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969" name="Group 185"/>
          <p:cNvGraphicFramePr>
            <a:graphicFrameLocks noGrp="1"/>
          </p:cNvGraphicFramePr>
          <p:nvPr/>
        </p:nvGraphicFramePr>
        <p:xfrm>
          <a:off x="1908175" y="2997200"/>
          <a:ext cx="5184775" cy="1554480"/>
        </p:xfrm>
        <a:graphic>
          <a:graphicData uri="http://schemas.openxmlformats.org/drawingml/2006/table">
            <a:tbl>
              <a:tblPr/>
              <a:tblGrid>
                <a:gridCol w="431800"/>
                <a:gridCol w="431800"/>
                <a:gridCol w="433388"/>
                <a:gridCol w="431800"/>
                <a:gridCol w="431800"/>
                <a:gridCol w="433387"/>
                <a:gridCol w="430213"/>
                <a:gridCol w="431800"/>
                <a:gridCol w="433387"/>
                <a:gridCol w="431800"/>
                <a:gridCol w="431800"/>
                <a:gridCol w="431800"/>
              </a:tblGrid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14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kk-K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69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Я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8001000" y="5643563"/>
            <a:ext cx="428625" cy="8572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87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1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87538"/>
            <a:ext cx="7924800" cy="3486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Электр тоғы туралы ұғым енгізу және ток көздерін қарастыру;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Ток күшінің, кернеу мен кедергінің формуласын шығару барысында Ом заңына анықтама беру;</a:t>
            </a:r>
          </a:p>
          <a:p>
            <a:pPr eaLnBrk="1" hangingPunct="1">
              <a:lnSpc>
                <a:spcPct val="90000"/>
              </a:lnSpc>
            </a:pPr>
            <a:r>
              <a:rPr lang="kk-KZ" sz="3200" smtClean="0">
                <a:latin typeface="Times New Roman" pitchFamily="18" charset="0"/>
                <a:cs typeface="Times New Roman" pitchFamily="18" charset="0"/>
              </a:rPr>
              <a:t>Физикалық шамаларды қарастыру және оның өлшем бірліктерін анықтау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Есептерд шығаруда формулаларды қолдануды үйрену.</a:t>
            </a: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6143625" y="5929313"/>
            <a:ext cx="1643063" cy="50006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dirty="0">
                <a:solidFill>
                  <a:srgbClr val="0000FF"/>
                </a:solidFill>
                <a:hlinkClick r:id="rId3" action="ppaction://hlinksldjump"/>
              </a:rPr>
              <a:t>Келесі</a:t>
            </a:r>
            <a:r>
              <a:rPr lang="kk-KZ" dirty="0">
                <a:solidFill>
                  <a:srgbClr val="0000FF"/>
                </a:solidFill>
              </a:rPr>
              <a:t> </a:t>
            </a:r>
            <a:r>
              <a:rPr lang="kk-KZ" dirty="0">
                <a:solidFill>
                  <a:srgbClr val="0000FF"/>
                </a:solidFill>
                <a:hlinkClick r:id="rId3" action="ppaction://hlinksldjump"/>
              </a:rPr>
              <a:t>бет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428604"/>
            <a:ext cx="65424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Упорядоченное движение электрон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2428875"/>
            <a:ext cx="5646738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0063" y="214313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ru-RU" sz="4600" b="1" dirty="0">
                <a:latin typeface="Times New Roman" pitchFamily="18" charset="0"/>
                <a:ea typeface="+mj-ea"/>
                <a:cs typeface="+mj-cs"/>
              </a:rPr>
              <a:t>      </a:t>
            </a:r>
            <a:r>
              <a:rPr lang="ru-RU" sz="4600" b="1" dirty="0" err="1">
                <a:latin typeface="Times New Roman" pitchFamily="18" charset="0"/>
                <a:ea typeface="+mj-ea"/>
                <a:cs typeface="+mj-cs"/>
              </a:rPr>
              <a:t>Негізгі</a:t>
            </a:r>
            <a:r>
              <a:rPr lang="ru-RU" sz="4600" b="1" dirty="0"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4600" b="1" dirty="0" err="1">
                <a:latin typeface="Times New Roman" pitchFamily="18" charset="0"/>
                <a:ea typeface="+mj-ea"/>
                <a:cs typeface="+mj-cs"/>
              </a:rPr>
              <a:t>ұғымдар</a:t>
            </a:r>
            <a:endParaRPr lang="ru-RU" sz="2800" b="1" dirty="0"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71500" y="1428750"/>
            <a:ext cx="79248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420624" indent="-384048" algn="l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defRPr/>
            </a:pPr>
            <a:r>
              <a:rPr lang="ru-RU" sz="2400">
                <a:latin typeface="+mn-lt"/>
              </a:rPr>
              <a:t>Электр тогы дегеніміз зарядталған бөлшектердің реттелген қозғалысы.</a:t>
            </a:r>
          </a:p>
          <a:p>
            <a:pPr marL="420624" indent="-384048" algn="l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endParaRPr lang="ru-RU" sz="2400" dirty="0">
              <a:latin typeface="+mn-lt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00063" y="2928938"/>
            <a:ext cx="79248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Электр ток </a:t>
            </a:r>
            <a:r>
              <a:rPr lang="ru-RU" sz="2400" dirty="0" err="1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көздері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: 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    1. </a:t>
            </a:r>
            <a:r>
              <a:rPr lang="ru-RU" sz="2400" dirty="0" err="1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Гальваний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ru-RU" sz="2400" dirty="0" err="1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элементі</a:t>
            </a:r>
            <a:endParaRPr lang="ru-RU" sz="2400" dirty="0">
              <a:solidFill>
                <a:schemeClr val="tx1">
                  <a:lumMod val="75000"/>
                </a:schemeClr>
              </a:solidFill>
              <a:latin typeface="Arial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    2. Электрофор  </a:t>
            </a:r>
            <a:r>
              <a:rPr lang="ru-RU" sz="2400" dirty="0" err="1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машинасы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    3. Термоэлемент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    4. Фотоэлемент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    5. Аккумулятор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ru-RU" sz="2400" dirty="0">
              <a:latin typeface="Arial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661150" y="2420938"/>
            <a:ext cx="863600" cy="935037"/>
            <a:chOff x="3833" y="618"/>
            <a:chExt cx="544" cy="589"/>
          </a:xfrm>
        </p:grpSpPr>
        <p:grpSp>
          <p:nvGrpSpPr>
            <p:cNvPr id="11272" name="Group 12"/>
            <p:cNvGrpSpPr>
              <a:grpSpLocks/>
            </p:cNvGrpSpPr>
            <p:nvPr/>
          </p:nvGrpSpPr>
          <p:grpSpPr bwMode="auto">
            <a:xfrm>
              <a:off x="3833" y="618"/>
              <a:ext cx="227" cy="136"/>
              <a:chOff x="4150" y="2069"/>
              <a:chExt cx="363" cy="227"/>
            </a:xfrm>
          </p:grpSpPr>
          <p:sp>
            <p:nvSpPr>
              <p:cNvPr id="11281" name="Oval 13"/>
              <p:cNvSpPr>
                <a:spLocks noChangeArrowheads="1"/>
              </p:cNvSpPr>
              <p:nvPr/>
            </p:nvSpPr>
            <p:spPr bwMode="auto">
              <a:xfrm>
                <a:off x="4315" y="2069"/>
                <a:ext cx="198" cy="182"/>
              </a:xfrm>
              <a:prstGeom prst="ellipse">
                <a:avLst/>
              </a:prstGeom>
              <a:solidFill>
                <a:srgbClr val="E5FFFF"/>
              </a:solidFill>
              <a:ln w="9525">
                <a:solidFill>
                  <a:srgbClr val="100A2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2" name="Line 14"/>
              <p:cNvSpPr>
                <a:spLocks noChangeShapeType="1"/>
              </p:cNvSpPr>
              <p:nvPr/>
            </p:nvSpPr>
            <p:spPr bwMode="auto">
              <a:xfrm>
                <a:off x="4349" y="2156"/>
                <a:ext cx="123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83" name="Line 15"/>
              <p:cNvSpPr>
                <a:spLocks noChangeShapeType="1"/>
              </p:cNvSpPr>
              <p:nvPr/>
            </p:nvSpPr>
            <p:spPr bwMode="auto">
              <a:xfrm flipH="1">
                <a:off x="4150" y="2199"/>
                <a:ext cx="190" cy="9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273" name="Group 16"/>
            <p:cNvGrpSpPr>
              <a:grpSpLocks/>
            </p:cNvGrpSpPr>
            <p:nvPr/>
          </p:nvGrpSpPr>
          <p:grpSpPr bwMode="auto">
            <a:xfrm>
              <a:off x="4150" y="845"/>
              <a:ext cx="227" cy="136"/>
              <a:chOff x="4150" y="2069"/>
              <a:chExt cx="363" cy="227"/>
            </a:xfrm>
          </p:grpSpPr>
          <p:sp>
            <p:nvSpPr>
              <p:cNvPr id="11278" name="Oval 17"/>
              <p:cNvSpPr>
                <a:spLocks noChangeArrowheads="1"/>
              </p:cNvSpPr>
              <p:nvPr/>
            </p:nvSpPr>
            <p:spPr bwMode="auto">
              <a:xfrm>
                <a:off x="4315" y="2069"/>
                <a:ext cx="198" cy="182"/>
              </a:xfrm>
              <a:prstGeom prst="ellipse">
                <a:avLst/>
              </a:prstGeom>
              <a:solidFill>
                <a:srgbClr val="E5FFFF"/>
              </a:solidFill>
              <a:ln w="9525">
                <a:solidFill>
                  <a:srgbClr val="100A2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79" name="Line 18"/>
              <p:cNvSpPr>
                <a:spLocks noChangeShapeType="1"/>
              </p:cNvSpPr>
              <p:nvPr/>
            </p:nvSpPr>
            <p:spPr bwMode="auto">
              <a:xfrm>
                <a:off x="4349" y="2156"/>
                <a:ext cx="123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80" name="Line 19"/>
              <p:cNvSpPr>
                <a:spLocks noChangeShapeType="1"/>
              </p:cNvSpPr>
              <p:nvPr/>
            </p:nvSpPr>
            <p:spPr bwMode="auto">
              <a:xfrm flipH="1">
                <a:off x="4150" y="2199"/>
                <a:ext cx="190" cy="9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274" name="Group 20"/>
            <p:cNvGrpSpPr>
              <a:grpSpLocks/>
            </p:cNvGrpSpPr>
            <p:nvPr/>
          </p:nvGrpSpPr>
          <p:grpSpPr bwMode="auto">
            <a:xfrm>
              <a:off x="4059" y="1071"/>
              <a:ext cx="227" cy="136"/>
              <a:chOff x="4150" y="2069"/>
              <a:chExt cx="363" cy="227"/>
            </a:xfrm>
          </p:grpSpPr>
          <p:sp>
            <p:nvSpPr>
              <p:cNvPr id="11275" name="Oval 21"/>
              <p:cNvSpPr>
                <a:spLocks noChangeArrowheads="1"/>
              </p:cNvSpPr>
              <p:nvPr/>
            </p:nvSpPr>
            <p:spPr bwMode="auto">
              <a:xfrm>
                <a:off x="4315" y="2069"/>
                <a:ext cx="198" cy="182"/>
              </a:xfrm>
              <a:prstGeom prst="ellipse">
                <a:avLst/>
              </a:prstGeom>
              <a:solidFill>
                <a:srgbClr val="E5FFFF"/>
              </a:solidFill>
              <a:ln w="9525">
                <a:solidFill>
                  <a:srgbClr val="100A2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76" name="Line 22"/>
              <p:cNvSpPr>
                <a:spLocks noChangeShapeType="1"/>
              </p:cNvSpPr>
              <p:nvPr/>
            </p:nvSpPr>
            <p:spPr bwMode="auto">
              <a:xfrm>
                <a:off x="4349" y="2156"/>
                <a:ext cx="123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7" name="Line 23"/>
              <p:cNvSpPr>
                <a:spLocks noChangeShapeType="1"/>
              </p:cNvSpPr>
              <p:nvPr/>
            </p:nvSpPr>
            <p:spPr bwMode="auto">
              <a:xfrm flipH="1">
                <a:off x="4150" y="2199"/>
                <a:ext cx="190" cy="9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1" name="Стрелка вправо с вырезом 20"/>
          <p:cNvSpPr/>
          <p:nvPr/>
        </p:nvSpPr>
        <p:spPr>
          <a:xfrm>
            <a:off x="6786563" y="6072188"/>
            <a:ext cx="1285875" cy="42862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1400" dirty="0">
                <a:solidFill>
                  <a:schemeClr val="tx1"/>
                </a:solidFill>
                <a:hlinkClick r:id="rId3" action="ppaction://hlinksldjump"/>
              </a:rPr>
              <a:t>Келесі</a:t>
            </a:r>
            <a:r>
              <a:rPr lang="kk-KZ" sz="1400" dirty="0">
                <a:solidFill>
                  <a:schemeClr val="tx1"/>
                </a:solidFill>
              </a:rPr>
              <a:t> бет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0" presetClass="path" presetSubtype="0" repeatCount="indefinite" decel="50000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61111E-6 -0.00509 L -0.41736 0.2464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" y="12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3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1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3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4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ru-RU" sz="4600" b="1">
                <a:latin typeface="Times New Roman" pitchFamily="18" charset="0"/>
                <a:ea typeface="+mj-ea"/>
                <a:cs typeface="+mj-cs"/>
              </a:rPr>
              <a:t>Гальваний  элементтері</a:t>
            </a:r>
          </a:p>
        </p:txBody>
      </p:sp>
      <p:pic>
        <p:nvPicPr>
          <p:cNvPr id="5" name="Picture 4" descr="источник то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1500188"/>
            <a:ext cx="6265862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ашивка 5"/>
          <p:cNvSpPr/>
          <p:nvPr/>
        </p:nvSpPr>
        <p:spPr>
          <a:xfrm>
            <a:off x="7286625" y="6357938"/>
            <a:ext cx="1428750" cy="21431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1400" dirty="0">
                <a:solidFill>
                  <a:srgbClr val="FFC000"/>
                </a:solidFill>
                <a:hlinkClick r:id="rId3" action="ppaction://hlinksldjump"/>
              </a:rPr>
              <a:t>Келесі</a:t>
            </a:r>
            <a:r>
              <a:rPr lang="kk-KZ" sz="1400" dirty="0">
                <a:solidFill>
                  <a:srgbClr val="FFC000"/>
                </a:solidFill>
              </a:rPr>
              <a:t> бет</a:t>
            </a:r>
            <a:endParaRPr lang="ru-RU" sz="1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9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ru-RU" b="1" smtClean="0">
                <a:latin typeface="Times New Roman" pitchFamily="18" charset="0"/>
              </a:rPr>
              <a:t>Ток көздері</a:t>
            </a:r>
          </a:p>
        </p:txBody>
      </p:sp>
      <p:pic>
        <p:nvPicPr>
          <p:cNvPr id="315396" name="Picture 4" descr="electrof_3_s"/>
          <p:cNvPicPr>
            <a:picLocks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910263" y="2565400"/>
            <a:ext cx="3233737" cy="3384550"/>
          </a:xfrm>
          <a:noFill/>
        </p:spPr>
      </p:pic>
      <p:pic>
        <p:nvPicPr>
          <p:cNvPr id="315399" name="Picture 7" descr="http://school.ort.spb.ru/(Eng)/library/physics/8class/tema_2/lesson_1/term_para_s.jpg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827088" y="2565400"/>
            <a:ext cx="3313112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9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3318" name="Rectangle 10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15451" name="Group 59"/>
          <p:cNvGraphicFramePr>
            <a:graphicFrameLocks noGrp="1"/>
          </p:cNvGraphicFramePr>
          <p:nvPr/>
        </p:nvGraphicFramePr>
        <p:xfrm>
          <a:off x="539750" y="1412875"/>
          <a:ext cx="7993063" cy="1008063"/>
        </p:xfrm>
        <a:graphic>
          <a:graphicData uri="http://schemas.openxmlformats.org/drawingml/2006/table">
            <a:tbl>
              <a:tblPr/>
              <a:tblGrid>
                <a:gridCol w="3960813"/>
                <a:gridCol w="4032250"/>
              </a:tblGrid>
              <a:tr h="1008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Жылулық ток көздерінде 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ішкі энергия электр энергиямына түрленеді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Механикалық ток көздерінде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мех. энегрия электр энергиясына түрленеді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Стрелка углом 15"/>
          <p:cNvSpPr/>
          <p:nvPr/>
        </p:nvSpPr>
        <p:spPr>
          <a:xfrm>
            <a:off x="9715500" y="6072188"/>
            <a:ext cx="1000125" cy="78581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dirty="0">
                <a:solidFill>
                  <a:srgbClr val="99FF33"/>
                </a:solidFill>
                <a:hlinkClick r:id="rId6" action="ppaction://hlinksldjump"/>
              </a:rPr>
              <a:t>Келесі</a:t>
            </a:r>
            <a:r>
              <a:rPr lang="kk-KZ" dirty="0">
                <a:solidFill>
                  <a:srgbClr val="99FF33"/>
                </a:solidFill>
              </a:rPr>
              <a:t> бет</a:t>
            </a:r>
            <a:endParaRPr lang="ru-RU" dirty="0">
              <a:solidFill>
                <a:srgbClr val="99FF33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015288" cy="914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err="1"/>
              <a:t>Негізгі</a:t>
            </a:r>
            <a:r>
              <a:rPr lang="ru-RU" sz="2800" b="1" dirty="0"/>
              <a:t> </a:t>
            </a:r>
            <a:r>
              <a:rPr lang="ru-RU" sz="2800" b="1" dirty="0" err="1"/>
              <a:t>формулалар</a:t>
            </a:r>
            <a:r>
              <a:rPr lang="ru-RU" sz="2800" b="1" dirty="0"/>
              <a:t> </a:t>
            </a:r>
            <a:r>
              <a:rPr lang="ru-RU" sz="2800" b="1" dirty="0" err="1"/>
              <a:t>және шамалардың өлшем бірліктері</a:t>
            </a:r>
            <a:endParaRPr lang="ru-RU" sz="2800" b="1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2800" smtClean="0"/>
          </a:p>
          <a:p>
            <a:pPr eaLnBrk="1" hangingPunct="1"/>
            <a:r>
              <a:rPr lang="en-US" sz="2000" smtClean="0">
                <a:solidFill>
                  <a:srgbClr val="0000FF"/>
                </a:solidFill>
              </a:rPr>
              <a:t>I= g</a:t>
            </a:r>
            <a:r>
              <a:rPr lang="ru-RU" sz="2000" smtClean="0">
                <a:solidFill>
                  <a:srgbClr val="0000FF"/>
                </a:solidFill>
              </a:rPr>
              <a:t>/</a:t>
            </a:r>
            <a:r>
              <a:rPr lang="en-US" sz="2000" smtClean="0">
                <a:solidFill>
                  <a:srgbClr val="0000FF"/>
                </a:solidFill>
              </a:rPr>
              <a:t>t</a:t>
            </a:r>
            <a:r>
              <a:rPr lang="en-US" sz="2000" smtClean="0"/>
              <a:t>     </a:t>
            </a:r>
            <a:r>
              <a:rPr lang="ru-RU" sz="2000" smtClean="0"/>
              <a:t>   </a:t>
            </a:r>
            <a:r>
              <a:rPr lang="en-US" sz="2000" smtClean="0">
                <a:solidFill>
                  <a:srgbClr val="FF9933"/>
                </a:solidFill>
              </a:rPr>
              <a:t>I(</a:t>
            </a:r>
            <a:r>
              <a:rPr lang="ru-RU" sz="2000" smtClean="0">
                <a:solidFill>
                  <a:srgbClr val="FF9933"/>
                </a:solidFill>
              </a:rPr>
              <a:t>А) – ток күші 		1А=1Кл/с</a:t>
            </a:r>
          </a:p>
          <a:p>
            <a:pPr eaLnBrk="1" hangingPunct="1"/>
            <a:endParaRPr lang="ru-RU" sz="2000" smtClean="0"/>
          </a:p>
          <a:p>
            <a:pPr eaLnBrk="1" hangingPunct="1"/>
            <a:r>
              <a:rPr lang="en-US" sz="2000" smtClean="0">
                <a:solidFill>
                  <a:srgbClr val="0000FF"/>
                </a:solidFill>
              </a:rPr>
              <a:t>U= A</a:t>
            </a:r>
            <a:r>
              <a:rPr lang="ru-RU" sz="2000" smtClean="0">
                <a:solidFill>
                  <a:srgbClr val="0000FF"/>
                </a:solidFill>
              </a:rPr>
              <a:t>/</a:t>
            </a:r>
            <a:r>
              <a:rPr lang="en-US" sz="2000" smtClean="0">
                <a:solidFill>
                  <a:srgbClr val="0000FF"/>
                </a:solidFill>
              </a:rPr>
              <a:t>g</a:t>
            </a:r>
            <a:r>
              <a:rPr lang="en-US" sz="2000" smtClean="0"/>
              <a:t>   </a:t>
            </a:r>
            <a:r>
              <a:rPr lang="ru-RU" sz="2000" smtClean="0"/>
              <a:t>  </a:t>
            </a:r>
            <a:r>
              <a:rPr lang="en-US" sz="2000" smtClean="0">
                <a:solidFill>
                  <a:srgbClr val="FF9933"/>
                </a:solidFill>
              </a:rPr>
              <a:t>U (1</a:t>
            </a:r>
            <a:r>
              <a:rPr lang="ru-RU" sz="2000" smtClean="0">
                <a:solidFill>
                  <a:srgbClr val="FF9933"/>
                </a:solidFill>
              </a:rPr>
              <a:t>В</a:t>
            </a:r>
            <a:r>
              <a:rPr lang="en-US" sz="2000" smtClean="0">
                <a:solidFill>
                  <a:srgbClr val="FF9933"/>
                </a:solidFill>
              </a:rPr>
              <a:t>)</a:t>
            </a:r>
            <a:r>
              <a:rPr lang="kk-KZ" sz="2000" smtClean="0">
                <a:solidFill>
                  <a:srgbClr val="FF9933"/>
                </a:solidFill>
              </a:rPr>
              <a:t> </a:t>
            </a:r>
            <a:r>
              <a:rPr lang="ru-RU" sz="2000" smtClean="0">
                <a:solidFill>
                  <a:srgbClr val="FF9933"/>
                </a:solidFill>
              </a:rPr>
              <a:t>– кернеу		1В=1Дж/Кл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                  </a:t>
            </a:r>
          </a:p>
          <a:p>
            <a:pPr eaLnBrk="1" hangingPunct="1"/>
            <a:r>
              <a:rPr lang="en-US" sz="2000" smtClean="0">
                <a:solidFill>
                  <a:srgbClr val="0000FF"/>
                </a:solidFill>
              </a:rPr>
              <a:t>R=</a:t>
            </a:r>
            <a:r>
              <a:rPr lang="el-GR" sz="2000" smtClean="0">
                <a:solidFill>
                  <a:srgbClr val="0000FF"/>
                </a:solidFill>
                <a:cs typeface="Tahoma" pitchFamily="34" charset="0"/>
              </a:rPr>
              <a:t>ρ</a:t>
            </a:r>
            <a:r>
              <a:rPr lang="en-US" sz="2000" smtClean="0">
                <a:solidFill>
                  <a:srgbClr val="0000FF"/>
                </a:solidFill>
                <a:cs typeface="Tahoma" pitchFamily="34" charset="0"/>
              </a:rPr>
              <a:t> ℓ</a:t>
            </a:r>
            <a:r>
              <a:rPr lang="ru-RU" sz="2000" smtClean="0">
                <a:solidFill>
                  <a:srgbClr val="0000FF"/>
                </a:solidFill>
                <a:cs typeface="Tahoma" pitchFamily="34" charset="0"/>
              </a:rPr>
              <a:t>/</a:t>
            </a:r>
            <a:r>
              <a:rPr lang="en-US" sz="2000" smtClean="0">
                <a:solidFill>
                  <a:srgbClr val="0000FF"/>
                </a:solidFill>
                <a:cs typeface="Tahoma" pitchFamily="34" charset="0"/>
              </a:rPr>
              <a:t>S</a:t>
            </a:r>
            <a:r>
              <a:rPr lang="en-US" sz="2000" smtClean="0">
                <a:cs typeface="Tahoma" pitchFamily="34" charset="0"/>
              </a:rPr>
              <a:t>   </a:t>
            </a:r>
            <a:r>
              <a:rPr lang="ru-RU" sz="2000" smtClean="0">
                <a:cs typeface="Tahoma" pitchFamily="34" charset="0"/>
              </a:rPr>
              <a:t> </a:t>
            </a:r>
            <a:r>
              <a:rPr lang="en-US" sz="2000" smtClean="0">
                <a:solidFill>
                  <a:srgbClr val="FF9933"/>
                </a:solidFill>
                <a:cs typeface="Tahoma" pitchFamily="34" charset="0"/>
              </a:rPr>
              <a:t>R</a:t>
            </a:r>
            <a:r>
              <a:rPr lang="ru-RU" sz="2000" smtClean="0">
                <a:solidFill>
                  <a:srgbClr val="FF9933"/>
                </a:solidFill>
                <a:cs typeface="Tahoma" pitchFamily="34" charset="0"/>
              </a:rPr>
              <a:t> </a:t>
            </a:r>
            <a:r>
              <a:rPr lang="en-US" sz="2000" smtClean="0">
                <a:solidFill>
                  <a:srgbClr val="FF9933"/>
                </a:solidFill>
                <a:cs typeface="Tahoma" pitchFamily="34" charset="0"/>
              </a:rPr>
              <a:t>( 1</a:t>
            </a:r>
            <a:r>
              <a:rPr lang="ru-RU" sz="2000" smtClean="0">
                <a:solidFill>
                  <a:srgbClr val="FF9933"/>
                </a:solidFill>
                <a:cs typeface="Tahoma" pitchFamily="34" charset="0"/>
              </a:rPr>
              <a:t>Ом</a:t>
            </a:r>
            <a:r>
              <a:rPr lang="en-US" sz="2000" smtClean="0">
                <a:solidFill>
                  <a:srgbClr val="FF9933"/>
                </a:solidFill>
                <a:cs typeface="Tahoma" pitchFamily="34" charset="0"/>
              </a:rPr>
              <a:t>)</a:t>
            </a:r>
            <a:r>
              <a:rPr lang="ru-RU" sz="2000" smtClean="0">
                <a:solidFill>
                  <a:srgbClr val="FF9933"/>
                </a:solidFill>
                <a:cs typeface="Tahoma" pitchFamily="34" charset="0"/>
              </a:rPr>
              <a:t> - кедергі</a:t>
            </a:r>
            <a:r>
              <a:rPr lang="ru-RU" sz="2000" smtClean="0">
                <a:cs typeface="Tahoma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sz="2000" smtClean="0">
              <a:cs typeface="Tahoma" pitchFamily="34" charset="0"/>
            </a:endParaRPr>
          </a:p>
          <a:p>
            <a:pPr eaLnBrk="1" hangingPunct="1"/>
            <a:r>
              <a:rPr lang="el-GR" sz="2000" smtClean="0">
                <a:solidFill>
                  <a:srgbClr val="0000FF"/>
                </a:solidFill>
                <a:cs typeface="Tahoma" pitchFamily="34" charset="0"/>
              </a:rPr>
              <a:t>ρ</a:t>
            </a:r>
            <a:r>
              <a:rPr lang="ru-RU" sz="2000" smtClean="0">
                <a:solidFill>
                  <a:srgbClr val="0000FF"/>
                </a:solidFill>
                <a:cs typeface="Tahoma" pitchFamily="34" charset="0"/>
              </a:rPr>
              <a:t> = </a:t>
            </a:r>
            <a:r>
              <a:rPr lang="en-US" sz="2000" smtClean="0">
                <a:solidFill>
                  <a:srgbClr val="0000FF"/>
                </a:solidFill>
                <a:cs typeface="Tahoma" pitchFamily="34" charset="0"/>
              </a:rPr>
              <a:t>RS</a:t>
            </a:r>
            <a:r>
              <a:rPr lang="ru-RU" sz="2000" smtClean="0">
                <a:solidFill>
                  <a:srgbClr val="0000FF"/>
                </a:solidFill>
                <a:cs typeface="Tahoma" pitchFamily="34" charset="0"/>
              </a:rPr>
              <a:t>/ℓ</a:t>
            </a:r>
            <a:r>
              <a:rPr lang="en-US" sz="2000" smtClean="0">
                <a:cs typeface="Tahoma" pitchFamily="34" charset="0"/>
              </a:rPr>
              <a:t>   </a:t>
            </a:r>
            <a:r>
              <a:rPr lang="en-US" sz="2000" smtClean="0">
                <a:solidFill>
                  <a:srgbClr val="FF9933"/>
                </a:solidFill>
                <a:cs typeface="Tahoma" pitchFamily="34" charset="0"/>
              </a:rPr>
              <a:t>(</a:t>
            </a:r>
            <a:r>
              <a:rPr lang="ru-RU" sz="2000" smtClean="0">
                <a:solidFill>
                  <a:srgbClr val="FF9933"/>
                </a:solidFill>
                <a:cs typeface="Tahoma" pitchFamily="34" charset="0"/>
              </a:rPr>
              <a:t>1</a:t>
            </a:r>
            <a:r>
              <a:rPr lang="en-US" sz="2000" smtClean="0">
                <a:solidFill>
                  <a:srgbClr val="FF9933"/>
                </a:solidFill>
                <a:cs typeface="Tahoma" pitchFamily="34" charset="0"/>
              </a:rPr>
              <a:t> </a:t>
            </a:r>
            <a:r>
              <a:rPr lang="ru-RU" sz="2000" smtClean="0">
                <a:solidFill>
                  <a:srgbClr val="FF9933"/>
                </a:solidFill>
                <a:cs typeface="Tahoma" pitchFamily="34" charset="0"/>
              </a:rPr>
              <a:t>Ом</a:t>
            </a:r>
            <a:r>
              <a:rPr lang="he-IL" sz="2000" smtClean="0">
                <a:solidFill>
                  <a:srgbClr val="FF9933"/>
                </a:solidFill>
                <a:cs typeface="Tahoma" pitchFamily="34" charset="0"/>
              </a:rPr>
              <a:t>ּ</a:t>
            </a:r>
            <a:r>
              <a:rPr lang="ru-RU" sz="2000" smtClean="0">
                <a:solidFill>
                  <a:srgbClr val="FF9933"/>
                </a:solidFill>
                <a:cs typeface="Tahoma" pitchFamily="34" charset="0"/>
              </a:rPr>
              <a:t>м)</a:t>
            </a:r>
            <a:r>
              <a:rPr lang="en-US" sz="2000" smtClean="0">
                <a:solidFill>
                  <a:srgbClr val="FF9933"/>
                </a:solidFill>
                <a:cs typeface="Tahoma" pitchFamily="34" charset="0"/>
              </a:rPr>
              <a:t>  </a:t>
            </a:r>
            <a:r>
              <a:rPr lang="ru-RU" sz="2000" smtClean="0">
                <a:solidFill>
                  <a:srgbClr val="FF9933"/>
                </a:solidFill>
                <a:cs typeface="Tahoma" pitchFamily="34" charset="0"/>
              </a:rPr>
              <a:t>- меншікті кедергі</a:t>
            </a:r>
            <a:endParaRPr lang="el-GR" sz="2000" smtClean="0">
              <a:solidFill>
                <a:srgbClr val="FF9933"/>
              </a:solidFill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00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000" smtClean="0">
              <a:cs typeface="Tahoma" pitchFamily="34" charset="0"/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6929438" y="5643563"/>
            <a:ext cx="1571625" cy="5000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dirty="0">
                <a:solidFill>
                  <a:srgbClr val="92D050"/>
                </a:solidFill>
                <a:hlinkClick r:id="rId3" action="ppaction://hlinksldjump"/>
              </a:rPr>
              <a:t>Келесі</a:t>
            </a:r>
            <a:r>
              <a:rPr lang="kk-KZ" dirty="0">
                <a:solidFill>
                  <a:srgbClr val="92D050"/>
                </a:solidFill>
              </a:rPr>
              <a:t> бет</a:t>
            </a:r>
            <a:endParaRPr lang="ru-RU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1000125"/>
            <a:ext cx="7704138" cy="46085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rgbClr val="0000FF"/>
                </a:solidFill>
              </a:rPr>
              <a:t>Ток күші</a:t>
            </a:r>
            <a:r>
              <a:rPr lang="ru-RU" sz="2400" b="1" i="1" smtClean="0">
                <a:solidFill>
                  <a:srgbClr val="FF0000"/>
                </a:solidFill>
              </a:rPr>
              <a:t> </a:t>
            </a:r>
            <a:r>
              <a:rPr lang="ru-RU" sz="2400" b="1" i="1" smtClean="0">
                <a:solidFill>
                  <a:srgbClr val="006666"/>
                </a:solidFill>
              </a:rPr>
              <a:t>кернеуге</a:t>
            </a:r>
            <a:r>
              <a:rPr lang="ru-RU" sz="2400" b="1" i="1" smtClean="0">
                <a:solidFill>
                  <a:srgbClr val="FF0000"/>
                </a:solidFill>
              </a:rPr>
              <a:t> тура пропорцианаль және тізбек бөлігінің </a:t>
            </a:r>
            <a:r>
              <a:rPr lang="ru-RU" sz="2400" b="1" i="1" smtClean="0">
                <a:solidFill>
                  <a:schemeClr val="folHlink"/>
                </a:solidFill>
              </a:rPr>
              <a:t>кедергігісіне</a:t>
            </a:r>
            <a:r>
              <a:rPr lang="ru-RU" sz="2400" b="1" i="1" smtClean="0">
                <a:solidFill>
                  <a:srgbClr val="FF0000"/>
                </a:solidFill>
              </a:rPr>
              <a:t> кері пропорцианаль болады.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Ғалымдар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           </a:t>
            </a:r>
            <a:r>
              <a:rPr lang="ru-RU" sz="2000" b="1" i="1" smtClean="0">
                <a:solidFill>
                  <a:srgbClr val="0000FF"/>
                </a:solidFill>
              </a:rPr>
              <a:t>А. Ампер	          </a:t>
            </a:r>
            <a:r>
              <a:rPr lang="ru-RU" sz="2000" b="1" i="1" smtClean="0">
                <a:solidFill>
                  <a:schemeClr val="folHlink"/>
                </a:solidFill>
              </a:rPr>
              <a:t>Г. Ом  		  </a:t>
            </a:r>
            <a:r>
              <a:rPr lang="ru-RU" sz="2000" b="1" i="1" smtClean="0">
                <a:solidFill>
                  <a:srgbClr val="006666"/>
                </a:solidFill>
              </a:rPr>
              <a:t>А. Вольта</a:t>
            </a:r>
          </a:p>
        </p:txBody>
      </p:sp>
      <p:pic>
        <p:nvPicPr>
          <p:cNvPr id="6" name="Picture 6" descr="амп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3488" y="3284538"/>
            <a:ext cx="2043112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вол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3284538"/>
            <a:ext cx="2017713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Ом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61075" y="3284538"/>
            <a:ext cx="2039938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>
            <a:off x="7358063" y="6215063"/>
            <a:ext cx="1357312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1600" dirty="0">
                <a:solidFill>
                  <a:srgbClr val="FFFF00"/>
                </a:solidFill>
                <a:hlinkClick r:id="rId5" action="ppaction://hlinksldjump"/>
              </a:rPr>
              <a:t>Келесі</a:t>
            </a:r>
            <a:r>
              <a:rPr lang="kk-KZ" sz="1600" dirty="0">
                <a:solidFill>
                  <a:srgbClr val="FFFF00"/>
                </a:solidFill>
              </a:rPr>
              <a:t> бет</a:t>
            </a:r>
            <a:endParaRPr lang="ru-RU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4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60350"/>
            <a:ext cx="7313613" cy="88265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Ом заңы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87450" y="1387475"/>
            <a:ext cx="6624638" cy="4799013"/>
            <a:chOff x="748" y="874"/>
            <a:chExt cx="4173" cy="3023"/>
          </a:xfrm>
        </p:grpSpPr>
        <p:pic>
          <p:nvPicPr>
            <p:cNvPr id="16389" name="Picture 4" descr="Закон Ома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48" y="874"/>
              <a:ext cx="4173" cy="30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0" name="Text Box 5"/>
            <p:cNvSpPr txBox="1">
              <a:spLocks noChangeArrowheads="1"/>
            </p:cNvSpPr>
            <p:nvPr/>
          </p:nvSpPr>
          <p:spPr bwMode="auto">
            <a:xfrm>
              <a:off x="1908" y="2160"/>
              <a:ext cx="2541" cy="751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F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/>
                <a:t> I - </a:t>
              </a:r>
              <a:r>
                <a:rPr lang="kk-KZ" b="1"/>
                <a:t>өткізгіштегі ток күші</a:t>
              </a:r>
            </a:p>
            <a:p>
              <a:pPr algn="l">
                <a:spcBef>
                  <a:spcPct val="50000"/>
                </a:spcBef>
              </a:pPr>
              <a:r>
                <a:rPr lang="en-US" b="1"/>
                <a:t>U - </a:t>
              </a:r>
              <a:r>
                <a:rPr lang="kk-KZ" b="1"/>
                <a:t>өткізгіш ұштарындағы кернеу</a:t>
              </a:r>
            </a:p>
            <a:p>
              <a:pPr algn="l">
                <a:spcBef>
                  <a:spcPct val="50000"/>
                </a:spcBef>
              </a:pPr>
              <a:r>
                <a:rPr lang="en-US" b="1"/>
                <a:t>R - </a:t>
              </a:r>
              <a:r>
                <a:rPr lang="kk-KZ" b="1"/>
                <a:t>өткізгіш кедергісі</a:t>
              </a:r>
              <a:endParaRPr lang="ru-RU" b="1"/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7429500" y="6143625"/>
            <a:ext cx="135731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1600" dirty="0">
                <a:solidFill>
                  <a:srgbClr val="FF0000"/>
                </a:solidFill>
                <a:hlinkClick r:id="rId4" action="ppaction://hlinksldjump"/>
              </a:rPr>
              <a:t>Келесі</a:t>
            </a:r>
            <a:r>
              <a:rPr lang="kk-KZ" sz="1600" dirty="0">
                <a:solidFill>
                  <a:srgbClr val="FF0000"/>
                </a:solidFill>
              </a:rPr>
              <a:t> бет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28600"/>
            <a:ext cx="6807200" cy="914400"/>
          </a:xfrm>
        </p:spPr>
        <p:txBody>
          <a:bodyPr/>
          <a:lstStyle/>
          <a:p>
            <a:pPr algn="ctr" eaLnBrk="1" hangingPunct="1"/>
            <a:r>
              <a:rPr lang="kk-KZ" sz="2800" b="1" smtClean="0"/>
              <a:t>Сабақты бекіту есептері</a:t>
            </a:r>
            <a:endParaRPr lang="ru-RU" sz="2800" b="1" smtClean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7632700" cy="720725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>
                <a:solidFill>
                  <a:srgbClr val="CC0000"/>
                </a:solidFill>
              </a:rPr>
              <a:t>Ом-ға келтіріңдер:  200мОм; 0,5 кОм ; 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>
                <a:solidFill>
                  <a:srgbClr val="CC0000"/>
                </a:solidFill>
              </a:rPr>
              <a:t>50 Мом ;50 мОм ; 0,03МОм ;3кОм.</a:t>
            </a:r>
          </a:p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smtClean="0">
              <a:solidFill>
                <a:srgbClr val="CC0000"/>
              </a:solidFill>
            </a:endParaRP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827088" y="2133600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sz="2000">
                <a:solidFill>
                  <a:srgbClr val="006666"/>
                </a:solidFill>
              </a:rPr>
              <a:t>200мОм=0,2Ом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sz="2000">
                <a:solidFill>
                  <a:srgbClr val="006666"/>
                </a:solidFill>
              </a:rPr>
              <a:t>  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sz="2000">
                <a:solidFill>
                  <a:srgbClr val="006666"/>
                </a:solidFill>
              </a:rPr>
              <a:t>0,5 кОм=500Ом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ru-RU" sz="2000">
              <a:solidFill>
                <a:srgbClr val="006666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sz="2000">
                <a:solidFill>
                  <a:srgbClr val="006666"/>
                </a:solidFill>
              </a:rPr>
              <a:t>50МОм=50000000 Ом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ru-RU" sz="2000">
              <a:solidFill>
                <a:srgbClr val="006666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sz="2000">
                <a:solidFill>
                  <a:srgbClr val="006666"/>
                </a:solidFill>
              </a:rPr>
              <a:t>50мОм=0,05 Ом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ru-RU" sz="2000">
              <a:solidFill>
                <a:srgbClr val="006666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sz="2000">
                <a:solidFill>
                  <a:srgbClr val="006666"/>
                </a:solidFill>
              </a:rPr>
              <a:t>0,03МОм=30000 Ом</a:t>
            </a: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ru-RU" sz="2000">
              <a:solidFill>
                <a:srgbClr val="006666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sz="2000">
                <a:solidFill>
                  <a:srgbClr val="006666"/>
                </a:solidFill>
              </a:rPr>
              <a:t>3 кОм=3000 Ом</a:t>
            </a:r>
          </a:p>
        </p:txBody>
      </p:sp>
      <p:pic>
        <p:nvPicPr>
          <p:cNvPr id="17413" name="Picture 12" descr="j01958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2276475"/>
            <a:ext cx="3571875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право 7"/>
          <p:cNvSpPr/>
          <p:nvPr/>
        </p:nvSpPr>
        <p:spPr>
          <a:xfrm>
            <a:off x="7358063" y="6072188"/>
            <a:ext cx="1357312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kk-KZ" sz="1600" dirty="0">
                <a:solidFill>
                  <a:srgbClr val="0000FF"/>
                </a:solidFill>
                <a:hlinkClick r:id="" action="ppaction://noaction"/>
              </a:rPr>
              <a:t>Келесі</a:t>
            </a:r>
            <a:r>
              <a:rPr lang="kk-KZ" sz="1600" dirty="0">
                <a:solidFill>
                  <a:srgbClr val="0000FF"/>
                </a:solidFill>
              </a:rPr>
              <a:t> бет</a:t>
            </a:r>
            <a:endParaRPr lang="ru-RU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  <p:bldP spid="116746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913</TotalTime>
  <Words>419</Words>
  <Application>Microsoft Office PowerPoint</Application>
  <PresentationFormat>Экран (4:3)</PresentationFormat>
  <Paragraphs>152</Paragraphs>
  <Slides>12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Franklin Gothic Book</vt:lpstr>
      <vt:lpstr>Wingdings 2</vt:lpstr>
      <vt:lpstr>Times New Roman</vt:lpstr>
      <vt:lpstr>Wingdings</vt:lpstr>
      <vt:lpstr>Tahoma</vt:lpstr>
      <vt:lpstr>Symbol</vt:lpstr>
      <vt:lpstr>Техническая</vt:lpstr>
      <vt:lpstr>Microsoft Equation 3.0</vt:lpstr>
      <vt:lpstr>Электр ток көздері. Ом заңы</vt:lpstr>
      <vt:lpstr>Слайд 2</vt:lpstr>
      <vt:lpstr>Слайд 3</vt:lpstr>
      <vt:lpstr>Слайд 4</vt:lpstr>
      <vt:lpstr>Ток көздері</vt:lpstr>
      <vt:lpstr>Негізгі формулалар және шамалардың өлшем бірліктері</vt:lpstr>
      <vt:lpstr>Слайд 7</vt:lpstr>
      <vt:lpstr>Ом заңы</vt:lpstr>
      <vt:lpstr>Сабақты бекіту есептері</vt:lpstr>
      <vt:lpstr>Ұзындығы 10м, көлденең қимасы 0,1мм² мыс сымның кедергісін анықтаңдар.</vt:lpstr>
      <vt:lpstr>Ом заңына есептер</vt:lpstr>
      <vt:lpstr>Сөзжұмбақ </vt:lpstr>
    </vt:vector>
  </TitlesOfParts>
  <Company>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физики с использованием ИКТ в 8 классе по теме: «Электрический ток. Источники тока. Сила тока. Напряжение. Сопротивление»</dc:title>
  <dc:creator>itauser1</dc:creator>
  <cp:lastModifiedBy>User</cp:lastModifiedBy>
  <cp:revision>66</cp:revision>
  <dcterms:created xsi:type="dcterms:W3CDTF">2007-10-17T02:45:14Z</dcterms:created>
  <dcterms:modified xsi:type="dcterms:W3CDTF">2011-12-03T06:37:43Z</dcterms:modified>
</cp:coreProperties>
</file>