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72" r:id="rId2"/>
    <p:sldId id="265" r:id="rId3"/>
    <p:sldId id="266" r:id="rId4"/>
    <p:sldId id="269" r:id="rId5"/>
    <p:sldId id="267" r:id="rId6"/>
    <p:sldId id="275" r:id="rId7"/>
    <p:sldId id="258" r:id="rId8"/>
    <p:sldId id="259" r:id="rId9"/>
    <p:sldId id="262" r:id="rId10"/>
    <p:sldId id="260" r:id="rId11"/>
    <p:sldId id="261" r:id="rId12"/>
    <p:sldId id="273" r:id="rId13"/>
    <p:sldId id="270" r:id="rId14"/>
    <p:sldId id="274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009900"/>
    <a:srgbClr val="009999"/>
    <a:srgbClr val="A6B6AB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36" d="100"/>
          <a:sy n="36" d="100"/>
        </p:scale>
        <p:origin x="-72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EA4FFC-DFFD-4915-AFBB-24D7F5516703}" type="datetimeFigureOut">
              <a:rPr lang="ru-RU" smtClean="0"/>
              <a:pPr/>
              <a:t>11.04.2012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9C22CA-6A18-495C-8FBF-3E877AD7887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7188EDD-B462-40D5-9819-4E6B608015D2}" type="slidenum">
              <a:rPr lang="ru-RU" smtClean="0"/>
              <a:pPr/>
              <a:t>14</a:t>
            </a:fld>
            <a:endParaRPr lang="ru-RU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DC276-EA2D-4989-80AC-F4F25CA7C9A7}" type="datetimeFigureOut">
              <a:rPr lang="ru-RU" smtClean="0"/>
              <a:pPr/>
              <a:t>11.04.2012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D2783-5608-420A-A8D5-81C54AE272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DC276-EA2D-4989-80AC-F4F25CA7C9A7}" type="datetimeFigureOut">
              <a:rPr lang="ru-RU" smtClean="0"/>
              <a:pPr/>
              <a:t>11.04.2012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D2783-5608-420A-A8D5-81C54AE272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DC276-EA2D-4989-80AC-F4F25CA7C9A7}" type="datetimeFigureOut">
              <a:rPr lang="ru-RU" smtClean="0"/>
              <a:pPr/>
              <a:t>11.04.2012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D2783-5608-420A-A8D5-81C54AE272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DC276-EA2D-4989-80AC-F4F25CA7C9A7}" type="datetimeFigureOut">
              <a:rPr lang="ru-RU" smtClean="0"/>
              <a:pPr/>
              <a:t>11.04.2012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D2783-5608-420A-A8D5-81C54AE272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DC276-EA2D-4989-80AC-F4F25CA7C9A7}" type="datetimeFigureOut">
              <a:rPr lang="ru-RU" smtClean="0"/>
              <a:pPr/>
              <a:t>11.04.2012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D2783-5608-420A-A8D5-81C54AE272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DC276-EA2D-4989-80AC-F4F25CA7C9A7}" type="datetimeFigureOut">
              <a:rPr lang="ru-RU" smtClean="0"/>
              <a:pPr/>
              <a:t>11.04.2012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D2783-5608-420A-A8D5-81C54AE272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DC276-EA2D-4989-80AC-F4F25CA7C9A7}" type="datetimeFigureOut">
              <a:rPr lang="ru-RU" smtClean="0"/>
              <a:pPr/>
              <a:t>11.04.2012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D2783-5608-420A-A8D5-81C54AE272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DC276-EA2D-4989-80AC-F4F25CA7C9A7}" type="datetimeFigureOut">
              <a:rPr lang="ru-RU" smtClean="0"/>
              <a:pPr/>
              <a:t>11.04.2012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D2783-5608-420A-A8D5-81C54AE272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DC276-EA2D-4989-80AC-F4F25CA7C9A7}" type="datetimeFigureOut">
              <a:rPr lang="ru-RU" smtClean="0"/>
              <a:pPr/>
              <a:t>11.04.2012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D2783-5608-420A-A8D5-81C54AE272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DC276-EA2D-4989-80AC-F4F25CA7C9A7}" type="datetimeFigureOut">
              <a:rPr lang="ru-RU" smtClean="0"/>
              <a:pPr/>
              <a:t>11.04.2012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D2783-5608-420A-A8D5-81C54AE272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DC276-EA2D-4989-80AC-F4F25CA7C9A7}" type="datetimeFigureOut">
              <a:rPr lang="ru-RU" smtClean="0"/>
              <a:pPr/>
              <a:t>11.04.2012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D2783-5608-420A-A8D5-81C54AE272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EDC276-EA2D-4989-80AC-F4F25CA7C9A7}" type="datetimeFigureOut">
              <a:rPr lang="ru-RU" smtClean="0"/>
              <a:pPr/>
              <a:t>11.04.2012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5D2783-5608-420A-A8D5-81C54AE272D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gif"/><Relationship Id="rId5" Type="http://schemas.openxmlformats.org/officeDocument/2006/relationships/image" Target="../media/image16.gif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gif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gif"/><Relationship Id="rId5" Type="http://schemas.openxmlformats.org/officeDocument/2006/relationships/image" Target="../media/image34.gif"/><Relationship Id="rId4" Type="http://schemas.openxmlformats.org/officeDocument/2006/relationships/image" Target="../media/image33.gi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images.yandex.ru/" TargetMode="External"/><Relationship Id="rId4" Type="http://schemas.openxmlformats.org/officeDocument/2006/relationships/hyperlink" Target="http://images.google.ru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gif"/><Relationship Id="rId4" Type="http://schemas.openxmlformats.org/officeDocument/2006/relationships/image" Target="../media/image8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3.jpeg"/><Relationship Id="rId7" Type="http://schemas.openxmlformats.org/officeDocument/2006/relationships/image" Target="../media/image16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15.gif"/><Relationship Id="rId10" Type="http://schemas.openxmlformats.org/officeDocument/2006/relationships/image" Target="../media/image19.gif"/><Relationship Id="rId4" Type="http://schemas.openxmlformats.org/officeDocument/2006/relationships/image" Target="../media/image14.gif"/><Relationship Id="rId9" Type="http://schemas.openxmlformats.org/officeDocument/2006/relationships/image" Target="../media/image18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5.gif"/><Relationship Id="rId7" Type="http://schemas.openxmlformats.org/officeDocument/2006/relationships/image" Target="../media/image14.gif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10" Type="http://schemas.openxmlformats.org/officeDocument/2006/relationships/image" Target="../media/image18.gif"/><Relationship Id="rId4" Type="http://schemas.openxmlformats.org/officeDocument/2006/relationships/image" Target="../media/image16.gif"/><Relationship Id="rId9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6.gi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gif"/><Relationship Id="rId5" Type="http://schemas.openxmlformats.org/officeDocument/2006/relationships/image" Target="../media/image5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3" descr="http://www.smojem.ru/uploads/posts/2010-07/1278189680_smeshariki_luchshie_serii_4_04.jpg"/>
          <p:cNvPicPr>
            <a:picLocks/>
          </p:cNvPicPr>
          <p:nvPr/>
        </p:nvPicPr>
        <p:blipFill>
          <a:blip r:embed="rId2"/>
          <a:srcRect l="2289" r="2343" b="9157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5720" y="-642966"/>
            <a:ext cx="5357850" cy="1928826"/>
          </a:xfrm>
          <a:prstGeom prst="rect">
            <a:avLst/>
          </a:prstGeom>
          <a:noFill/>
        </p:spPr>
        <p:txBody>
          <a:bodyPr wrap="none" rtlCol="0">
            <a:prstTxWarp prst="textInflateTop">
              <a:avLst>
                <a:gd name="adj" fmla="val 17961"/>
              </a:avLst>
            </a:prstTxWarp>
            <a:spAutoFit/>
          </a:bodyPr>
          <a:lstStyle/>
          <a:p>
            <a:r>
              <a:rPr lang="ru-RU" sz="3600" b="1" dirty="0" smtClean="0">
                <a:ln>
                  <a:solidFill>
                    <a:sysClr val="windowText" lastClr="000000"/>
                  </a:solidFill>
                </a:ln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Что такое задача?   </a:t>
            </a:r>
            <a:r>
              <a:rPr lang="ru-RU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 descr="D:\мама\Мои рисунки\вещи, инструменты , компы\f133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5767384"/>
            <a:ext cx="2603406" cy="109061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786314" y="5715016"/>
            <a:ext cx="385762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4000" b="1" cap="all" dirty="0" smtClean="0">
                <a:ln/>
                <a:solidFill>
                  <a:srgbClr val="000099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1 класс</a:t>
            </a:r>
            <a:endParaRPr lang="ru-RU" sz="4000" b="1" cap="all" dirty="0">
              <a:ln/>
              <a:solidFill>
                <a:srgbClr val="000099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мама\буквы и цифры\знаки\slovar2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86512" y="214290"/>
            <a:ext cx="1227262" cy="957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1" descr="c3c62efbd992ad280b2f29e267db5462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7" y="4355006"/>
            <a:ext cx="2071701" cy="1631465"/>
          </a:xfrm>
          <a:prstGeom prst="rect">
            <a:avLst/>
          </a:prstGeom>
          <a:noFill/>
        </p:spPr>
      </p:pic>
      <p:pic>
        <p:nvPicPr>
          <p:cNvPr id="5" name="Picture 19" descr="3e67680d7248acdbf98353260e5b6329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3490423">
            <a:off x="1022432" y="209968"/>
            <a:ext cx="1029019" cy="961320"/>
          </a:xfrm>
          <a:prstGeom prst="rect">
            <a:avLst/>
          </a:prstGeom>
          <a:noFill/>
        </p:spPr>
      </p:pic>
      <p:pic>
        <p:nvPicPr>
          <p:cNvPr id="4" name="Picture 19" descr="3e67680d7248acdbf98353260e5b6329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8015188">
            <a:off x="1876436" y="922936"/>
            <a:ext cx="1042192" cy="973627"/>
          </a:xfrm>
          <a:prstGeom prst="rect">
            <a:avLst/>
          </a:prstGeom>
          <a:noFill/>
        </p:spPr>
      </p:pic>
      <p:pic>
        <p:nvPicPr>
          <p:cNvPr id="6" name="Picture 19" descr="3e67680d7248acdbf98353260e5b6329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857232"/>
            <a:ext cx="1143008" cy="106781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3000364" y="2357430"/>
            <a:ext cx="2000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/>
              <a:t>-  10 б.</a:t>
            </a:r>
            <a:endParaRPr lang="ru-RU" sz="3200" b="1" i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143240" y="4572008"/>
            <a:ext cx="130997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i="1" dirty="0" smtClean="0"/>
              <a:t>-  7 б.  </a:t>
            </a:r>
            <a:endParaRPr lang="ru-RU" sz="3200" b="1" i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5429256" y="3500438"/>
            <a:ext cx="94609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/>
              <a:t>? б.</a:t>
            </a:r>
            <a:endParaRPr lang="ru-RU" sz="4000" dirty="0"/>
          </a:p>
        </p:txBody>
      </p:sp>
      <p:sp>
        <p:nvSpPr>
          <p:cNvPr id="16" name="Правая фигурная скобка 15"/>
          <p:cNvSpPr/>
          <p:nvPr/>
        </p:nvSpPr>
        <p:spPr>
          <a:xfrm>
            <a:off x="4000496" y="1785926"/>
            <a:ext cx="1285884" cy="4143404"/>
          </a:xfrm>
          <a:prstGeom prst="rightBrace">
            <a:avLst>
              <a:gd name="adj1" fmla="val 8333"/>
              <a:gd name="adj2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7" name="Pictur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6715140" y="285728"/>
            <a:ext cx="2214578" cy="2714073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</p:spPr>
      </p:pic>
      <p:sp>
        <p:nvSpPr>
          <p:cNvPr id="18" name="Выноска-облако 17"/>
          <p:cNvSpPr/>
          <p:nvPr/>
        </p:nvSpPr>
        <p:spPr>
          <a:xfrm>
            <a:off x="4143372" y="214290"/>
            <a:ext cx="3286148" cy="1714512"/>
          </a:xfrm>
          <a:prstGeom prst="cloudCallout">
            <a:avLst>
              <a:gd name="adj1" fmla="val 50714"/>
              <a:gd name="adj2" fmla="val 33314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Придумай задачу и реши её.  </a:t>
            </a:r>
            <a:endParaRPr lang="ru-RU" sz="32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" name="Picture 25" descr="118b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785918" y="1714488"/>
            <a:ext cx="1065226" cy="1417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5" descr="118b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071538" y="1714488"/>
            <a:ext cx="1065226" cy="1417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5" descr="118b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14282" y="1714488"/>
            <a:ext cx="1065226" cy="1417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40" descr="263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57884" y="2214554"/>
            <a:ext cx="857250" cy="857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3000364" y="2143116"/>
            <a:ext cx="2000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/>
              <a:t>-  24 л.</a:t>
            </a:r>
            <a:endParaRPr lang="ru-RU" sz="3200" b="1" i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143240" y="4572008"/>
            <a:ext cx="126028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i="1" dirty="0" smtClean="0"/>
              <a:t>-  6 с.  </a:t>
            </a:r>
            <a:endParaRPr lang="ru-RU" sz="3200" b="1" i="1" dirty="0"/>
          </a:p>
        </p:txBody>
      </p:sp>
      <p:sp>
        <p:nvSpPr>
          <p:cNvPr id="13" name="Правая фигурная скобка 12"/>
          <p:cNvSpPr/>
          <p:nvPr/>
        </p:nvSpPr>
        <p:spPr>
          <a:xfrm>
            <a:off x="3857620" y="1857364"/>
            <a:ext cx="1285884" cy="4143404"/>
          </a:xfrm>
          <a:prstGeom prst="rightBrace">
            <a:avLst>
              <a:gd name="adj1" fmla="val 8333"/>
              <a:gd name="adj2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5286380" y="3571876"/>
            <a:ext cx="111799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/>
              <a:t>? </a:t>
            </a:r>
            <a:r>
              <a:rPr lang="ru-RU" sz="4000" b="1" dirty="0" err="1" smtClean="0"/>
              <a:t>иг</a:t>
            </a:r>
            <a:r>
              <a:rPr lang="ru-RU" sz="4000" b="1" dirty="0" smtClean="0"/>
              <a:t>.</a:t>
            </a:r>
            <a:endParaRPr lang="ru-RU" sz="4000" dirty="0"/>
          </a:p>
        </p:txBody>
      </p:sp>
      <p:sp>
        <p:nvSpPr>
          <p:cNvPr id="15" name="TextBox 14"/>
          <p:cNvSpPr txBox="1"/>
          <p:nvPr/>
        </p:nvSpPr>
        <p:spPr>
          <a:xfrm>
            <a:off x="928662" y="428604"/>
            <a:ext cx="2286016" cy="58477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МАГАЗИН</a:t>
            </a:r>
            <a:endParaRPr lang="ru-RU" sz="3200" b="1" dirty="0">
              <a:solidFill>
                <a:srgbClr val="FFFF00"/>
              </a:solidFill>
            </a:endParaRPr>
          </a:p>
        </p:txBody>
      </p:sp>
      <p:pic>
        <p:nvPicPr>
          <p:cNvPr id="2050" name="Picture 2" descr="l"/>
          <p:cNvPicPr>
            <a:picLocks noChangeAspect="1" noChangeArrowheads="1"/>
          </p:cNvPicPr>
          <p:nvPr/>
        </p:nvPicPr>
        <p:blipFill>
          <a:blip r:embed="rId2"/>
          <a:srcRect l="18987" t="2996" r="8860" b="4127"/>
          <a:stretch>
            <a:fillRect/>
          </a:stretch>
        </p:blipFill>
        <p:spPr bwMode="auto">
          <a:xfrm>
            <a:off x="214282" y="1428736"/>
            <a:ext cx="1357322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" descr="l"/>
          <p:cNvPicPr>
            <a:picLocks noChangeAspect="1" noChangeArrowheads="1"/>
          </p:cNvPicPr>
          <p:nvPr/>
        </p:nvPicPr>
        <p:blipFill>
          <a:blip r:embed="rId2"/>
          <a:srcRect l="18987" t="2996" r="8860" b="4127"/>
          <a:stretch>
            <a:fillRect/>
          </a:stretch>
        </p:blipFill>
        <p:spPr bwMode="auto">
          <a:xfrm>
            <a:off x="1571604" y="1500174"/>
            <a:ext cx="1357322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 descr="10_1"/>
          <p:cNvPicPr>
            <a:picLocks noChangeAspect="1" noChangeArrowheads="1"/>
          </p:cNvPicPr>
          <p:nvPr/>
        </p:nvPicPr>
        <p:blipFill>
          <a:blip r:embed="rId3"/>
          <a:srcRect l="2232" t="2500" r="4017" b="4999"/>
          <a:stretch>
            <a:fillRect/>
          </a:stretch>
        </p:blipFill>
        <p:spPr bwMode="auto">
          <a:xfrm>
            <a:off x="214282" y="3857628"/>
            <a:ext cx="3000396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4" descr="http://prazdni.com/wp-content/uploads/2009/11/%D0%B4%D0%B5%D1%82%D1%81%D0%BA%D0%B8%D0%B5-%D1%80%D0%B0%D0%BC%D0%BA%D0%B8-%D0%B4%D0%BB%D1%8F-%D1%84%D0%BE%D1%82%D0%BE%D1%88%D0%BE%D0%BF%D0%B0_038.png"/>
          <p:cNvPicPr>
            <a:picLocks noChangeAspect="1" noChangeArrowheads="1"/>
          </p:cNvPicPr>
          <p:nvPr/>
        </p:nvPicPr>
        <p:blipFill>
          <a:blip r:embed="rId4"/>
          <a:srcRect l="-1" t="47917" r="70313" b="2083"/>
          <a:stretch>
            <a:fillRect/>
          </a:stretch>
        </p:blipFill>
        <p:spPr bwMode="auto">
          <a:xfrm flipH="1">
            <a:off x="6712178" y="785794"/>
            <a:ext cx="2431822" cy="2714620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Выноска-облако 15"/>
          <p:cNvSpPr/>
          <p:nvPr/>
        </p:nvSpPr>
        <p:spPr>
          <a:xfrm>
            <a:off x="3643306" y="142852"/>
            <a:ext cx="3286148" cy="1714512"/>
          </a:xfrm>
          <a:prstGeom prst="cloudCallout">
            <a:avLst>
              <a:gd name="adj1" fmla="val 56195"/>
              <a:gd name="adj2" fmla="val 72102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Придумай задачу и реши её.  </a:t>
            </a:r>
            <a:endParaRPr lang="ru-RU" sz="32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Picture 40" descr="263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0694" y="2500306"/>
            <a:ext cx="857250" cy="857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3" descr="http://www.fotodryg.ru/imgram/24_3000.jpg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500166" y="785794"/>
            <a:ext cx="542928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33CC"/>
                </a:solidFill>
              </a:rPr>
              <a:t> 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В зоопарке мы стояли,</a:t>
            </a:r>
          </a:p>
          <a:p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Обезьянок все считали:</a:t>
            </a:r>
          </a:p>
          <a:p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Две играли на песке,</a:t>
            </a:r>
          </a:p>
          <a:p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Три уселись на доске,</a:t>
            </a:r>
          </a:p>
          <a:p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А двенадцать спинки грели.</a:t>
            </a:r>
          </a:p>
          <a:p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Сосчитать вы всех успели? </a:t>
            </a:r>
            <a:endParaRPr lang="ru-RU" sz="32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5" descr="animals150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0760" y="714356"/>
            <a:ext cx="17145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8" descr="обезьяна хлопает в ладоши, анимашка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7554" y="4214818"/>
            <a:ext cx="1085850" cy="1190625"/>
          </a:xfrm>
          <a:prstGeom prst="rect">
            <a:avLst/>
          </a:prstGeom>
          <a:noFill/>
        </p:spPr>
      </p:pic>
      <p:pic>
        <p:nvPicPr>
          <p:cNvPr id="6" name="Picture 76" descr="обезьяна, анимашка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43702" y="3429000"/>
            <a:ext cx="762000" cy="1038225"/>
          </a:xfrm>
          <a:prstGeom prst="rect">
            <a:avLst/>
          </a:prstGeom>
          <a:noFill/>
        </p:spPr>
      </p:pic>
      <p:pic>
        <p:nvPicPr>
          <p:cNvPr id="7" name="Picture 92" descr="мартышка, анимашка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0628" y="4572008"/>
            <a:ext cx="800100" cy="695325"/>
          </a:xfrm>
          <a:prstGeom prst="rect">
            <a:avLst/>
          </a:prstGeom>
          <a:noFill/>
        </p:spPr>
      </p:pic>
      <p:sp>
        <p:nvSpPr>
          <p:cNvPr id="8" name="Выноска-облако 7"/>
          <p:cNvSpPr/>
          <p:nvPr/>
        </p:nvSpPr>
        <p:spPr>
          <a:xfrm>
            <a:off x="1857356" y="1428736"/>
            <a:ext cx="5500726" cy="2857520"/>
          </a:xfrm>
          <a:prstGeom prst="cloudCallout">
            <a:avLst>
              <a:gd name="adj1" fmla="val -31486"/>
              <a:gd name="adj2" fmla="val 7164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Ребята, а с этой задачей справитесь?</a:t>
            </a:r>
            <a:endParaRPr lang="ru-RU" sz="36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Выноска-облако 9"/>
          <p:cNvSpPr/>
          <p:nvPr/>
        </p:nvSpPr>
        <p:spPr>
          <a:xfrm>
            <a:off x="3714744" y="5286388"/>
            <a:ext cx="3571900" cy="1357322"/>
          </a:xfrm>
          <a:prstGeom prst="cloudCallout">
            <a:avLst>
              <a:gd name="adj1" fmla="val 66744"/>
              <a:gd name="adj2" fmla="val 17896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Правильно!</a:t>
            </a:r>
          </a:p>
          <a:p>
            <a:pPr algn="ctr"/>
            <a:r>
              <a:rPr lang="ru-RU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17</a:t>
            </a:r>
            <a:endParaRPr lang="ru-RU" sz="28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 animBg="1"/>
      <p:bldP spid="8" grpId="1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3" descr="http://www.thecartoonpictures.com/data/media/164/gogoriki-characters.jpg"/>
          <p:cNvPicPr>
            <a:picLocks/>
          </p:cNvPicPr>
          <p:nvPr/>
        </p:nvPicPr>
        <p:blipFill>
          <a:blip r:embed="rId2" cstate="print"/>
          <a:srcRect l="1562" b="312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Выноска-облако 2"/>
          <p:cNvSpPr/>
          <p:nvPr/>
        </p:nvSpPr>
        <p:spPr>
          <a:xfrm flipH="1">
            <a:off x="-142908" y="0"/>
            <a:ext cx="5786478" cy="2143140"/>
          </a:xfrm>
          <a:prstGeom prst="cloudCallout">
            <a:avLst>
              <a:gd name="adj1" fmla="val 8521"/>
              <a:gd name="adj2" fmla="val 96653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Теперь вы умеете решать задачи!</a:t>
            </a:r>
          </a:p>
          <a:p>
            <a:r>
              <a:rPr lang="ru-RU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Удачи вам, ребята !</a:t>
            </a:r>
            <a:endParaRPr lang="ru-RU" sz="32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/>
          <p:nvPr/>
        </p:nvPicPr>
        <p:blipFill>
          <a:blip r:embed="rId3" cstate="print"/>
          <a:srcRect t="19391" r="1841" b="1135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500035" y="357166"/>
            <a:ext cx="4714908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endParaRPr lang="en-US" sz="1400" b="1" dirty="0">
              <a:solidFill>
                <a:srgbClr val="0070C0"/>
              </a:solidFill>
              <a:latin typeface="Georgia" pitchFamily="18" charset="0"/>
            </a:endParaRPr>
          </a:p>
          <a:p>
            <a:endParaRPr lang="ru-RU" sz="2400" b="1" dirty="0" smtClean="0">
              <a:solidFill>
                <a:srgbClr val="0000FF"/>
              </a:solidFill>
            </a:endParaRPr>
          </a:p>
          <a:p>
            <a:endParaRPr lang="ru-RU" sz="2400" b="1" dirty="0" smtClean="0"/>
          </a:p>
          <a:p>
            <a:pPr algn="ctr">
              <a:defRPr/>
            </a:pPr>
            <a:endParaRPr lang="ru-RU" sz="2800" b="1" i="1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31748" name="Прямоугольник 2"/>
          <p:cNvSpPr>
            <a:spLocks noChangeArrowheads="1"/>
          </p:cNvSpPr>
          <p:nvPr/>
        </p:nvSpPr>
        <p:spPr bwMode="auto">
          <a:xfrm>
            <a:off x="5286380" y="4786322"/>
            <a:ext cx="3679089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2800" b="1" i="1" dirty="0">
                <a:solidFill>
                  <a:srgbClr val="000099"/>
                </a:solidFill>
                <a:latin typeface="Calibri" pitchFamily="34" charset="0"/>
                <a:cs typeface="Times New Roman" pitchFamily="18" charset="0"/>
              </a:rPr>
              <a:t>Презентация </a:t>
            </a:r>
            <a:endParaRPr lang="ru-RU" sz="2800" b="1" i="1" dirty="0" smtClean="0">
              <a:solidFill>
                <a:srgbClr val="000099"/>
              </a:solidFill>
              <a:latin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ru-RU" sz="2800" b="1" i="1" dirty="0" smtClean="0">
                <a:solidFill>
                  <a:srgbClr val="000099"/>
                </a:solidFill>
                <a:latin typeface="Calibri" pitchFamily="34" charset="0"/>
                <a:cs typeface="Times New Roman" pitchFamily="18" charset="0"/>
              </a:rPr>
              <a:t>опубликована </a:t>
            </a:r>
          </a:p>
          <a:p>
            <a:pPr algn="ctr" eaLnBrk="0" hangingPunct="0"/>
            <a:r>
              <a:rPr lang="ru-RU" sz="2800" b="1" i="1" dirty="0" smtClean="0">
                <a:solidFill>
                  <a:srgbClr val="000099"/>
                </a:solidFill>
                <a:latin typeface="Calibri" pitchFamily="34" charset="0"/>
                <a:cs typeface="Times New Roman" pitchFamily="18" charset="0"/>
              </a:rPr>
              <a:t>на </a:t>
            </a:r>
            <a:r>
              <a:rPr lang="ru-RU" sz="2800" b="1" i="1" dirty="0">
                <a:solidFill>
                  <a:srgbClr val="000099"/>
                </a:solidFill>
                <a:latin typeface="Calibri" pitchFamily="34" charset="0"/>
                <a:cs typeface="Times New Roman" pitchFamily="18" charset="0"/>
              </a:rPr>
              <a:t>сайте - viki.rdf.ru</a:t>
            </a:r>
            <a:endParaRPr lang="ru-RU" sz="2800" b="1" dirty="0">
              <a:solidFill>
                <a:srgbClr val="000099"/>
              </a:solidFill>
              <a:cs typeface="Arial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214942" y="142852"/>
            <a:ext cx="364333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 smtClean="0">
                <a:solidFill>
                  <a:srgbClr val="000099"/>
                </a:solidFill>
                <a:latin typeface="Georgia" pitchFamily="18" charset="0"/>
              </a:rPr>
              <a:t>Картинки  с сайтов:</a:t>
            </a:r>
          </a:p>
          <a:p>
            <a:pPr algn="ctr">
              <a:defRPr/>
            </a:pPr>
            <a:r>
              <a:rPr lang="ru-RU" b="1" dirty="0" smtClean="0">
                <a:solidFill>
                  <a:srgbClr val="000099"/>
                </a:solidFill>
                <a:latin typeface="Georgia" pitchFamily="18" charset="0"/>
                <a:hlinkClick r:id="rId4"/>
              </a:rPr>
              <a:t>-http://images.google.ru/</a:t>
            </a:r>
            <a:r>
              <a:rPr lang="ru-RU" b="1" dirty="0" smtClean="0">
                <a:solidFill>
                  <a:srgbClr val="000099"/>
                </a:solidFill>
                <a:latin typeface="Georgia" pitchFamily="18" charset="0"/>
              </a:rPr>
              <a:t> ;</a:t>
            </a:r>
          </a:p>
          <a:p>
            <a:pPr algn="ctr">
              <a:defRPr/>
            </a:pPr>
            <a:r>
              <a:rPr lang="ru-RU" b="1" dirty="0" smtClean="0">
                <a:solidFill>
                  <a:srgbClr val="000099"/>
                </a:solidFill>
                <a:latin typeface="Georgia" pitchFamily="18" charset="0"/>
                <a:hlinkClick r:id="rId5"/>
              </a:rPr>
              <a:t>-http://images.yandex.r</a:t>
            </a:r>
            <a:r>
              <a:rPr lang="ru-RU" b="1" dirty="0" smtClean="0">
                <a:solidFill>
                  <a:srgbClr val="0070C0"/>
                </a:solidFill>
                <a:latin typeface="Georgia" pitchFamily="18" charset="0"/>
                <a:hlinkClick r:id="rId5"/>
              </a:rPr>
              <a:t>u/</a:t>
            </a:r>
            <a:r>
              <a:rPr lang="ru-RU" b="1" dirty="0" smtClean="0">
                <a:solidFill>
                  <a:srgbClr val="0070C0"/>
                </a:solidFill>
                <a:latin typeface="Georgia" pitchFamily="18" charset="0"/>
              </a:rPr>
              <a:t>;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3" descr="http://i070.radikal.ru/0809/df/50ba3882b83e.jpg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14282" y="214290"/>
            <a:ext cx="528638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0099"/>
                </a:solidFill>
              </a:rPr>
              <a:t>Я, Корпатыч, Крош, </a:t>
            </a:r>
            <a:r>
              <a:rPr lang="ru-RU" sz="3200" b="1" dirty="0" err="1" smtClean="0">
                <a:solidFill>
                  <a:srgbClr val="000099"/>
                </a:solidFill>
              </a:rPr>
              <a:t>Лосяш</a:t>
            </a:r>
            <a:r>
              <a:rPr lang="ru-RU" sz="3200" b="1" dirty="0" smtClean="0">
                <a:solidFill>
                  <a:srgbClr val="000099"/>
                </a:solidFill>
              </a:rPr>
              <a:t>.</a:t>
            </a:r>
          </a:p>
          <a:p>
            <a:r>
              <a:rPr lang="ru-RU" sz="3200" b="1" dirty="0" smtClean="0">
                <a:solidFill>
                  <a:srgbClr val="000099"/>
                </a:solidFill>
              </a:rPr>
              <a:t>Догоняем  дружно мяч.</a:t>
            </a:r>
          </a:p>
          <a:p>
            <a:r>
              <a:rPr lang="ru-RU" sz="3200" b="1" dirty="0" err="1" smtClean="0">
                <a:solidFill>
                  <a:srgbClr val="000099"/>
                </a:solidFill>
              </a:rPr>
              <a:t>Нюша</a:t>
            </a:r>
            <a:r>
              <a:rPr lang="ru-RU" sz="3200" b="1" dirty="0" smtClean="0">
                <a:solidFill>
                  <a:srgbClr val="000099"/>
                </a:solidFill>
              </a:rPr>
              <a:t>  с Ёжиком  пока -</a:t>
            </a:r>
          </a:p>
          <a:p>
            <a:r>
              <a:rPr lang="ru-RU" sz="3200" b="1" dirty="0" smtClean="0">
                <a:solidFill>
                  <a:srgbClr val="000099"/>
                </a:solidFill>
              </a:rPr>
              <a:t>Запасных два игрока.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786182" y="5286388"/>
            <a:ext cx="507209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000099"/>
                </a:solidFill>
              </a:rPr>
              <a:t>А когда подучатся,</a:t>
            </a:r>
          </a:p>
          <a:p>
            <a:r>
              <a:rPr lang="ru-RU" sz="3600" b="1" dirty="0" smtClean="0">
                <a:solidFill>
                  <a:srgbClr val="000099"/>
                </a:solidFill>
              </a:rPr>
              <a:t>Сколько нас получится? </a:t>
            </a:r>
            <a:endParaRPr lang="ru-RU" sz="3600" dirty="0">
              <a:solidFill>
                <a:srgbClr val="000099"/>
              </a:solidFill>
            </a:endParaRPr>
          </a:p>
        </p:txBody>
      </p:sp>
      <p:pic>
        <p:nvPicPr>
          <p:cNvPr id="7" name="Рисунок 4" descr="http://www.fotodryg.ru/clipart/1/4/39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-1" y="2841286"/>
            <a:ext cx="3786182" cy="4016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3" descr="http://i006.radikal.ru/0811/b6/82734c1ed143.jpg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3143240" y="0"/>
            <a:ext cx="500066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i="1" dirty="0" smtClean="0">
                <a:solidFill>
                  <a:schemeClr val="tx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7 ромашек наша </a:t>
            </a:r>
            <a:r>
              <a:rPr lang="ru-RU" sz="2800" b="1" i="1" dirty="0" err="1" smtClean="0">
                <a:solidFill>
                  <a:schemeClr val="tx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Нюша</a:t>
            </a:r>
            <a:r>
              <a:rPr lang="ru-RU" sz="2800" b="1" i="1" dirty="0" smtClean="0">
                <a:solidFill>
                  <a:schemeClr val="tx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28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i="1" dirty="0" smtClean="0">
                <a:solidFill>
                  <a:schemeClr val="tx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Собрала в букет. </a:t>
            </a:r>
            <a:endParaRPr lang="ru-RU" sz="28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i="1" dirty="0" smtClean="0">
                <a:solidFill>
                  <a:schemeClr val="tx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Нюшу Ежик </a:t>
            </a:r>
            <a:r>
              <a:rPr lang="ru-RU" sz="2800" b="1" i="1" dirty="0">
                <a:solidFill>
                  <a:schemeClr val="tx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повстречал </a:t>
            </a:r>
            <a:endParaRPr lang="ru-RU" sz="28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i="1" dirty="0">
                <a:solidFill>
                  <a:schemeClr val="tx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</a:t>
            </a:r>
            <a:r>
              <a:rPr lang="ru-RU" sz="2800" b="1" i="1" dirty="0" smtClean="0">
                <a:solidFill>
                  <a:schemeClr val="tx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ромашек   восемь   дал</a:t>
            </a:r>
            <a:r>
              <a:rPr lang="ru-RU" sz="2800" b="1" i="1" dirty="0">
                <a:solidFill>
                  <a:schemeClr val="tx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endParaRPr lang="ru-RU" sz="28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i="1" dirty="0">
                <a:solidFill>
                  <a:schemeClr val="tx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Сколько </a:t>
            </a:r>
            <a:r>
              <a:rPr lang="ru-RU" sz="2800" b="1" i="1" dirty="0" smtClean="0">
                <a:solidFill>
                  <a:schemeClr val="tx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 </a:t>
            </a:r>
            <a:r>
              <a:rPr lang="ru-RU" sz="2800" b="1" i="1" dirty="0" err="1" smtClean="0">
                <a:solidFill>
                  <a:schemeClr val="tx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Нюши</a:t>
            </a:r>
            <a:r>
              <a:rPr lang="ru-RU" sz="2800" b="1" i="1" dirty="0" smtClean="0">
                <a:solidFill>
                  <a:schemeClr val="tx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в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i="1" dirty="0" smtClean="0">
                <a:solidFill>
                  <a:schemeClr val="tx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букете   ромашек? </a:t>
            </a:r>
            <a:endParaRPr lang="ru-RU" sz="28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H:\Documents and Settings\Aida\Рабочий стол\НОвая ГРАФИКА сборник\КАРТИНКИ СБОРНИК_ школьные\__Flo11.gif"/>
          <p:cNvPicPr>
            <a:picLocks noChangeAspect="1" noChangeArrowheads="1" noCrop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00694" y="5429264"/>
            <a:ext cx="478787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H:\Documents and Settings\Aida\Рабочий стол\НОвая ГРАФИКА сборник\КАРТИНКИ СБОРНИК_ школьные\__Flo11.gif"/>
          <p:cNvPicPr>
            <a:picLocks noChangeAspect="1" noChangeArrowheads="1" noCrop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6248" y="5000636"/>
            <a:ext cx="478787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H:\Documents and Settings\Aida\Рабочий стол\НОвая ГРАФИКА сборник\КАРТИНКИ СБОРНИК_ школьные\__Flo11.gif"/>
          <p:cNvPicPr>
            <a:picLocks noChangeAspect="1" noChangeArrowheads="1" noCrop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14744" y="5715016"/>
            <a:ext cx="683981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H:\Documents and Settings\Aida\Рабочий стол\НОвая ГРАФИКА сборник\КАРТИНКИ СБОРНИК_ школьные\__Flo11.gif"/>
          <p:cNvPicPr>
            <a:picLocks noChangeAspect="1" noChangeArrowheads="1" noCrop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6560857">
            <a:off x="6552653" y="3252361"/>
            <a:ext cx="774648" cy="809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H:\Documents and Settings\Aida\Рабочий стол\НОвая ГРАФИКА сборник\КАРТИНКИ СБОРНИК_ школьные\__Flo11.gif"/>
          <p:cNvPicPr>
            <a:picLocks noChangeAspect="1" noChangeArrowheads="1" noCrop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57686" y="3643314"/>
            <a:ext cx="857256" cy="895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H:\Documents and Settings\Aida\Рабочий стол\НОвая ГРАФИКА сборник\КАРТИНКИ СБОРНИК_ школьные\__Flo11.gif"/>
          <p:cNvPicPr>
            <a:picLocks noChangeAspect="1" noChangeArrowheads="1" noCrop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1154336">
            <a:off x="59456" y="6166049"/>
            <a:ext cx="626368" cy="654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H:\Documents and Settings\Aida\Рабочий стол\НОвая ГРАФИКА сборник\КАРТИНКИ СБОРНИК_ школьные\__Flo11.gif"/>
          <p:cNvPicPr>
            <a:picLocks noChangeAspect="1" noChangeArrowheads="1" noCrop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43438" y="6215058"/>
            <a:ext cx="615583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 descr="H:\Documents and Settings\Aida\Рабочий стол\НОвая ГРАФИКА сборник\КАРТИНКИ СБОРНИК_ школьные\__Flo11.gif"/>
          <p:cNvPicPr>
            <a:picLocks noChangeAspect="1" noChangeArrowheads="1" noCrop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57422" y="6215058"/>
            <a:ext cx="615583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 descr="H:\Documents and Settings\Aida\Рабочий стол\НОвая ГРАФИКА сборник\КАРТИНКИ СБОРНИК_ школьные\__Flo11.gif"/>
          <p:cNvPicPr>
            <a:picLocks noChangeAspect="1" noChangeArrowheads="1" noCrop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5008" y="4000504"/>
            <a:ext cx="285752" cy="298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 descr="H:\Documents and Settings\Aida\Рабочий стол\НОвая ГРАФИКА сборник\КАРТИНКИ СБОРНИК_ школьные\__Flo11.gif"/>
          <p:cNvPicPr>
            <a:picLocks noChangeAspect="1" noChangeArrowheads="1" noCrop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72198" y="4286256"/>
            <a:ext cx="341991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4" descr="Картинка 21 из 7108"/>
          <p:cNvPicPr>
            <a:picLocks noChangeAspect="1" noChangeArrowheads="1"/>
          </p:cNvPicPr>
          <p:nvPr/>
        </p:nvPicPr>
        <p:blipFill>
          <a:blip r:embed="rId6"/>
          <a:srcRect l="1818" r="6818" b="35514"/>
          <a:stretch>
            <a:fillRect/>
          </a:stretch>
        </p:blipFill>
        <p:spPr bwMode="auto">
          <a:xfrm rot="19997730">
            <a:off x="-60567" y="-33873"/>
            <a:ext cx="2450867" cy="15840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3" descr="http://smeshariky.narod.ru/img/dom_losya.jpg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4" descr="http://www.fotodryg.ru/clipart/1/4/39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-2" y="4432826"/>
            <a:ext cx="2285985" cy="2425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Выноска-облако 3"/>
          <p:cNvSpPr/>
          <p:nvPr/>
        </p:nvSpPr>
        <p:spPr>
          <a:xfrm>
            <a:off x="428596" y="214290"/>
            <a:ext cx="3429024" cy="3357586"/>
          </a:xfrm>
          <a:prstGeom prst="cloudCallout">
            <a:avLst>
              <a:gd name="adj1" fmla="val -27885"/>
              <a:gd name="adj2" fmla="val 85195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Решить задачу-это как построить дом!</a:t>
            </a:r>
            <a:endParaRPr lang="ru-RU" sz="32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Выноска-облако 4"/>
          <p:cNvSpPr/>
          <p:nvPr/>
        </p:nvSpPr>
        <p:spPr>
          <a:xfrm rot="1180503">
            <a:off x="2174618" y="4751340"/>
            <a:ext cx="2671920" cy="1923588"/>
          </a:xfrm>
          <a:prstGeom prst="cloudCallout">
            <a:avLst>
              <a:gd name="adj1" fmla="val -58669"/>
              <a:gd name="adj2" fmla="val 44629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Вы готовы?</a:t>
            </a:r>
            <a:endParaRPr lang="ru-RU" sz="32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процесс 1"/>
          <p:cNvSpPr/>
          <p:nvPr/>
        </p:nvSpPr>
        <p:spPr>
          <a:xfrm>
            <a:off x="3571868" y="6072188"/>
            <a:ext cx="4500593" cy="785812"/>
          </a:xfrm>
          <a:prstGeom prst="flowChartProcess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dirty="0"/>
              <a:t>условие</a:t>
            </a:r>
            <a:r>
              <a:rPr lang="ru-RU" dirty="0"/>
              <a:t> </a:t>
            </a:r>
          </a:p>
        </p:txBody>
      </p:sp>
      <p:sp>
        <p:nvSpPr>
          <p:cNvPr id="3" name="Блок-схема: процесс 2"/>
          <p:cNvSpPr/>
          <p:nvPr/>
        </p:nvSpPr>
        <p:spPr>
          <a:xfrm>
            <a:off x="3643313" y="4929188"/>
            <a:ext cx="4357687" cy="1143000"/>
          </a:xfrm>
          <a:prstGeom prst="flowChartProcess">
            <a:avLst/>
          </a:prstGeom>
          <a:gradFill>
            <a:gsLst>
              <a:gs pos="0">
                <a:srgbClr val="000082"/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dirty="0"/>
              <a:t>вопрос</a:t>
            </a:r>
          </a:p>
        </p:txBody>
      </p:sp>
      <p:sp>
        <p:nvSpPr>
          <p:cNvPr id="4" name="Равнобедренный треугольник 3"/>
          <p:cNvSpPr/>
          <p:nvPr/>
        </p:nvSpPr>
        <p:spPr>
          <a:xfrm>
            <a:off x="3643313" y="1428750"/>
            <a:ext cx="4357687" cy="2357438"/>
          </a:xfrm>
          <a:prstGeom prst="triangle">
            <a:avLst/>
          </a:prstGeom>
          <a:blipFill>
            <a:blip r:embed="rId3">
              <a:lum bright="20000" contrast="27000"/>
            </a:blip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dirty="0"/>
              <a:t>ответ</a:t>
            </a:r>
          </a:p>
        </p:txBody>
      </p:sp>
      <p:sp>
        <p:nvSpPr>
          <p:cNvPr id="5" name="Блок-схема: процесс 4"/>
          <p:cNvSpPr/>
          <p:nvPr/>
        </p:nvSpPr>
        <p:spPr>
          <a:xfrm>
            <a:off x="3643313" y="3786188"/>
            <a:ext cx="4357687" cy="1143000"/>
          </a:xfrm>
          <a:prstGeom prst="flowChartProcess">
            <a:avLst/>
          </a:prstGeom>
          <a:gradFill>
            <a:gsLst>
              <a:gs pos="0">
                <a:srgbClr val="000082"/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dirty="0"/>
              <a:t>решение</a:t>
            </a:r>
          </a:p>
        </p:txBody>
      </p:sp>
      <p:sp>
        <p:nvSpPr>
          <p:cNvPr id="922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9225" name="Picture 4" descr="E:\Documents and Settings\Admin\Мои документы\мама\Мои рисунки\люди,цветы,солнце анимации\solnychko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2500313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6" name="Picture 6" descr="pink_tulips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53400" y="5772150"/>
            <a:ext cx="99060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7" name="Picture 6" descr="pink_tulips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71736" y="5772150"/>
            <a:ext cx="99060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Выноска-облако 14"/>
          <p:cNvSpPr/>
          <p:nvPr/>
        </p:nvSpPr>
        <p:spPr>
          <a:xfrm>
            <a:off x="142844" y="1785926"/>
            <a:ext cx="4286280" cy="2571768"/>
          </a:xfrm>
          <a:prstGeom prst="cloudCallout">
            <a:avLst>
              <a:gd name="adj1" fmla="val 17367"/>
              <a:gd name="adj2" fmla="val 86488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В задаче  всегда должны быть  составные части: </a:t>
            </a:r>
            <a:endParaRPr lang="ru-RU" sz="28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Picture 4" descr="Картинка 21 из 7108"/>
          <p:cNvPicPr>
            <a:picLocks noChangeAspect="1" noChangeArrowheads="1"/>
          </p:cNvPicPr>
          <p:nvPr/>
        </p:nvPicPr>
        <p:blipFill>
          <a:blip r:embed="rId6"/>
          <a:srcRect l="1818" r="6818" b="35514"/>
          <a:stretch>
            <a:fillRect/>
          </a:stretch>
        </p:blipFill>
        <p:spPr bwMode="auto">
          <a:xfrm>
            <a:off x="2643174" y="0"/>
            <a:ext cx="2500330" cy="16160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Picture 4" descr="Картинка 21 из 7108"/>
          <p:cNvPicPr>
            <a:picLocks noChangeAspect="1" noChangeArrowheads="1"/>
          </p:cNvPicPr>
          <p:nvPr/>
        </p:nvPicPr>
        <p:blipFill>
          <a:blip r:embed="rId6"/>
          <a:srcRect l="1818" r="6818" b="35514"/>
          <a:stretch>
            <a:fillRect/>
          </a:stretch>
        </p:blipFill>
        <p:spPr bwMode="auto">
          <a:xfrm rot="1433871" flipH="1">
            <a:off x="6623573" y="187840"/>
            <a:ext cx="2309423" cy="15304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Picture 25" descr="118b"/>
          <p:cNvPicPr>
            <a:picLocks noChangeAspect="1" noChangeArrowheads="1" noCrop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0" y="5440891"/>
            <a:ext cx="1065226" cy="1417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Содержимое 3" descr="http://s56.radikal.ru/i153/1002/c0/896fc47642c8.png"/>
          <p:cNvPicPr>
            <a:picLocks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214282" y="4429132"/>
            <a:ext cx="3214678" cy="2786058"/>
          </a:xfrm>
          <a:prstGeom prst="rect">
            <a:avLst/>
          </a:prstGeom>
        </p:spPr>
      </p:pic>
      <p:pic>
        <p:nvPicPr>
          <p:cNvPr id="19" name="Picture 10" descr="880c37497f4942a794b88501e0ee52f1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18174704">
            <a:off x="4269666" y="1682025"/>
            <a:ext cx="847725" cy="762000"/>
          </a:xfrm>
          <a:prstGeom prst="rect">
            <a:avLst/>
          </a:prstGeom>
          <a:noFill/>
        </p:spPr>
      </p:pic>
      <p:pic>
        <p:nvPicPr>
          <p:cNvPr id="20" name="Picture 17" descr="3e67680d7248acdbf98353260e5b6329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 rot="21212471">
            <a:off x="46261" y="4121866"/>
            <a:ext cx="937014" cy="8753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17" descr="3e67680d7248acdbf98353260e5b6329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2667110">
            <a:off x="4810573" y="4046199"/>
            <a:ext cx="986307" cy="921418"/>
          </a:xfrm>
          <a:prstGeom prst="rect">
            <a:avLst/>
          </a:prstGeom>
          <a:noFill/>
        </p:spPr>
      </p:pic>
      <p:pic>
        <p:nvPicPr>
          <p:cNvPr id="18" name="Picture 6" descr="pink_tulips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768" y="5772150"/>
            <a:ext cx="99060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6" descr="pink_tulips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8" y="5772150"/>
            <a:ext cx="99060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6" descr="pink_tulips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0" y="5772150"/>
            <a:ext cx="99060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5" descr="118b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571868" y="5440891"/>
            <a:ext cx="1065226" cy="1417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25" descr="118b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929190" y="5440891"/>
            <a:ext cx="1065226" cy="1417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25" descr="118b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429388" y="5440891"/>
            <a:ext cx="1065226" cy="1417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Блок-схема: процесс 1"/>
          <p:cNvSpPr/>
          <p:nvPr/>
        </p:nvSpPr>
        <p:spPr>
          <a:xfrm>
            <a:off x="3571868" y="6072188"/>
            <a:ext cx="4500594" cy="785812"/>
          </a:xfrm>
          <a:prstGeom prst="flowChartProcess">
            <a:avLst/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dirty="0"/>
              <a:t>условие</a:t>
            </a:r>
            <a:r>
              <a:rPr lang="ru-RU" dirty="0"/>
              <a:t> </a:t>
            </a:r>
          </a:p>
        </p:txBody>
      </p:sp>
      <p:sp>
        <p:nvSpPr>
          <p:cNvPr id="3" name="Блок-схема: процесс 2"/>
          <p:cNvSpPr/>
          <p:nvPr/>
        </p:nvSpPr>
        <p:spPr>
          <a:xfrm>
            <a:off x="3643306" y="4929188"/>
            <a:ext cx="4357718" cy="1143000"/>
          </a:xfrm>
          <a:prstGeom prst="flowChartProcess">
            <a:avLst/>
          </a:prstGeom>
          <a:gradFill>
            <a:gsLst>
              <a:gs pos="0">
                <a:srgbClr val="000082"/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dirty="0"/>
              <a:t>вопрос</a:t>
            </a:r>
          </a:p>
        </p:txBody>
      </p:sp>
      <p:sp>
        <p:nvSpPr>
          <p:cNvPr id="4" name="Равнобедренный треугольник 3"/>
          <p:cNvSpPr/>
          <p:nvPr/>
        </p:nvSpPr>
        <p:spPr>
          <a:xfrm>
            <a:off x="3643313" y="1428750"/>
            <a:ext cx="4357687" cy="2357438"/>
          </a:xfrm>
          <a:prstGeom prst="triangle">
            <a:avLst/>
          </a:prstGeom>
          <a:blipFill>
            <a:blip r:embed="rId6">
              <a:lum bright="20000" contrast="27000"/>
            </a:blip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dirty="0"/>
              <a:t>ответ</a:t>
            </a:r>
          </a:p>
        </p:txBody>
      </p:sp>
      <p:sp>
        <p:nvSpPr>
          <p:cNvPr id="5" name="Блок-схема: процесс 4"/>
          <p:cNvSpPr/>
          <p:nvPr/>
        </p:nvSpPr>
        <p:spPr>
          <a:xfrm>
            <a:off x="3643313" y="3786188"/>
            <a:ext cx="4357687" cy="1143000"/>
          </a:xfrm>
          <a:prstGeom prst="flowChartProcess">
            <a:avLst/>
          </a:prstGeom>
          <a:gradFill>
            <a:gsLst>
              <a:gs pos="0">
                <a:srgbClr val="000082"/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dirty="0"/>
              <a:t>решение</a:t>
            </a:r>
          </a:p>
        </p:txBody>
      </p:sp>
      <p:sp>
        <p:nvSpPr>
          <p:cNvPr id="922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9225" name="Picture 4" descr="E:\Documents and Settings\Admin\Мои документы\мама\Мои рисунки\люди,цветы,солнце анимации\solnychko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0"/>
            <a:ext cx="2500313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6" name="Picture 6" descr="pink_tulips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53400" y="5772150"/>
            <a:ext cx="99060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7" name="Picture 6" descr="pink_tulips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71736" y="5772150"/>
            <a:ext cx="99060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4" descr="Картинка 21 из 7108"/>
          <p:cNvPicPr>
            <a:picLocks noChangeAspect="1" noChangeArrowheads="1"/>
          </p:cNvPicPr>
          <p:nvPr/>
        </p:nvPicPr>
        <p:blipFill>
          <a:blip r:embed="rId8"/>
          <a:srcRect l="1818" r="6818" b="35514"/>
          <a:stretch>
            <a:fillRect/>
          </a:stretch>
        </p:blipFill>
        <p:spPr bwMode="auto">
          <a:xfrm>
            <a:off x="2643174" y="0"/>
            <a:ext cx="2500330" cy="16160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Picture 4" descr="Картинка 21 из 7108"/>
          <p:cNvPicPr>
            <a:picLocks noChangeAspect="1" noChangeArrowheads="1"/>
          </p:cNvPicPr>
          <p:nvPr/>
        </p:nvPicPr>
        <p:blipFill>
          <a:blip r:embed="rId8"/>
          <a:srcRect l="1818" r="6818" b="35514"/>
          <a:stretch>
            <a:fillRect/>
          </a:stretch>
        </p:blipFill>
        <p:spPr bwMode="auto">
          <a:xfrm rot="1433871" flipH="1">
            <a:off x="6623573" y="187840"/>
            <a:ext cx="2309423" cy="15304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Выноска-облако 14"/>
          <p:cNvSpPr/>
          <p:nvPr/>
        </p:nvSpPr>
        <p:spPr>
          <a:xfrm>
            <a:off x="0" y="1785926"/>
            <a:ext cx="4429124" cy="2428892"/>
          </a:xfrm>
          <a:prstGeom prst="cloudCallout">
            <a:avLst>
              <a:gd name="adj1" fmla="val 17367"/>
              <a:gd name="adj2" fmla="val 86488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Если отсутствует хотя бы одна часть, текс не является задачей.</a:t>
            </a:r>
            <a:endParaRPr lang="ru-RU" sz="26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" name="Picture 25" descr="118b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5440891"/>
            <a:ext cx="1065226" cy="1417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Содержимое 3" descr="http://s56.radikal.ru/i153/1002/c0/896fc47642c8.png"/>
          <p:cNvPicPr>
            <a:picLocks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214282" y="4429132"/>
            <a:ext cx="3214678" cy="2786058"/>
          </a:xfrm>
          <a:prstGeom prst="rect">
            <a:avLst/>
          </a:prstGeom>
        </p:spPr>
      </p:pic>
      <p:pic>
        <p:nvPicPr>
          <p:cNvPr id="25" name="Picture 17" descr="3e67680d7248acdbf98353260e5b6329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212471">
            <a:off x="46261" y="4121866"/>
            <a:ext cx="937014" cy="875368"/>
          </a:xfrm>
          <a:prstGeom prst="rect">
            <a:avLst/>
          </a:prstGeom>
          <a:noFill/>
        </p:spPr>
      </p:pic>
      <p:pic>
        <p:nvPicPr>
          <p:cNvPr id="27" name="Picture 10" descr="880c37497f4942a794b88501e0ee52f1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 rot="18174704">
            <a:off x="4198229" y="1682026"/>
            <a:ext cx="847725" cy="762000"/>
          </a:xfrm>
          <a:prstGeom prst="rect">
            <a:avLst/>
          </a:prstGeom>
          <a:noFill/>
        </p:spPr>
      </p:pic>
      <p:pic>
        <p:nvPicPr>
          <p:cNvPr id="28" name="Picture 10" descr="880c37497f4942a794b88501e0ee52f1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 rot="18174704">
            <a:off x="8169981" y="4825297"/>
            <a:ext cx="847725" cy="76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мама\Мои рисунки\люди,цветы,солнце анимации\980щш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7893363">
            <a:off x="5947997" y="33772"/>
            <a:ext cx="2251090" cy="2604218"/>
          </a:xfrm>
          <a:prstGeom prst="rect">
            <a:avLst/>
          </a:prstGeom>
          <a:noFill/>
        </p:spPr>
      </p:pic>
      <p:pic>
        <p:nvPicPr>
          <p:cNvPr id="21" name="Picture 8"/>
          <p:cNvPicPr>
            <a:picLocks noChangeAspect="1" noChangeArrowheads="1"/>
          </p:cNvPicPr>
          <p:nvPr/>
        </p:nvPicPr>
        <p:blipFill>
          <a:blip r:embed="rId3"/>
          <a:srcRect l="6466" t="9374" r="29317" b="8239"/>
          <a:stretch>
            <a:fillRect/>
          </a:stretch>
        </p:blipFill>
        <p:spPr bwMode="auto">
          <a:xfrm>
            <a:off x="7000892" y="428604"/>
            <a:ext cx="2143108" cy="2571701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extBox 1"/>
          <p:cNvSpPr txBox="1"/>
          <p:nvPr/>
        </p:nvSpPr>
        <p:spPr>
          <a:xfrm>
            <a:off x="285720" y="0"/>
            <a:ext cx="289694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Задача № 1</a:t>
            </a:r>
            <a:r>
              <a:rPr lang="ru-RU" sz="4000" dirty="0" smtClean="0">
                <a:solidFill>
                  <a:srgbClr val="FF0000"/>
                </a:solidFill>
              </a:rPr>
              <a:t>.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785794"/>
            <a:ext cx="68580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У </a:t>
            </a:r>
            <a:r>
              <a:rPr lang="ru-RU" sz="3200" b="1" dirty="0" err="1" smtClean="0"/>
              <a:t>Пина</a:t>
            </a:r>
            <a:r>
              <a:rPr lang="ru-RU" sz="3200" b="1" dirty="0" smtClean="0"/>
              <a:t> было 5 шаров. </a:t>
            </a:r>
          </a:p>
          <a:p>
            <a:r>
              <a:rPr lang="ru-RU" sz="3200" b="1" dirty="0" smtClean="0"/>
              <a:t>Два шарика ему подарил </a:t>
            </a:r>
            <a:r>
              <a:rPr lang="ru-RU" sz="3200" b="1" dirty="0" err="1" smtClean="0"/>
              <a:t>Лосяш</a:t>
            </a:r>
            <a:r>
              <a:rPr lang="ru-RU" sz="3200" b="1" dirty="0" smtClean="0"/>
              <a:t>.</a:t>
            </a:r>
            <a:endParaRPr lang="ru-RU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14282" y="2071678"/>
            <a:ext cx="60969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Сколько шаров </a:t>
            </a:r>
            <a:r>
              <a:rPr lang="ru-RU" sz="3600" b="1" dirty="0"/>
              <a:t>с</a:t>
            </a:r>
            <a:r>
              <a:rPr lang="ru-RU" sz="3600" b="1" dirty="0" smtClean="0"/>
              <a:t>тало у </a:t>
            </a:r>
            <a:r>
              <a:rPr lang="ru-RU" sz="3600" b="1" dirty="0" err="1" smtClean="0"/>
              <a:t>Пина</a:t>
            </a:r>
            <a:r>
              <a:rPr lang="ru-RU" sz="3600" b="1" dirty="0" smtClean="0"/>
              <a:t>?</a:t>
            </a:r>
            <a:endParaRPr lang="ru-RU" sz="3600" b="1" dirty="0"/>
          </a:p>
        </p:txBody>
      </p:sp>
      <p:sp>
        <p:nvSpPr>
          <p:cNvPr id="5" name="Блок-схема: процесс 4"/>
          <p:cNvSpPr/>
          <p:nvPr/>
        </p:nvSpPr>
        <p:spPr>
          <a:xfrm>
            <a:off x="5715008" y="6352445"/>
            <a:ext cx="3214710" cy="505555"/>
          </a:xfrm>
          <a:prstGeom prst="flowChartProcess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/>
              <a:t>у</a:t>
            </a:r>
            <a:r>
              <a:rPr lang="ru-RU" sz="3600" dirty="0" smtClean="0"/>
              <a:t>словие </a:t>
            </a:r>
            <a:endParaRPr lang="ru-RU" sz="3600" dirty="0"/>
          </a:p>
        </p:txBody>
      </p:sp>
      <p:sp>
        <p:nvSpPr>
          <p:cNvPr id="6" name="Блок-схема: процесс 5"/>
          <p:cNvSpPr/>
          <p:nvPr/>
        </p:nvSpPr>
        <p:spPr>
          <a:xfrm>
            <a:off x="5715008" y="5643578"/>
            <a:ext cx="3214710" cy="735375"/>
          </a:xfrm>
          <a:prstGeom prst="flowChartProcess">
            <a:avLst/>
          </a:prstGeom>
          <a:gradFill>
            <a:gsLst>
              <a:gs pos="0">
                <a:srgbClr val="000082"/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вопрос</a:t>
            </a:r>
            <a:endParaRPr lang="ru-RU" sz="3600" dirty="0"/>
          </a:p>
        </p:txBody>
      </p:sp>
      <p:sp>
        <p:nvSpPr>
          <p:cNvPr id="7" name="Равнобедренный треугольник 6"/>
          <p:cNvSpPr/>
          <p:nvPr/>
        </p:nvSpPr>
        <p:spPr>
          <a:xfrm>
            <a:off x="5572132" y="3286124"/>
            <a:ext cx="3571868" cy="1643074"/>
          </a:xfrm>
          <a:prstGeom prst="triangle">
            <a:avLst>
              <a:gd name="adj" fmla="val 49551"/>
            </a:avLst>
          </a:prstGeom>
          <a:blipFill dpi="0" rotWithShape="1">
            <a:blip r:embed="rId5">
              <a:alphaModFix amt="85000"/>
            </a:blip>
            <a:srcRect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ответ</a:t>
            </a:r>
            <a:endParaRPr lang="ru-RU" sz="3600" dirty="0"/>
          </a:p>
        </p:txBody>
      </p:sp>
      <p:sp>
        <p:nvSpPr>
          <p:cNvPr id="8" name="Блок-схема: процесс 7"/>
          <p:cNvSpPr/>
          <p:nvPr/>
        </p:nvSpPr>
        <p:spPr>
          <a:xfrm>
            <a:off x="5715008" y="4929198"/>
            <a:ext cx="3214710" cy="735375"/>
          </a:xfrm>
          <a:prstGeom prst="flowChartProcess">
            <a:avLst/>
          </a:prstGeom>
          <a:gradFill>
            <a:gsLst>
              <a:gs pos="0">
                <a:srgbClr val="000082"/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решение</a:t>
            </a:r>
            <a:endParaRPr lang="ru-RU" sz="3600" dirty="0"/>
          </a:p>
        </p:txBody>
      </p:sp>
      <p:sp>
        <p:nvSpPr>
          <p:cNvPr id="9" name="TextBox 8"/>
          <p:cNvSpPr txBox="1"/>
          <p:nvPr/>
        </p:nvSpPr>
        <p:spPr>
          <a:xfrm>
            <a:off x="642910" y="5143512"/>
            <a:ext cx="301396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/>
              <a:t>5 + 2 = 7 ( </a:t>
            </a:r>
            <a:r>
              <a:rPr lang="ru-RU" sz="4000" b="1" dirty="0" err="1" smtClean="0"/>
              <a:t>ш</a:t>
            </a:r>
            <a:r>
              <a:rPr lang="ru-RU" sz="4000" b="1" dirty="0" smtClean="0"/>
              <a:t>.)</a:t>
            </a:r>
            <a:endParaRPr lang="ru-RU" sz="4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57158" y="5857892"/>
            <a:ext cx="52761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/>
              <a:t>Ответ: 5 шаров у </a:t>
            </a:r>
            <a:r>
              <a:rPr lang="ru-RU" sz="4000" b="1" dirty="0" err="1" smtClean="0"/>
              <a:t>Пина</a:t>
            </a:r>
            <a:r>
              <a:rPr lang="ru-RU" sz="4000" b="1" dirty="0" smtClean="0"/>
              <a:t>.</a:t>
            </a:r>
            <a:endParaRPr lang="ru-RU" sz="4000" b="1" dirty="0"/>
          </a:p>
        </p:txBody>
      </p:sp>
      <p:sp>
        <p:nvSpPr>
          <p:cNvPr id="12" name="Овал 11"/>
          <p:cNvSpPr/>
          <p:nvPr/>
        </p:nvSpPr>
        <p:spPr>
          <a:xfrm rot="5400000">
            <a:off x="250001" y="3178967"/>
            <a:ext cx="857256" cy="64294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 rot="5400000">
            <a:off x="1035819" y="3178967"/>
            <a:ext cx="857256" cy="64294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 rot="5400000">
            <a:off x="1750199" y="3178967"/>
            <a:ext cx="857256" cy="64294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 rot="5400000">
            <a:off x="2464579" y="3178967"/>
            <a:ext cx="857256" cy="64294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 rot="5400000">
            <a:off x="3178959" y="3178967"/>
            <a:ext cx="857256" cy="64294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 rot="5400000">
            <a:off x="4893471" y="3107529"/>
            <a:ext cx="857256" cy="64294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 rot="5400000">
            <a:off x="4036215" y="3107529"/>
            <a:ext cx="857256" cy="64294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авая фигурная скобка 18"/>
          <p:cNvSpPr/>
          <p:nvPr/>
        </p:nvSpPr>
        <p:spPr>
          <a:xfrm rot="5400000">
            <a:off x="2607455" y="1464455"/>
            <a:ext cx="785818" cy="5429288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3143240" y="4357694"/>
            <a:ext cx="47000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/>
              <a:t>?</a:t>
            </a:r>
            <a:endParaRPr lang="ru-RU" sz="4800" b="1" dirty="0"/>
          </a:p>
        </p:txBody>
      </p:sp>
      <p:sp>
        <p:nvSpPr>
          <p:cNvPr id="22" name="Выноска-облако 21"/>
          <p:cNvSpPr/>
          <p:nvPr/>
        </p:nvSpPr>
        <p:spPr>
          <a:xfrm>
            <a:off x="785786" y="1714488"/>
            <a:ext cx="5500726" cy="2857520"/>
          </a:xfrm>
          <a:prstGeom prst="cloudCallout">
            <a:avLst>
              <a:gd name="adj1" fmla="val 82610"/>
              <a:gd name="adj2" fmla="val -42292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Ребята, давайте построим домик  и решим задачу!</a:t>
            </a:r>
            <a:endParaRPr lang="ru-RU" sz="36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5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5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6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5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00"/>
                            </p:stCondLst>
                            <p:childTnLst>
                              <p:par>
                                <p:cTn id="9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500"/>
                            </p:stCondLst>
                            <p:childTnLst>
                              <p:par>
                                <p:cTn id="9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000"/>
                            </p:stCondLst>
                            <p:childTnLst>
                              <p:par>
                                <p:cTn id="10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 animBg="1"/>
      <p:bldP spid="6" grpId="0" animBg="1"/>
      <p:bldP spid="7" grpId="0" animBg="1"/>
      <p:bldP spid="8" grpId="0" animBg="1"/>
      <p:bldP spid="9" grpId="0"/>
      <p:bldP spid="10" grpId="0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/>
      <p:bldP spid="22" grpId="1" animBg="1"/>
      <p:bldP spid="22" grpId="2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00430" y="0"/>
            <a:ext cx="290335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Задача № 2.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8596" y="571480"/>
            <a:ext cx="82868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Бараш  написал 7 стишков. Я написал  3 стишка. Сколько стишков мы  написали вместе?</a:t>
            </a:r>
            <a:endParaRPr lang="ru-RU" sz="36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57224" y="2786058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5" name="Блок-схема: извлечение 4"/>
          <p:cNvSpPr/>
          <p:nvPr/>
        </p:nvSpPr>
        <p:spPr>
          <a:xfrm>
            <a:off x="1357290" y="2500306"/>
            <a:ext cx="857256" cy="642942"/>
          </a:xfrm>
          <a:prstGeom prst="flowChartExtra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Блок-схема: извлечение 5"/>
          <p:cNvSpPr/>
          <p:nvPr/>
        </p:nvSpPr>
        <p:spPr>
          <a:xfrm>
            <a:off x="428596" y="2500306"/>
            <a:ext cx="857256" cy="642942"/>
          </a:xfrm>
          <a:prstGeom prst="flowChartExtra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Блок-схема: извлечение 6"/>
          <p:cNvSpPr/>
          <p:nvPr/>
        </p:nvSpPr>
        <p:spPr>
          <a:xfrm>
            <a:off x="2357422" y="2500306"/>
            <a:ext cx="857256" cy="642942"/>
          </a:xfrm>
          <a:prstGeom prst="flowChartExtra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Блок-схема: извлечение 7"/>
          <p:cNvSpPr/>
          <p:nvPr/>
        </p:nvSpPr>
        <p:spPr>
          <a:xfrm>
            <a:off x="3214678" y="2500306"/>
            <a:ext cx="857256" cy="642942"/>
          </a:xfrm>
          <a:prstGeom prst="flowChartExtra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Блок-схема: извлечение 8"/>
          <p:cNvSpPr/>
          <p:nvPr/>
        </p:nvSpPr>
        <p:spPr>
          <a:xfrm>
            <a:off x="4143372" y="2500306"/>
            <a:ext cx="857256" cy="642942"/>
          </a:xfrm>
          <a:prstGeom prst="flowChartExtra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Блок-схема: извлечение 9"/>
          <p:cNvSpPr/>
          <p:nvPr/>
        </p:nvSpPr>
        <p:spPr>
          <a:xfrm>
            <a:off x="5072066" y="2500306"/>
            <a:ext cx="857256" cy="642942"/>
          </a:xfrm>
          <a:prstGeom prst="flowChartExtra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Блок-схема: извлечение 10"/>
          <p:cNvSpPr/>
          <p:nvPr/>
        </p:nvSpPr>
        <p:spPr>
          <a:xfrm>
            <a:off x="5929322" y="2500306"/>
            <a:ext cx="857256" cy="642942"/>
          </a:xfrm>
          <a:prstGeom prst="flowChartExtra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Блок-схема: извлечение 11"/>
          <p:cNvSpPr/>
          <p:nvPr/>
        </p:nvSpPr>
        <p:spPr>
          <a:xfrm>
            <a:off x="2285984" y="3286124"/>
            <a:ext cx="857256" cy="642942"/>
          </a:xfrm>
          <a:prstGeom prst="flowChartExtra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Блок-схема: извлечение 12"/>
          <p:cNvSpPr/>
          <p:nvPr/>
        </p:nvSpPr>
        <p:spPr>
          <a:xfrm>
            <a:off x="214282" y="3286124"/>
            <a:ext cx="857256" cy="642942"/>
          </a:xfrm>
          <a:prstGeom prst="flowChartExtra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Блок-схема: извлечение 13"/>
          <p:cNvSpPr/>
          <p:nvPr/>
        </p:nvSpPr>
        <p:spPr>
          <a:xfrm>
            <a:off x="1214414" y="3286124"/>
            <a:ext cx="857256" cy="642942"/>
          </a:xfrm>
          <a:prstGeom prst="flowChartExtra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авая фигурная скобка 14"/>
          <p:cNvSpPr/>
          <p:nvPr/>
        </p:nvSpPr>
        <p:spPr>
          <a:xfrm>
            <a:off x="6858016" y="2571744"/>
            <a:ext cx="500066" cy="1500198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7429520" y="2786058"/>
            <a:ext cx="54053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dirty="0" smtClean="0"/>
              <a:t>?</a:t>
            </a:r>
            <a:endParaRPr lang="ru-RU" sz="6000" dirty="0"/>
          </a:p>
        </p:txBody>
      </p:sp>
      <p:sp>
        <p:nvSpPr>
          <p:cNvPr id="17" name="TextBox 16"/>
          <p:cNvSpPr txBox="1"/>
          <p:nvPr/>
        </p:nvSpPr>
        <p:spPr>
          <a:xfrm>
            <a:off x="214282" y="4500570"/>
            <a:ext cx="298190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/>
              <a:t>7 + 3 =10 ( с.)</a:t>
            </a:r>
            <a:endParaRPr lang="ru-RU" sz="40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500034" y="6088559"/>
            <a:ext cx="58971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/>
              <a:t>Ответ:  10 стишков.</a:t>
            </a:r>
            <a:endParaRPr lang="ru-RU" sz="4400" b="1" dirty="0"/>
          </a:p>
        </p:txBody>
      </p:sp>
      <p:pic>
        <p:nvPicPr>
          <p:cNvPr id="20" name="Содержимое 3" descr="http://s56.radikal.ru/i153/1002/c0/896fc47642c8.png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715008" y="3786190"/>
            <a:ext cx="3714776" cy="3429000"/>
          </a:xfrm>
          <a:prstGeom prst="rect">
            <a:avLst/>
          </a:prstGeom>
        </p:spPr>
      </p:pic>
      <p:pic>
        <p:nvPicPr>
          <p:cNvPr id="21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43306" y="3214686"/>
            <a:ext cx="2403705" cy="2999825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</p:spPr>
      </p:pic>
      <p:sp>
        <p:nvSpPr>
          <p:cNvPr id="22" name="Выноска-облако 21"/>
          <p:cNvSpPr/>
          <p:nvPr/>
        </p:nvSpPr>
        <p:spPr>
          <a:xfrm>
            <a:off x="1714480" y="857232"/>
            <a:ext cx="3929090" cy="2286016"/>
          </a:xfrm>
          <a:prstGeom prst="cloudCallout">
            <a:avLst>
              <a:gd name="adj1" fmla="val 46039"/>
              <a:gd name="adj2" fmla="val 74082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Ребята,  решите задачу!</a:t>
            </a:r>
            <a:endParaRPr lang="ru-RU" sz="36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 animBg="1"/>
      <p:bldP spid="17" grpId="0"/>
      <p:bldP spid="18" grpId="0"/>
      <p:bldP spid="22" grpId="0" animBg="1"/>
      <p:bldP spid="22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929190" y="2428868"/>
            <a:ext cx="2000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/>
              <a:t>-  12 г.</a:t>
            </a:r>
            <a:endParaRPr lang="ru-RU" sz="3200" b="1" i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214942" y="4500570"/>
            <a:ext cx="1125629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Tx/>
              <a:buChar char="-"/>
            </a:pPr>
            <a:r>
              <a:rPr lang="ru-RU" sz="3200" b="1" i="1" dirty="0" smtClean="0"/>
              <a:t> 9 </a:t>
            </a:r>
            <a:r>
              <a:rPr lang="ru-RU" sz="3200" b="1" i="1" dirty="0" err="1" smtClean="0"/>
              <a:t>ц</a:t>
            </a:r>
            <a:r>
              <a:rPr lang="ru-RU" sz="3200" b="1" i="1" dirty="0" smtClean="0"/>
              <a:t>. </a:t>
            </a:r>
          </a:p>
          <a:p>
            <a:endParaRPr lang="ru-RU" sz="3200" b="1" i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7643834" y="3071810"/>
            <a:ext cx="30008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/>
              <a:t> </a:t>
            </a:r>
            <a:endParaRPr lang="ru-RU" sz="4000" dirty="0"/>
          </a:p>
        </p:txBody>
      </p:sp>
      <p:pic>
        <p:nvPicPr>
          <p:cNvPr id="1027" name="Picture 3" descr="2921414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597400"/>
            <a:ext cx="1752600" cy="226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3" descr="2921414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3857628"/>
            <a:ext cx="1752600" cy="226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3" descr="2921414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86116" y="4597400"/>
            <a:ext cx="1752600" cy="226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Правая фигурная скобка 23"/>
          <p:cNvSpPr/>
          <p:nvPr/>
        </p:nvSpPr>
        <p:spPr>
          <a:xfrm>
            <a:off x="5857884" y="1928802"/>
            <a:ext cx="1285884" cy="4143404"/>
          </a:xfrm>
          <a:prstGeom prst="rightBrace">
            <a:avLst>
              <a:gd name="adj1" fmla="val 8333"/>
              <a:gd name="adj2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7358082" y="3643314"/>
            <a:ext cx="87075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/>
              <a:t>? п.</a:t>
            </a:r>
            <a:endParaRPr lang="ru-RU" sz="3600" dirty="0"/>
          </a:p>
        </p:txBody>
      </p:sp>
      <p:pic>
        <p:nvPicPr>
          <p:cNvPr id="1026" name="Picture 2" descr="7A3B332C6AB5"/>
          <p:cNvPicPr>
            <a:picLocks noChangeAspect="1" noChangeArrowheads="1"/>
          </p:cNvPicPr>
          <p:nvPr/>
        </p:nvPicPr>
        <p:blipFill>
          <a:blip r:embed="rId3"/>
          <a:srcRect l="25463" t="3178" r="28240"/>
          <a:stretch>
            <a:fillRect/>
          </a:stretch>
        </p:blipFill>
        <p:spPr bwMode="auto">
          <a:xfrm>
            <a:off x="500034" y="714356"/>
            <a:ext cx="1428760" cy="217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 descr="7A3B332C6AB5"/>
          <p:cNvPicPr>
            <a:picLocks noChangeAspect="1" noChangeArrowheads="1"/>
          </p:cNvPicPr>
          <p:nvPr/>
        </p:nvPicPr>
        <p:blipFill>
          <a:blip r:embed="rId3"/>
          <a:srcRect l="25463" t="3178" r="28240"/>
          <a:stretch>
            <a:fillRect/>
          </a:stretch>
        </p:blipFill>
        <p:spPr bwMode="auto">
          <a:xfrm>
            <a:off x="1857356" y="785794"/>
            <a:ext cx="1428760" cy="217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8" descr="0a99f255f80c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5927113"/>
            <a:ext cx="4071934" cy="930887"/>
          </a:xfrm>
          <a:prstGeom prst="rect">
            <a:avLst/>
          </a:prstGeom>
          <a:noFill/>
        </p:spPr>
      </p:pic>
      <p:pic>
        <p:nvPicPr>
          <p:cNvPr id="17" name="Рисунок 4" descr="http://www.fotodryg.ru/clipart/1/4/39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86578" y="0"/>
            <a:ext cx="2000264" cy="2615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Выноска-облако 20"/>
          <p:cNvSpPr/>
          <p:nvPr/>
        </p:nvSpPr>
        <p:spPr>
          <a:xfrm>
            <a:off x="3357554" y="214290"/>
            <a:ext cx="3286148" cy="1714512"/>
          </a:xfrm>
          <a:prstGeom prst="cloudCallout">
            <a:avLst>
              <a:gd name="adj1" fmla="val 65049"/>
              <a:gd name="adj2" fmla="val 52708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Придумай задачу и реши её.  </a:t>
            </a:r>
            <a:endParaRPr lang="ru-RU" sz="32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" name="Picture 25" descr="118b"/>
          <p:cNvPicPr>
            <a:picLocks noChangeAspect="1" noChangeArrowheads="1" noCrop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0" y="1785926"/>
            <a:ext cx="1065226" cy="1417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25" descr="118b"/>
          <p:cNvPicPr>
            <a:picLocks noChangeAspect="1" noChangeArrowheads="1" noCrop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85786" y="1928802"/>
            <a:ext cx="1065226" cy="1417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25" descr="118b"/>
          <p:cNvPicPr>
            <a:picLocks noChangeAspect="1" noChangeArrowheads="1" noCrop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571604" y="2143116"/>
            <a:ext cx="1065226" cy="1417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25" descr="118b"/>
          <p:cNvPicPr>
            <a:picLocks noChangeAspect="1" noChangeArrowheads="1" noCrop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428860" y="2143116"/>
            <a:ext cx="1065226" cy="1417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40" descr="263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786710" y="5286388"/>
            <a:ext cx="857250" cy="857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287</TotalTime>
  <Words>314</Words>
  <Application>Microsoft Office PowerPoint</Application>
  <PresentationFormat>Экран (4:3)</PresentationFormat>
  <Paragraphs>79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санек</dc:creator>
  <cp:lastModifiedBy>Домовой</cp:lastModifiedBy>
  <cp:revision>35</cp:revision>
  <dcterms:created xsi:type="dcterms:W3CDTF">2010-01-21T17:12:59Z</dcterms:created>
  <dcterms:modified xsi:type="dcterms:W3CDTF">2012-04-11T15:17:12Z</dcterms:modified>
</cp:coreProperties>
</file>