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76" r:id="rId3"/>
    <p:sldId id="277" r:id="rId4"/>
    <p:sldId id="270" r:id="rId5"/>
    <p:sldId id="272" r:id="rId6"/>
    <p:sldId id="288" r:id="rId7"/>
    <p:sldId id="286" r:id="rId8"/>
    <p:sldId id="289" r:id="rId9"/>
    <p:sldId id="278" r:id="rId10"/>
    <p:sldId id="280" r:id="rId11"/>
    <p:sldId id="279" r:id="rId12"/>
    <p:sldId id="268" r:id="rId13"/>
    <p:sldId id="287" r:id="rId14"/>
    <p:sldId id="281" r:id="rId15"/>
    <p:sldId id="259" r:id="rId16"/>
  </p:sldIdLst>
  <p:sldSz cx="9144000" cy="6858000" type="screen4x3"/>
  <p:notesSz cx="6858000" cy="9144000"/>
  <p:defaultTextStyle>
    <a:defPPr>
      <a:defRPr lang="ru-RU"/>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3333FF"/>
    <a:srgbClr val="6600CC"/>
    <a:srgbClr val="00FF00"/>
    <a:srgbClr val="FFCC00"/>
    <a:srgbClr val="000066"/>
    <a:srgbClr val="0000FF"/>
    <a:srgbClr val="FF0000"/>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672" autoAdjust="0"/>
    <p:restoredTop sz="94671" autoAdjust="0"/>
  </p:normalViewPr>
  <p:slideViewPr>
    <p:cSldViewPr>
      <p:cViewPr>
        <p:scale>
          <a:sx n="140" d="100"/>
          <a:sy n="140" d="100"/>
        </p:scale>
        <p:origin x="140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a:defRPr/>
            </a:pPr>
            <a:endParaRPr lang="ru-RU"/>
          </a:p>
        </p:txBody>
      </p:sp>
      <p:sp>
        <p:nvSpPr>
          <p:cNvPr id="215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vl1pPr>
          </a:lstStyle>
          <a:p>
            <a:pPr>
              <a:defRPr/>
            </a:pPr>
            <a:fld id="{61B05C86-3886-436A-B230-66D467A4F176}" type="datetimeFigureOut">
              <a:rPr lang="ru-RU"/>
              <a:pPr>
                <a:defRPr/>
              </a:pPr>
              <a:t>29.10.2012</a:t>
            </a:fld>
            <a:endParaRPr lang="ru-RU"/>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215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lvl1pPr>
          </a:lstStyle>
          <a:p>
            <a:pPr>
              <a:defRPr/>
            </a:pPr>
            <a:endParaRPr lang="ru-RU"/>
          </a:p>
        </p:txBody>
      </p:sp>
      <p:sp>
        <p:nvSpPr>
          <p:cNvPr id="215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lvl1pPr>
          </a:lstStyle>
          <a:p>
            <a:pPr>
              <a:defRPr/>
            </a:pPr>
            <a:fld id="{AA1D161B-4899-4AF1-94B3-20D65EB21F6E}"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Образ слайда 1"/>
          <p:cNvSpPr>
            <a:spLocks noGrp="1" noRot="1" noChangeAspect="1" noTextEdit="1"/>
          </p:cNvSpPr>
          <p:nvPr>
            <p:ph type="sldImg"/>
          </p:nvPr>
        </p:nvSpPr>
        <p:spPr>
          <a:ln/>
        </p:spPr>
      </p:sp>
      <p:sp>
        <p:nvSpPr>
          <p:cNvPr id="30722" name="Заметки 2"/>
          <p:cNvSpPr>
            <a:spLocks noGrp="1"/>
          </p:cNvSpPr>
          <p:nvPr>
            <p:ph type="body" idx="1"/>
          </p:nvPr>
        </p:nvSpPr>
        <p:spPr>
          <a:noFill/>
          <a:ln/>
        </p:spPr>
        <p:txBody>
          <a:bodyPr/>
          <a:lstStyle/>
          <a:p>
            <a:pPr eaLnBrk="1" hangingPunct="1">
              <a:spcBef>
                <a:spcPct val="0"/>
              </a:spcBef>
            </a:pPr>
            <a:endParaRPr lang="ru-RU" smtClean="0"/>
          </a:p>
        </p:txBody>
      </p:sp>
      <p:sp>
        <p:nvSpPr>
          <p:cNvPr id="30723" name="Номер слайда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56F89DC-6331-46D3-A8CE-775FF03E08B4}" type="slidenum">
              <a:rPr lang="ru-RU">
                <a:latin typeface="Arial" charset="0"/>
              </a:rPr>
              <a:pPr algn="r"/>
              <a:t>3</a:t>
            </a:fld>
            <a:endParaRPr lang="ru-RU">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FFE8E210-7895-4D67-875F-48EB05508775}"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24525AB9-AF8C-4B93-BEB9-26A930679C19}"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F3028D6-2AAF-48DA-A1D2-A2B08F153B58}"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120F4F12-7288-4930-B68D-FAD0CD21E4BA}"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07B88F1F-9E5C-44B6-AB13-40392BACBC30}"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53DDBCA9-AA09-49A0-BB02-1C3CC8FFDBB2}"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CA89E72D-EDEA-4045-BB1F-220C5FA19F7C}"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51C54C58-C3C0-42D6-91A7-D18E7AD96936}"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8AAB84E8-D21A-4A6A-9C1A-41298615630E}"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182F01AF-4266-493B-8251-A0DC60831D3F}"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42BD8E04-8E61-40C0-924A-159B5E63B548}"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B7B0102F-442F-452B-817F-355DB4C335EE}"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50000">
              <a:srgbClr val="400040"/>
            </a:gs>
            <a:gs pos="50000">
              <a:srgbClr val="400040"/>
            </a:gs>
            <a:gs pos="75000">
              <a:srgbClr val="8F0040"/>
            </a:gs>
            <a:gs pos="51000">
              <a:srgbClr val="8F0040">
                <a:alpha val="69000"/>
              </a:srgbClr>
            </a:gs>
            <a:gs pos="89999">
              <a:srgbClr val="F27300"/>
            </a:gs>
            <a:gs pos="100000">
              <a:srgbClr val="FFBF0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3D2B7117-A4A1-4A5F-8521-9DF9324D6F40}"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 id="2147483651"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1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C9FCB"/>
            </a:gs>
            <a:gs pos="13000">
              <a:srgbClr val="F8B049"/>
            </a:gs>
            <a:gs pos="21001">
              <a:srgbClr val="F8B049"/>
            </a:gs>
            <a:gs pos="49001">
              <a:srgbClr val="FEE7F2"/>
            </a:gs>
            <a:gs pos="59000">
              <a:srgbClr val="C50849"/>
            </a:gs>
            <a:gs pos="67000">
              <a:srgbClr val="F952A0"/>
            </a:gs>
            <a:gs pos="82001">
              <a:srgbClr val="B43E85"/>
            </a:gs>
            <a:gs pos="100000">
              <a:srgbClr val="F8B049"/>
            </a:gs>
          </a:gsLst>
          <a:lin ang="5400000"/>
        </a:gradFill>
        <a:effectLst/>
      </p:bgPr>
    </p:bg>
    <p:spTree>
      <p:nvGrpSpPr>
        <p:cNvPr id="1" name=""/>
        <p:cNvGrpSpPr/>
        <p:nvPr/>
      </p:nvGrpSpPr>
      <p:grpSpPr>
        <a:xfrm>
          <a:off x="0" y="0"/>
          <a:ext cx="0" cy="0"/>
          <a:chOff x="0" y="0"/>
          <a:chExt cx="0" cy="0"/>
        </a:xfrm>
      </p:grpSpPr>
      <p:sp>
        <p:nvSpPr>
          <p:cNvPr id="27650" name="Rectangle 5"/>
          <p:cNvSpPr>
            <a:spLocks noGrp="1" noChangeArrowheads="1"/>
          </p:cNvSpPr>
          <p:nvPr>
            <p:ph type="body" idx="1"/>
          </p:nvPr>
        </p:nvSpPr>
        <p:spPr>
          <a:xfrm>
            <a:off x="285750" y="5715000"/>
            <a:ext cx="8435975" cy="908050"/>
          </a:xfrm>
        </p:spPr>
        <p:txBody>
          <a:bodyPr/>
          <a:lstStyle/>
          <a:p>
            <a:pPr algn="ctr" eaLnBrk="1" hangingPunct="1">
              <a:buFontTx/>
              <a:buNone/>
            </a:pPr>
            <a:r>
              <a:rPr lang="kk-KZ" b="1" i="1" smtClean="0">
                <a:solidFill>
                  <a:srgbClr val="002060"/>
                </a:solidFill>
              </a:rPr>
              <a:t>Махамбет Өтемісұлы</a:t>
            </a:r>
          </a:p>
          <a:p>
            <a:pPr algn="ctr" eaLnBrk="1" hangingPunct="1">
              <a:buFontTx/>
              <a:buNone/>
            </a:pPr>
            <a:r>
              <a:rPr lang="kk-KZ" sz="2000" b="1" i="1" smtClean="0">
                <a:solidFill>
                  <a:srgbClr val="002060"/>
                </a:solidFill>
              </a:rPr>
              <a:t>( 1803 – 1846 )</a:t>
            </a:r>
            <a:endParaRPr lang="ru-RU" sz="2000" b="1" smtClean="0">
              <a:solidFill>
                <a:srgbClr val="002060"/>
              </a:solidFill>
            </a:endParaRPr>
          </a:p>
        </p:txBody>
      </p:sp>
      <p:pic>
        <p:nvPicPr>
          <p:cNvPr id="27652" name="Picture 4"/>
          <p:cNvPicPr>
            <a:picLocks noChangeAspect="1" noChangeArrowheads="1"/>
          </p:cNvPicPr>
          <p:nvPr/>
        </p:nvPicPr>
        <p:blipFill>
          <a:blip r:embed="rId2" cstate="print"/>
          <a:srcRect/>
          <a:stretch>
            <a:fillRect/>
          </a:stretch>
        </p:blipFill>
        <p:spPr bwMode="auto">
          <a:xfrm>
            <a:off x="2771775" y="333375"/>
            <a:ext cx="3436938" cy="5289550"/>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WordArt 4"/>
          <p:cNvSpPr>
            <a:spLocks noChangeArrowheads="1" noChangeShapeType="1" noTextEdit="1"/>
          </p:cNvSpPr>
          <p:nvPr/>
        </p:nvSpPr>
        <p:spPr bwMode="auto">
          <a:xfrm>
            <a:off x="1619250" y="1557338"/>
            <a:ext cx="5761038" cy="2222500"/>
          </a:xfrm>
          <a:prstGeom prst="rect">
            <a:avLst/>
          </a:prstGeom>
        </p:spPr>
        <p:txBody>
          <a:bodyPr wrap="none" fromWordArt="1">
            <a:prstTxWarp prst="textDeflate">
              <a:avLst>
                <a:gd name="adj" fmla="val 26227"/>
              </a:avLst>
            </a:prstTxWarp>
          </a:bodyPr>
          <a:lstStyle/>
          <a:p>
            <a:pPr algn="ctr"/>
            <a:r>
              <a:rPr lang="ru-RU" sz="3600" kern="10">
                <a:ln w="9525">
                  <a:solidFill>
                    <a:srgbClr val="000000"/>
                  </a:solidFill>
                  <a:round/>
                  <a:headEnd/>
                  <a:tailEnd/>
                </a:ln>
                <a:solidFill>
                  <a:srgbClr val="000000"/>
                </a:solidFill>
                <a:latin typeface="Times New Roman"/>
                <a:cs typeface="Times New Roman"/>
              </a:rPr>
              <a:t>Тарихқа шолу</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7" name="Picture 2" descr="C:\Documents and Settings\АДИК БРАТАН\Рабочий стол\Новая папка (2)\рисунки\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advTm="5016">
    <p:comb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1" name="Picture 5" descr="E:\Изображение 292.jpg"/>
          <p:cNvPicPr>
            <a:picLocks noGrp="1" noChangeAspect="1" noChangeArrowheads="1"/>
          </p:cNvPicPr>
          <p:nvPr>
            <p:ph idx="1"/>
          </p:nvPr>
        </p:nvPicPr>
        <p:blipFill>
          <a:blip r:embed="rId2" cstate="print"/>
          <a:srcRect/>
          <a:stretch>
            <a:fillRect/>
          </a:stretch>
        </p:blipFill>
        <p:spPr>
          <a:xfrm>
            <a:off x="0" y="0"/>
            <a:ext cx="9144000" cy="6858000"/>
          </a:xfrm>
        </p:spPr>
      </p:pic>
      <p:sp>
        <p:nvSpPr>
          <p:cNvPr id="7" name="Прямоугольник 6"/>
          <p:cNvSpPr/>
          <p:nvPr/>
        </p:nvSpPr>
        <p:spPr>
          <a:xfrm>
            <a:off x="1500188" y="0"/>
            <a:ext cx="1714500" cy="5000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8" name="Прямоугольник 7"/>
          <p:cNvSpPr/>
          <p:nvPr/>
        </p:nvSpPr>
        <p:spPr>
          <a:xfrm>
            <a:off x="8001000" y="928688"/>
            <a:ext cx="1143000" cy="571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0" name="Прямоугольник 9"/>
          <p:cNvSpPr/>
          <p:nvPr/>
        </p:nvSpPr>
        <p:spPr>
          <a:xfrm>
            <a:off x="714375" y="5786438"/>
            <a:ext cx="857250" cy="2857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1" name="Прямоугольник 10"/>
          <p:cNvSpPr/>
          <p:nvPr/>
        </p:nvSpPr>
        <p:spPr>
          <a:xfrm rot="233190">
            <a:off x="1801813" y="3840163"/>
            <a:ext cx="1700212" cy="2644775"/>
          </a:xfrm>
          <a:prstGeom prst="rect">
            <a:avLst/>
          </a:prstGeom>
          <a:gradFill flip="none" rotWithShape="1">
            <a:gsLst>
              <a:gs pos="0">
                <a:srgbClr val="BF4F11">
                  <a:tint val="66000"/>
                  <a:satMod val="160000"/>
                </a:srgbClr>
              </a:gs>
              <a:gs pos="50000">
                <a:srgbClr val="BF4F11">
                  <a:tint val="44500"/>
                  <a:satMod val="160000"/>
                </a:srgbClr>
              </a:gs>
              <a:gs pos="100000">
                <a:srgbClr val="BF4F11">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kk-KZ" b="1">
                <a:solidFill>
                  <a:srgbClr val="002060"/>
                </a:solidFill>
                <a:effectLst>
                  <a:outerShdw blurRad="38100" dist="38100" dir="2700000" algn="tl">
                    <a:srgbClr val="000000"/>
                  </a:outerShdw>
                </a:effectLst>
              </a:rPr>
              <a:t>       Махамбет!</a:t>
            </a:r>
          </a:p>
          <a:p>
            <a:pPr>
              <a:defRPr/>
            </a:pPr>
            <a:r>
              <a:rPr lang="kk-KZ" b="1">
                <a:solidFill>
                  <a:srgbClr val="002060"/>
                </a:solidFill>
                <a:effectLst>
                  <a:outerShdw blurRad="38100" dist="38100" dir="2700000" algn="tl">
                    <a:srgbClr val="000000"/>
                  </a:outerShdw>
                </a:effectLst>
              </a:rPr>
              <a:t>      Махамбет ...</a:t>
            </a:r>
          </a:p>
          <a:p>
            <a:pPr algn="ctr">
              <a:defRPr/>
            </a:pPr>
            <a:r>
              <a:rPr lang="kk-KZ" b="1">
                <a:solidFill>
                  <a:srgbClr val="002060"/>
                </a:solidFill>
                <a:effectLst>
                  <a:outerShdw blurRad="38100" dist="38100" dir="2700000" algn="tl">
                    <a:srgbClr val="000000"/>
                  </a:outerShdw>
                </a:effectLst>
              </a:rPr>
              <a:t>Білмеймін жел ме, сел ме</a:t>
            </a:r>
          </a:p>
          <a:p>
            <a:pPr algn="ctr">
              <a:defRPr/>
            </a:pPr>
            <a:r>
              <a:rPr lang="kk-KZ" b="1">
                <a:solidFill>
                  <a:srgbClr val="002060"/>
                </a:solidFill>
                <a:effectLst>
                  <a:outerShdw blurRad="38100" dist="38100" dir="2700000" algn="tl">
                    <a:srgbClr val="000000"/>
                  </a:outerShdw>
                </a:effectLst>
              </a:rPr>
              <a:t>Жыр да онымен бір тұлға теңесер ме...</a:t>
            </a:r>
          </a:p>
          <a:p>
            <a:pPr algn="ctr">
              <a:defRPr/>
            </a:pPr>
            <a:r>
              <a:rPr lang="kk-KZ" b="1">
                <a:solidFill>
                  <a:srgbClr val="002060"/>
                </a:solidFill>
                <a:effectLst>
                  <a:outerShdw blurRad="38100" dist="38100" dir="2700000" algn="tl">
                    <a:srgbClr val="000000"/>
                  </a:outerShdw>
                </a:effectLst>
              </a:rPr>
              <a:t>Әділетсіз дүниенің қабырғасын </a:t>
            </a:r>
          </a:p>
          <a:p>
            <a:pPr algn="ctr">
              <a:defRPr/>
            </a:pPr>
            <a:r>
              <a:rPr lang="kk-KZ" b="1">
                <a:solidFill>
                  <a:srgbClr val="002060"/>
                </a:solidFill>
                <a:effectLst>
                  <a:outerShdw blurRad="38100" dist="38100" dir="2700000" algn="tl">
                    <a:srgbClr val="000000"/>
                  </a:outerShdw>
                </a:effectLst>
              </a:rPr>
              <a:t>Махамбетше сөгер жан кездесер ме ...</a:t>
            </a:r>
          </a:p>
          <a:p>
            <a:pPr algn="ctr">
              <a:defRPr/>
            </a:pPr>
            <a:endParaRPr lang="kk-KZ" b="1">
              <a:solidFill>
                <a:srgbClr val="002060"/>
              </a:solidFill>
              <a:effectLst>
                <a:outerShdw blurRad="38100" dist="38100" dir="2700000" algn="tl">
                  <a:srgbClr val="000000"/>
                </a:outerShdw>
              </a:effectLst>
            </a:endParaRPr>
          </a:p>
          <a:p>
            <a:pPr algn="ctr">
              <a:defRPr/>
            </a:pPr>
            <a:r>
              <a:rPr lang="kk-KZ" b="1">
                <a:solidFill>
                  <a:srgbClr val="002060"/>
                </a:solidFill>
                <a:effectLst>
                  <a:outerShdw blurRad="38100" dist="38100" dir="2700000" algn="tl">
                    <a:srgbClr val="000000"/>
                  </a:outerShdw>
                </a:effectLst>
              </a:rPr>
              <a:t>      Ф.Оңғарсынова  </a:t>
            </a:r>
          </a:p>
          <a:p>
            <a:pPr algn="ctr">
              <a:defRPr/>
            </a:pPr>
            <a:endParaRPr lang="ru-RU" b="1">
              <a:solidFill>
                <a:srgbClr val="002060"/>
              </a:solidFill>
              <a:effectLst>
                <a:outerShdw blurRad="38100" dist="38100" dir="2700000" algn="tl">
                  <a:srgbClr val="000000"/>
                </a:outerShdw>
              </a:effectLst>
            </a:endParaRPr>
          </a:p>
        </p:txBody>
      </p:sp>
      <p:sp>
        <p:nvSpPr>
          <p:cNvPr id="12" name="Прямоугольник 11"/>
          <p:cNvSpPr/>
          <p:nvPr/>
        </p:nvSpPr>
        <p:spPr>
          <a:xfrm>
            <a:off x="2486011" y="330180"/>
            <a:ext cx="4622268" cy="461666"/>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kk-KZ"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Өтемістен туған он едік</a:t>
            </a:r>
            <a:endParaRPr lang="ru-RU"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4" name="TextBox 13"/>
          <p:cNvSpPr txBox="1"/>
          <p:nvPr/>
        </p:nvSpPr>
        <p:spPr>
          <a:xfrm rot="2866634">
            <a:off x="1114425" y="357188"/>
            <a:ext cx="428625" cy="3140075"/>
          </a:xfrm>
          <a:prstGeom prst="rect">
            <a:avLst/>
          </a:prstGeom>
          <a:noFill/>
        </p:spPr>
        <p:txBody>
          <a:bodyPr>
            <a:spAutoFit/>
          </a:bodyPr>
          <a:lstStyle/>
          <a:p>
            <a:pPr>
              <a:defRPr/>
            </a:pPr>
            <a:r>
              <a:rPr lang="kk-KZ" sz="2000" b="1" dirty="0">
                <a:solidFill>
                  <a:srgbClr val="0000FF"/>
                </a:solidFill>
                <a:effectLst>
                  <a:outerShdw blurRad="38100" dist="38100" dir="2700000" algn="tl">
                    <a:srgbClr val="C0C0C0"/>
                  </a:outerShdw>
                </a:effectLst>
              </a:rPr>
              <a:t>Б</a:t>
            </a:r>
          </a:p>
          <a:p>
            <a:pPr>
              <a:defRPr/>
            </a:pPr>
            <a:r>
              <a:rPr lang="kk-KZ" sz="2000" b="1" dirty="0">
                <a:solidFill>
                  <a:srgbClr val="0000FF"/>
                </a:solidFill>
                <a:effectLst>
                  <a:outerShdw blurRad="38100" dist="38100" dir="2700000" algn="tl">
                    <a:srgbClr val="C0C0C0"/>
                  </a:outerShdw>
                </a:effectLst>
              </a:rPr>
              <a:t>Е</a:t>
            </a:r>
          </a:p>
          <a:p>
            <a:pPr>
              <a:defRPr/>
            </a:pPr>
            <a:r>
              <a:rPr lang="kk-KZ" sz="2000" b="1" dirty="0">
                <a:solidFill>
                  <a:srgbClr val="0000FF"/>
                </a:solidFill>
                <a:effectLst>
                  <a:outerShdw blurRad="38100" dist="38100" dir="2700000" algn="tl">
                    <a:srgbClr val="C0C0C0"/>
                  </a:outerShdw>
                </a:effectLst>
              </a:rPr>
              <a:t>К</a:t>
            </a:r>
          </a:p>
          <a:p>
            <a:pPr>
              <a:defRPr/>
            </a:pPr>
            <a:r>
              <a:rPr lang="kk-KZ" sz="2000" b="1" dirty="0">
                <a:solidFill>
                  <a:srgbClr val="0000FF"/>
                </a:solidFill>
                <a:effectLst>
                  <a:outerShdw blurRad="38100" dist="38100" dir="2700000" algn="tl">
                    <a:srgbClr val="C0C0C0"/>
                  </a:outerShdw>
                </a:effectLst>
              </a:rPr>
              <a:t>М</a:t>
            </a:r>
          </a:p>
          <a:p>
            <a:pPr>
              <a:defRPr/>
            </a:pPr>
            <a:r>
              <a:rPr lang="kk-KZ" sz="2000" b="1" dirty="0">
                <a:solidFill>
                  <a:srgbClr val="0000FF"/>
                </a:solidFill>
                <a:effectLst>
                  <a:outerShdw blurRad="38100" dist="38100" dir="2700000" algn="tl">
                    <a:srgbClr val="C0C0C0"/>
                  </a:outerShdw>
                </a:effectLst>
              </a:rPr>
              <a:t>А</a:t>
            </a:r>
          </a:p>
          <a:p>
            <a:pPr>
              <a:defRPr/>
            </a:pPr>
            <a:r>
              <a:rPr lang="kk-KZ" sz="2000" b="1" dirty="0">
                <a:solidFill>
                  <a:srgbClr val="0000FF"/>
                </a:solidFill>
                <a:effectLst>
                  <a:outerShdw blurRad="38100" dist="38100" dir="2700000" algn="tl">
                    <a:srgbClr val="C0C0C0"/>
                  </a:outerShdw>
                </a:effectLst>
              </a:rPr>
              <a:t>Ғ</a:t>
            </a:r>
          </a:p>
          <a:p>
            <a:pPr>
              <a:defRPr/>
            </a:pPr>
            <a:r>
              <a:rPr lang="kk-KZ" sz="2000" b="1" dirty="0">
                <a:solidFill>
                  <a:srgbClr val="0000FF"/>
                </a:solidFill>
                <a:effectLst>
                  <a:outerShdw blurRad="38100" dist="38100" dir="2700000" algn="tl">
                    <a:srgbClr val="C0C0C0"/>
                  </a:outerShdw>
                </a:effectLst>
              </a:rPr>
              <a:t>Н</a:t>
            </a:r>
          </a:p>
          <a:p>
            <a:pPr>
              <a:defRPr/>
            </a:pPr>
            <a:r>
              <a:rPr lang="kk-KZ" sz="2000" b="1" dirty="0">
                <a:solidFill>
                  <a:srgbClr val="0000FF"/>
                </a:solidFill>
                <a:effectLst>
                  <a:outerShdw blurRad="38100" dist="38100" dir="2700000" algn="tl">
                    <a:srgbClr val="C0C0C0"/>
                  </a:outerShdw>
                </a:effectLst>
              </a:rPr>
              <a:t>Б</a:t>
            </a:r>
          </a:p>
          <a:p>
            <a:pPr>
              <a:defRPr/>
            </a:pPr>
            <a:r>
              <a:rPr lang="kk-KZ" sz="2000" b="1" dirty="0">
                <a:solidFill>
                  <a:srgbClr val="0000FF"/>
                </a:solidFill>
                <a:effectLst>
                  <a:outerShdw blurRad="38100" dist="38100" dir="2700000" algn="tl">
                    <a:srgbClr val="C0C0C0"/>
                  </a:outerShdw>
                </a:effectLst>
              </a:rPr>
              <a:t>Е</a:t>
            </a:r>
          </a:p>
          <a:p>
            <a:pPr>
              <a:defRPr/>
            </a:pPr>
            <a:r>
              <a:rPr lang="kk-KZ" sz="2000" b="1" dirty="0">
                <a:solidFill>
                  <a:srgbClr val="0000FF"/>
                </a:solidFill>
                <a:effectLst>
                  <a:outerShdw blurRad="38100" dist="38100" dir="2700000" algn="tl">
                    <a:srgbClr val="C0C0C0"/>
                  </a:outerShdw>
                </a:effectLst>
              </a:rPr>
              <a:t>Т</a:t>
            </a:r>
            <a:endParaRPr lang="ru-RU" sz="2000" b="1" dirty="0">
              <a:solidFill>
                <a:srgbClr val="0000FF"/>
              </a:solidFill>
              <a:effectLst>
                <a:outerShdw blurRad="38100" dist="38100" dir="2700000" algn="tl">
                  <a:srgbClr val="C0C0C0"/>
                </a:outerShdw>
              </a:effectLst>
            </a:endParaRPr>
          </a:p>
        </p:txBody>
      </p:sp>
      <p:sp>
        <p:nvSpPr>
          <p:cNvPr id="15" name="TextBox 14"/>
          <p:cNvSpPr txBox="1"/>
          <p:nvPr/>
        </p:nvSpPr>
        <p:spPr>
          <a:xfrm rot="1474245">
            <a:off x="2330450" y="1200150"/>
            <a:ext cx="428625" cy="2530475"/>
          </a:xfrm>
          <a:prstGeom prst="rect">
            <a:avLst/>
          </a:prstGeom>
          <a:noFill/>
        </p:spPr>
        <p:txBody>
          <a:bodyPr>
            <a:spAutoFit/>
          </a:bodyPr>
          <a:lstStyle/>
          <a:p>
            <a:pPr>
              <a:defRPr/>
            </a:pPr>
            <a:r>
              <a:rPr lang="kk-KZ" sz="2000" b="1">
                <a:solidFill>
                  <a:srgbClr val="0000FF"/>
                </a:solidFill>
                <a:effectLst>
                  <a:outerShdw blurRad="38100" dist="38100" dir="2700000" algn="tl">
                    <a:srgbClr val="C0C0C0"/>
                  </a:outerShdw>
                </a:effectLst>
              </a:rPr>
              <a:t>ТОҚТАМЫС</a:t>
            </a:r>
            <a:endParaRPr lang="ru-RU" sz="2000" b="1">
              <a:solidFill>
                <a:srgbClr val="0000FF"/>
              </a:solidFill>
              <a:effectLst>
                <a:outerShdw blurRad="38100" dist="38100" dir="2700000" algn="tl">
                  <a:srgbClr val="C0C0C0"/>
                </a:outerShdw>
              </a:effectLst>
            </a:endParaRPr>
          </a:p>
        </p:txBody>
      </p:sp>
      <p:sp>
        <p:nvSpPr>
          <p:cNvPr id="16" name="TextBox 15"/>
          <p:cNvSpPr txBox="1"/>
          <p:nvPr/>
        </p:nvSpPr>
        <p:spPr>
          <a:xfrm rot="2533231">
            <a:off x="1835150" y="558800"/>
            <a:ext cx="428625" cy="2862263"/>
          </a:xfrm>
          <a:prstGeom prst="rect">
            <a:avLst/>
          </a:prstGeom>
          <a:noFill/>
        </p:spPr>
        <p:txBody>
          <a:bodyPr>
            <a:spAutoFit/>
          </a:bodyPr>
          <a:lstStyle/>
          <a:p>
            <a:pPr>
              <a:defRPr/>
            </a:pPr>
            <a:endParaRPr lang="kk-KZ" sz="2000" b="1" dirty="0">
              <a:solidFill>
                <a:srgbClr val="0000FF"/>
              </a:solidFill>
              <a:effectLst>
                <a:outerShdw blurRad="38100" dist="38100" dir="2700000" algn="tl">
                  <a:srgbClr val="C0C0C0"/>
                </a:outerShdw>
              </a:effectLst>
            </a:endParaRPr>
          </a:p>
          <a:p>
            <a:pPr>
              <a:defRPr/>
            </a:pPr>
            <a:r>
              <a:rPr lang="kk-KZ" sz="2000" b="1" dirty="0">
                <a:solidFill>
                  <a:srgbClr val="0000FF"/>
                </a:solidFill>
                <a:effectLst>
                  <a:outerShdw blurRad="38100" dist="38100" dir="2700000" algn="tl">
                    <a:srgbClr val="C0C0C0"/>
                  </a:outerShdw>
                </a:effectLst>
              </a:rPr>
              <a:t>МА</a:t>
            </a:r>
            <a:br>
              <a:rPr lang="kk-KZ" sz="2000" b="1" dirty="0">
                <a:solidFill>
                  <a:srgbClr val="0000FF"/>
                </a:solidFill>
                <a:effectLst>
                  <a:outerShdw blurRad="38100" dist="38100" dir="2700000" algn="tl">
                    <a:srgbClr val="C0C0C0"/>
                  </a:outerShdw>
                </a:effectLst>
              </a:rPr>
            </a:br>
            <a:r>
              <a:rPr lang="kk-KZ" sz="2000" b="1" dirty="0">
                <a:solidFill>
                  <a:srgbClr val="0000FF"/>
                </a:solidFill>
                <a:effectLst>
                  <a:outerShdw blurRad="38100" dist="38100" dir="2700000" algn="tl">
                    <a:srgbClr val="C0C0C0"/>
                  </a:outerShdw>
                </a:effectLst>
              </a:rPr>
              <a:t>Х</a:t>
            </a:r>
            <a:br>
              <a:rPr lang="kk-KZ" sz="2000" b="1" dirty="0">
                <a:solidFill>
                  <a:srgbClr val="0000FF"/>
                </a:solidFill>
                <a:effectLst>
                  <a:outerShdw blurRad="38100" dist="38100" dir="2700000" algn="tl">
                    <a:srgbClr val="C0C0C0"/>
                  </a:outerShdw>
                </a:effectLst>
              </a:rPr>
            </a:br>
            <a:r>
              <a:rPr lang="kk-KZ" sz="2000" b="1" dirty="0">
                <a:solidFill>
                  <a:srgbClr val="0000FF"/>
                </a:solidFill>
                <a:effectLst>
                  <a:outerShdw blurRad="38100" dist="38100" dir="2700000" algn="tl">
                    <a:srgbClr val="C0C0C0"/>
                  </a:outerShdw>
                </a:effectLst>
              </a:rPr>
              <a:t>А</a:t>
            </a:r>
            <a:br>
              <a:rPr lang="kk-KZ" sz="2000" b="1" dirty="0">
                <a:solidFill>
                  <a:srgbClr val="0000FF"/>
                </a:solidFill>
                <a:effectLst>
                  <a:outerShdw blurRad="38100" dist="38100" dir="2700000" algn="tl">
                    <a:srgbClr val="C0C0C0"/>
                  </a:outerShdw>
                </a:effectLst>
              </a:rPr>
            </a:br>
            <a:r>
              <a:rPr lang="kk-KZ" sz="2000" b="1" dirty="0">
                <a:solidFill>
                  <a:srgbClr val="0000FF"/>
                </a:solidFill>
                <a:effectLst>
                  <a:outerShdw blurRad="38100" dist="38100" dir="2700000" algn="tl">
                    <a:srgbClr val="C0C0C0"/>
                  </a:outerShdw>
                </a:effectLst>
              </a:rPr>
              <a:t>М</a:t>
            </a:r>
            <a:br>
              <a:rPr lang="kk-KZ" sz="2000" b="1" dirty="0">
                <a:solidFill>
                  <a:srgbClr val="0000FF"/>
                </a:solidFill>
                <a:effectLst>
                  <a:outerShdw blurRad="38100" dist="38100" dir="2700000" algn="tl">
                    <a:srgbClr val="C0C0C0"/>
                  </a:outerShdw>
                </a:effectLst>
              </a:rPr>
            </a:br>
            <a:r>
              <a:rPr lang="kk-KZ" sz="2000" b="1" dirty="0">
                <a:solidFill>
                  <a:srgbClr val="0000FF"/>
                </a:solidFill>
                <a:effectLst>
                  <a:outerShdw blurRad="38100" dist="38100" dir="2700000" algn="tl">
                    <a:srgbClr val="C0C0C0"/>
                  </a:outerShdw>
                </a:effectLst>
              </a:rPr>
              <a:t>Б</a:t>
            </a:r>
            <a:br>
              <a:rPr lang="kk-KZ" sz="2000" b="1" dirty="0">
                <a:solidFill>
                  <a:srgbClr val="0000FF"/>
                </a:solidFill>
                <a:effectLst>
                  <a:outerShdw blurRad="38100" dist="38100" dir="2700000" algn="tl">
                    <a:srgbClr val="C0C0C0"/>
                  </a:outerShdw>
                </a:effectLst>
              </a:rPr>
            </a:br>
            <a:r>
              <a:rPr lang="kk-KZ" sz="2000" b="1" dirty="0">
                <a:solidFill>
                  <a:srgbClr val="0000FF"/>
                </a:solidFill>
                <a:effectLst>
                  <a:outerShdw blurRad="38100" dist="38100" dir="2700000" algn="tl">
                    <a:srgbClr val="C0C0C0"/>
                  </a:outerShdw>
                </a:effectLst>
              </a:rPr>
              <a:t>Е</a:t>
            </a:r>
            <a:br>
              <a:rPr lang="kk-KZ" sz="2000" b="1" dirty="0">
                <a:solidFill>
                  <a:srgbClr val="0000FF"/>
                </a:solidFill>
                <a:effectLst>
                  <a:outerShdw blurRad="38100" dist="38100" dir="2700000" algn="tl">
                    <a:srgbClr val="C0C0C0"/>
                  </a:outerShdw>
                </a:effectLst>
              </a:rPr>
            </a:br>
            <a:r>
              <a:rPr lang="kk-KZ" sz="2000" b="1" dirty="0">
                <a:solidFill>
                  <a:srgbClr val="0000FF"/>
                </a:solidFill>
                <a:effectLst>
                  <a:outerShdw blurRad="38100" dist="38100" dir="2700000" algn="tl">
                    <a:srgbClr val="C0C0C0"/>
                  </a:outerShdw>
                </a:effectLst>
              </a:rPr>
              <a:t>Т</a:t>
            </a:r>
            <a:endParaRPr lang="ru-RU" sz="2000" b="1" dirty="0">
              <a:solidFill>
                <a:srgbClr val="0000FF"/>
              </a:solidFill>
              <a:effectLst>
                <a:outerShdw blurRad="38100" dist="38100" dir="2700000" algn="tl">
                  <a:srgbClr val="C0C0C0"/>
                </a:outerShdw>
              </a:effectLst>
            </a:endParaRPr>
          </a:p>
        </p:txBody>
      </p:sp>
      <p:sp>
        <p:nvSpPr>
          <p:cNvPr id="17" name="TextBox 16"/>
          <p:cNvSpPr txBox="1"/>
          <p:nvPr/>
        </p:nvSpPr>
        <p:spPr>
          <a:xfrm rot="1274390">
            <a:off x="3022600" y="1347788"/>
            <a:ext cx="428625" cy="2530475"/>
          </a:xfrm>
          <a:prstGeom prst="rect">
            <a:avLst/>
          </a:prstGeom>
          <a:noFill/>
        </p:spPr>
        <p:txBody>
          <a:bodyPr>
            <a:spAutoFit/>
          </a:bodyPr>
          <a:lstStyle/>
          <a:p>
            <a:pPr>
              <a:defRPr/>
            </a:pPr>
            <a:r>
              <a:rPr lang="kk-KZ" sz="2000" b="1">
                <a:solidFill>
                  <a:srgbClr val="0000FF"/>
                </a:solidFill>
                <a:effectLst>
                  <a:outerShdw blurRad="38100" dist="38100" dir="2700000" algn="tl">
                    <a:srgbClr val="C0C0C0"/>
                  </a:outerShdw>
                </a:effectLst>
              </a:rPr>
              <a:t>ҚОЖАХМЕТ</a:t>
            </a:r>
            <a:endParaRPr lang="ru-RU" sz="2000" b="1">
              <a:solidFill>
                <a:srgbClr val="0000FF"/>
              </a:solidFill>
              <a:effectLst>
                <a:outerShdw blurRad="38100" dist="38100" dir="2700000" algn="tl">
                  <a:srgbClr val="C0C0C0"/>
                </a:outerShdw>
              </a:effectLst>
            </a:endParaRPr>
          </a:p>
        </p:txBody>
      </p:sp>
      <p:sp>
        <p:nvSpPr>
          <p:cNvPr id="18" name="TextBox 17"/>
          <p:cNvSpPr txBox="1"/>
          <p:nvPr/>
        </p:nvSpPr>
        <p:spPr>
          <a:xfrm rot="244233">
            <a:off x="3876675" y="1512888"/>
            <a:ext cx="428625" cy="2530475"/>
          </a:xfrm>
          <a:prstGeom prst="rect">
            <a:avLst/>
          </a:prstGeom>
          <a:noFill/>
        </p:spPr>
        <p:txBody>
          <a:bodyPr>
            <a:spAutoFit/>
          </a:bodyPr>
          <a:lstStyle/>
          <a:p>
            <a:pPr>
              <a:defRPr/>
            </a:pPr>
            <a:r>
              <a:rPr lang="kk-KZ" sz="2000" b="1">
                <a:solidFill>
                  <a:srgbClr val="0000FF"/>
                </a:solidFill>
                <a:effectLst>
                  <a:outerShdw blurRad="38100" dist="38100" dir="2700000" algn="tl">
                    <a:srgbClr val="C0C0C0"/>
                  </a:outerShdw>
                </a:effectLst>
              </a:rPr>
              <a:t>ЫБЫРАЙЫМ</a:t>
            </a:r>
            <a:endParaRPr lang="ru-RU" sz="2000" b="1">
              <a:solidFill>
                <a:srgbClr val="0000FF"/>
              </a:solidFill>
              <a:effectLst>
                <a:outerShdw blurRad="38100" dist="38100" dir="2700000" algn="tl">
                  <a:srgbClr val="C0C0C0"/>
                </a:outerShdw>
              </a:effectLst>
            </a:endParaRPr>
          </a:p>
        </p:txBody>
      </p:sp>
      <p:sp>
        <p:nvSpPr>
          <p:cNvPr id="19" name="TextBox 18"/>
          <p:cNvSpPr txBox="1"/>
          <p:nvPr/>
        </p:nvSpPr>
        <p:spPr>
          <a:xfrm rot="21253348">
            <a:off x="4779963" y="1589088"/>
            <a:ext cx="428625" cy="1311275"/>
          </a:xfrm>
          <a:prstGeom prst="rect">
            <a:avLst/>
          </a:prstGeom>
          <a:noFill/>
        </p:spPr>
        <p:txBody>
          <a:bodyPr>
            <a:spAutoFit/>
          </a:bodyPr>
          <a:lstStyle/>
          <a:p>
            <a:pPr>
              <a:defRPr/>
            </a:pPr>
            <a:r>
              <a:rPr lang="kk-KZ" sz="2000" b="1">
                <a:solidFill>
                  <a:srgbClr val="0000FF"/>
                </a:solidFill>
                <a:effectLst>
                  <a:outerShdw blurRad="38100" dist="38100" dir="2700000" algn="tl">
                    <a:srgbClr val="C0C0C0"/>
                  </a:outerShdw>
                </a:effectLst>
              </a:rPr>
              <a:t>Ә Й І П</a:t>
            </a:r>
            <a:endParaRPr lang="ru-RU" sz="2000" b="1">
              <a:solidFill>
                <a:srgbClr val="0000FF"/>
              </a:solidFill>
              <a:effectLst>
                <a:outerShdw blurRad="38100" dist="38100" dir="2700000" algn="tl">
                  <a:srgbClr val="C0C0C0"/>
                </a:outerShdw>
              </a:effectLst>
            </a:endParaRPr>
          </a:p>
        </p:txBody>
      </p:sp>
      <p:sp>
        <p:nvSpPr>
          <p:cNvPr id="20" name="TextBox 19"/>
          <p:cNvSpPr txBox="1"/>
          <p:nvPr/>
        </p:nvSpPr>
        <p:spPr>
          <a:xfrm rot="20460845">
            <a:off x="5680075" y="1525588"/>
            <a:ext cx="428625" cy="1616075"/>
          </a:xfrm>
          <a:prstGeom prst="rect">
            <a:avLst/>
          </a:prstGeom>
          <a:noFill/>
        </p:spPr>
        <p:txBody>
          <a:bodyPr>
            <a:spAutoFit/>
          </a:bodyPr>
          <a:lstStyle/>
          <a:p>
            <a:pPr>
              <a:defRPr/>
            </a:pPr>
            <a:r>
              <a:rPr lang="kk-KZ" sz="2000" b="1">
                <a:solidFill>
                  <a:srgbClr val="0000FF"/>
                </a:solidFill>
                <a:effectLst>
                  <a:outerShdw blurRad="38100" dist="38100" dir="2700000" algn="tl">
                    <a:srgbClr val="C0C0C0"/>
                  </a:outerShdw>
                </a:effectLst>
              </a:rPr>
              <a:t>Х А С ЕН</a:t>
            </a:r>
            <a:r>
              <a:rPr lang="kk-KZ" sz="2000" b="1">
                <a:solidFill>
                  <a:srgbClr val="002060"/>
                </a:solidFill>
                <a:effectLst>
                  <a:outerShdw blurRad="38100" dist="38100" dir="2700000" algn="tl">
                    <a:srgbClr val="C0C0C0"/>
                  </a:outerShdw>
                </a:effectLst>
              </a:rPr>
              <a:t> </a:t>
            </a:r>
            <a:endParaRPr lang="ru-RU" sz="2000" b="1">
              <a:solidFill>
                <a:srgbClr val="002060"/>
              </a:solidFill>
              <a:effectLst>
                <a:outerShdw blurRad="38100" dist="38100" dir="2700000" algn="tl">
                  <a:srgbClr val="C0C0C0"/>
                </a:outerShdw>
              </a:effectLst>
            </a:endParaRPr>
          </a:p>
        </p:txBody>
      </p:sp>
      <p:sp>
        <p:nvSpPr>
          <p:cNvPr id="21" name="TextBox 20"/>
          <p:cNvSpPr txBox="1"/>
          <p:nvPr/>
        </p:nvSpPr>
        <p:spPr>
          <a:xfrm rot="19910098">
            <a:off x="6429375" y="1254125"/>
            <a:ext cx="428625" cy="2225675"/>
          </a:xfrm>
          <a:prstGeom prst="rect">
            <a:avLst/>
          </a:prstGeom>
          <a:noFill/>
        </p:spPr>
        <p:txBody>
          <a:bodyPr>
            <a:spAutoFit/>
          </a:bodyPr>
          <a:lstStyle/>
          <a:p>
            <a:pPr>
              <a:defRPr/>
            </a:pPr>
            <a:r>
              <a:rPr lang="kk-KZ" sz="2000" b="1">
                <a:solidFill>
                  <a:srgbClr val="0000FF"/>
                </a:solidFill>
                <a:effectLst>
                  <a:outerShdw blurRad="38100" dist="38100" dir="2700000" algn="tl">
                    <a:srgbClr val="C0C0C0"/>
                  </a:outerShdw>
                </a:effectLst>
              </a:rPr>
              <a:t>ЫСМАЙЫЛ</a:t>
            </a:r>
            <a:endParaRPr lang="ru-RU" sz="2000" b="1">
              <a:solidFill>
                <a:srgbClr val="0000FF"/>
              </a:solidFill>
              <a:effectLst>
                <a:outerShdw blurRad="38100" dist="38100" dir="2700000" algn="tl">
                  <a:srgbClr val="C0C0C0"/>
                </a:outerShdw>
              </a:effectLst>
            </a:endParaRPr>
          </a:p>
        </p:txBody>
      </p:sp>
      <p:sp>
        <p:nvSpPr>
          <p:cNvPr id="22" name="TextBox 21"/>
          <p:cNvSpPr txBox="1"/>
          <p:nvPr/>
        </p:nvSpPr>
        <p:spPr>
          <a:xfrm rot="19319748">
            <a:off x="7019925" y="935038"/>
            <a:ext cx="428625" cy="2530475"/>
          </a:xfrm>
          <a:prstGeom prst="rect">
            <a:avLst/>
          </a:prstGeom>
          <a:noFill/>
        </p:spPr>
        <p:txBody>
          <a:bodyPr>
            <a:spAutoFit/>
          </a:bodyPr>
          <a:lstStyle/>
          <a:p>
            <a:pPr>
              <a:defRPr/>
            </a:pPr>
            <a:r>
              <a:rPr lang="kk-KZ" sz="2000" b="1">
                <a:solidFill>
                  <a:srgbClr val="0000FF"/>
                </a:solidFill>
                <a:effectLst>
                  <a:outerShdw blurRad="38100" dist="38100" dir="2700000" algn="tl">
                    <a:srgbClr val="C0C0C0"/>
                  </a:outerShdw>
                </a:effectLst>
              </a:rPr>
              <a:t>СҮЛЕЙМЕН</a:t>
            </a:r>
            <a:endParaRPr lang="ru-RU" sz="2000" b="1">
              <a:solidFill>
                <a:srgbClr val="0000FF"/>
              </a:solidFill>
              <a:effectLst>
                <a:outerShdw blurRad="38100" dist="38100" dir="2700000" algn="tl">
                  <a:srgbClr val="C0C0C0"/>
                </a:outerShdw>
              </a:effectLst>
            </a:endParaRPr>
          </a:p>
        </p:txBody>
      </p:sp>
      <p:sp>
        <p:nvSpPr>
          <p:cNvPr id="23" name="TextBox 22"/>
          <p:cNvSpPr txBox="1"/>
          <p:nvPr/>
        </p:nvSpPr>
        <p:spPr>
          <a:xfrm rot="19022515">
            <a:off x="7377113" y="733425"/>
            <a:ext cx="428625" cy="2530475"/>
          </a:xfrm>
          <a:prstGeom prst="rect">
            <a:avLst/>
          </a:prstGeom>
          <a:noFill/>
        </p:spPr>
        <p:txBody>
          <a:bodyPr>
            <a:spAutoFit/>
          </a:bodyPr>
          <a:lstStyle/>
          <a:p>
            <a:pPr>
              <a:defRPr/>
            </a:pPr>
            <a:r>
              <a:rPr lang="kk-KZ" sz="2000" b="1">
                <a:solidFill>
                  <a:srgbClr val="0000FF"/>
                </a:solidFill>
                <a:effectLst>
                  <a:outerShdw blurRad="38100" dist="38100" dir="2700000" algn="tl">
                    <a:srgbClr val="C0C0C0"/>
                  </a:outerShdw>
                </a:effectLst>
              </a:rPr>
              <a:t>ДОСМАЙЫЛ</a:t>
            </a:r>
            <a:endParaRPr lang="ru-RU" sz="2000" b="1">
              <a:solidFill>
                <a:srgbClr val="0000FF"/>
              </a:solidFill>
              <a:effectLst>
                <a:outerShdw blurRad="38100" dist="38100" dir="2700000" algn="tl">
                  <a:srgbClr val="C0C0C0"/>
                </a:outerShdw>
              </a:effectLst>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nodeType="clickEffect">
                                  <p:stCondLst>
                                    <p:cond delay="0"/>
                                  </p:stCondLst>
                                  <p:childTnLst>
                                    <p:set>
                                      <p:cBhvr>
                                        <p:cTn id="12" dur="1" fill="hold">
                                          <p:stCondLst>
                                            <p:cond delay="0"/>
                                          </p:stCondLst>
                                        </p:cTn>
                                        <p:tgtEl>
                                          <p:spTgt spid="16">
                                            <p:txEl>
                                              <p:pRg st="1" end="1"/>
                                            </p:txEl>
                                          </p:spTgt>
                                        </p:tgtEl>
                                        <p:attrNameLst>
                                          <p:attrName>style.visibility</p:attrName>
                                        </p:attrNameLst>
                                      </p:cBhvr>
                                      <p:to>
                                        <p:strVal val="visible"/>
                                      </p:to>
                                    </p:set>
                                    <p:animEffect transition="in" filter="checkerboard(across)">
                                      <p:cBhvr>
                                        <p:cTn id="13" dur="500"/>
                                        <p:tgtEl>
                                          <p:spTgt spid="16">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3" presetClass="entr" presetSubtype="16" fill="hold" nodeType="clickEffect">
                                  <p:stCondLst>
                                    <p:cond delay="0"/>
                                  </p:stCondLst>
                                  <p:childTnLst>
                                    <p:set>
                                      <p:cBhvr>
                                        <p:cTn id="17" dur="1" fill="hold">
                                          <p:stCondLst>
                                            <p:cond delay="0"/>
                                          </p:stCondLst>
                                        </p:cTn>
                                        <p:tgtEl>
                                          <p:spTgt spid="15">
                                            <p:txEl>
                                              <p:pRg st="0" end="0"/>
                                            </p:txEl>
                                          </p:spTgt>
                                        </p:tgtEl>
                                        <p:attrNameLst>
                                          <p:attrName>style.visibility</p:attrName>
                                        </p:attrNameLst>
                                      </p:cBhvr>
                                      <p:to>
                                        <p:strVal val="visible"/>
                                      </p:to>
                                    </p:set>
                                    <p:animEffect transition="in" filter="plus(in)">
                                      <p:cBhvr>
                                        <p:cTn id="18" dur="2000"/>
                                        <p:tgtEl>
                                          <p:spTgt spid="15">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16" fill="hold" nodeType="clickEffect">
                                  <p:stCondLst>
                                    <p:cond delay="0"/>
                                  </p:stCondLst>
                                  <p:childTnLst>
                                    <p:set>
                                      <p:cBhvr>
                                        <p:cTn id="22" dur="1" fill="hold">
                                          <p:stCondLst>
                                            <p:cond delay="0"/>
                                          </p:stCondLst>
                                        </p:cTn>
                                        <p:tgtEl>
                                          <p:spTgt spid="17">
                                            <p:txEl>
                                              <p:pRg st="0" end="0"/>
                                            </p:txEl>
                                          </p:spTgt>
                                        </p:tgtEl>
                                        <p:attrNameLst>
                                          <p:attrName>style.visibility</p:attrName>
                                        </p:attrNameLst>
                                      </p:cBhvr>
                                      <p:to>
                                        <p:strVal val="visible"/>
                                      </p:to>
                                    </p:set>
                                    <p:anim calcmode="lin" valueType="num">
                                      <p:cBhvr>
                                        <p:cTn id="23" dur="5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24" dur="500" fill="hold"/>
                                        <p:tgtEl>
                                          <p:spTgt spid="1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8" presetClass="entr" presetSubtype="0" accel="50000" fill="hold" nodeType="clickEffect">
                                  <p:stCondLst>
                                    <p:cond delay="0"/>
                                  </p:stCondLst>
                                  <p:iterate type="lt">
                                    <p:tmPct val="50000"/>
                                  </p:iterate>
                                  <p:childTnLst>
                                    <p:set>
                                      <p:cBhvr>
                                        <p:cTn id="28" dur="1" fill="hold">
                                          <p:stCondLst>
                                            <p:cond delay="0"/>
                                          </p:stCondLst>
                                        </p:cTn>
                                        <p:tgtEl>
                                          <p:spTgt spid="18">
                                            <p:txEl>
                                              <p:pRg st="0" end="0"/>
                                            </p:txEl>
                                          </p:spTgt>
                                        </p:tgtEl>
                                        <p:attrNameLst>
                                          <p:attrName>style.visibility</p:attrName>
                                        </p:attrNameLst>
                                      </p:cBhvr>
                                      <p:to>
                                        <p:strVal val="visible"/>
                                      </p:to>
                                    </p:set>
                                    <p:set>
                                      <p:cBhvr>
                                        <p:cTn id="29" dur="455" fill="hold">
                                          <p:stCondLst>
                                            <p:cond delay="0"/>
                                          </p:stCondLst>
                                        </p:cTn>
                                        <p:tgtEl>
                                          <p:spTgt spid="18">
                                            <p:txEl>
                                              <p:pRg st="0" end="0"/>
                                            </p:txEl>
                                          </p:spTgt>
                                        </p:tgtEl>
                                        <p:attrNameLst>
                                          <p:attrName>style.rotation</p:attrName>
                                        </p:attrNameLst>
                                      </p:cBhvr>
                                      <p:to>
                                        <p:strVal val="-45.0"/>
                                      </p:to>
                                    </p:set>
                                    <p:anim calcmode="lin" valueType="num">
                                      <p:cBhvr>
                                        <p:cTn id="30" dur="455" fill="hold">
                                          <p:stCondLst>
                                            <p:cond delay="455"/>
                                          </p:stCondLst>
                                        </p:cTn>
                                        <p:tgtEl>
                                          <p:spTgt spid="18">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31" dur="455" fill="hold">
                                          <p:stCondLst>
                                            <p:cond delay="0"/>
                                          </p:stCondLst>
                                        </p:cTn>
                                        <p:tgtEl>
                                          <p:spTgt spid="18">
                                            <p:txEl>
                                              <p:pRg st="0" end="0"/>
                                            </p:txEl>
                                          </p:spTgt>
                                        </p:tgtEl>
                                        <p:attrNameLst>
                                          <p:attrName>ppt_y</p:attrName>
                                        </p:attrNameLst>
                                      </p:cBhvr>
                                      <p:tavLst>
                                        <p:tav tm="0">
                                          <p:val>
                                            <p:strVal val="#ppt_y-1"/>
                                          </p:val>
                                        </p:tav>
                                        <p:tav tm="100000">
                                          <p:val>
                                            <p:strVal val="#ppt_y-(0.354*#ppt_w-0.172*#ppt_h)"/>
                                          </p:val>
                                        </p:tav>
                                      </p:tavLst>
                                    </p:anim>
                                    <p:anim calcmode="lin" valueType="num">
                                      <p:cBhvr>
                                        <p:cTn id="32" dur="156" decel="50000" autoRev="1" fill="hold">
                                          <p:stCondLst>
                                            <p:cond delay="455"/>
                                          </p:stCondLst>
                                        </p:cTn>
                                        <p:tgtEl>
                                          <p:spTgt spid="18">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33" dur="136" fill="hold">
                                          <p:stCondLst>
                                            <p:cond delay="864"/>
                                          </p:stCondLst>
                                        </p:cTn>
                                        <p:tgtEl>
                                          <p:spTgt spid="18">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nodeType="clickEffect">
                                  <p:stCondLst>
                                    <p:cond delay="0"/>
                                  </p:stCondLst>
                                  <p:childTnLst>
                                    <p:set>
                                      <p:cBhvr>
                                        <p:cTn id="37" dur="1" fill="hold">
                                          <p:stCondLst>
                                            <p:cond delay="0"/>
                                          </p:stCondLst>
                                        </p:cTn>
                                        <p:tgtEl>
                                          <p:spTgt spid="19">
                                            <p:txEl>
                                              <p:pRg st="0" end="0"/>
                                            </p:txEl>
                                          </p:spTgt>
                                        </p:tgtEl>
                                        <p:attrNameLst>
                                          <p:attrName>style.visibility</p:attrName>
                                        </p:attrNameLst>
                                      </p:cBhvr>
                                      <p:to>
                                        <p:strVal val="visible"/>
                                      </p:to>
                                    </p:set>
                                    <p:animEffect transition="in" filter="blinds(horizontal)">
                                      <p:cBhvr>
                                        <p:cTn id="38" dur="500"/>
                                        <p:tgtEl>
                                          <p:spTgt spid="19">
                                            <p:txEl>
                                              <p:pRg st="0" end="0"/>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nodeType="clickEffect">
                                  <p:stCondLst>
                                    <p:cond delay="0"/>
                                  </p:stCondLst>
                                  <p:childTnLst>
                                    <p:set>
                                      <p:cBhvr>
                                        <p:cTn id="42" dur="1" fill="hold">
                                          <p:stCondLst>
                                            <p:cond delay="0"/>
                                          </p:stCondLst>
                                        </p:cTn>
                                        <p:tgtEl>
                                          <p:spTgt spid="20">
                                            <p:txEl>
                                              <p:pRg st="0" end="0"/>
                                            </p:txEl>
                                          </p:spTgt>
                                        </p:tgtEl>
                                        <p:attrNameLst>
                                          <p:attrName>style.visibility</p:attrName>
                                        </p:attrNameLst>
                                      </p:cBhvr>
                                      <p:to>
                                        <p:strVal val="visible"/>
                                      </p:to>
                                    </p:set>
                                    <p:anim calcmode="lin" valueType="num">
                                      <p:cBhvr>
                                        <p:cTn id="43" dur="500" fill="hold"/>
                                        <p:tgtEl>
                                          <p:spTgt spid="20">
                                            <p:txEl>
                                              <p:pRg st="0" end="0"/>
                                            </p:txEl>
                                          </p:spTgt>
                                        </p:tgtEl>
                                        <p:attrNameLst>
                                          <p:attrName>ppt_w</p:attrName>
                                        </p:attrNameLst>
                                      </p:cBhvr>
                                      <p:tavLst>
                                        <p:tav tm="0">
                                          <p:val>
                                            <p:fltVal val="0"/>
                                          </p:val>
                                        </p:tav>
                                        <p:tav tm="100000">
                                          <p:val>
                                            <p:strVal val="#ppt_w"/>
                                          </p:val>
                                        </p:tav>
                                      </p:tavLst>
                                    </p:anim>
                                    <p:anim calcmode="lin" valueType="num">
                                      <p:cBhvr>
                                        <p:cTn id="44" dur="500" fill="hold"/>
                                        <p:tgtEl>
                                          <p:spTgt spid="20">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3" presetClass="entr" presetSubtype="16" fill="hold" nodeType="clickEffect">
                                  <p:stCondLst>
                                    <p:cond delay="0"/>
                                  </p:stCondLst>
                                  <p:childTnLst>
                                    <p:set>
                                      <p:cBhvr>
                                        <p:cTn id="48" dur="1" fill="hold">
                                          <p:stCondLst>
                                            <p:cond delay="0"/>
                                          </p:stCondLst>
                                        </p:cTn>
                                        <p:tgtEl>
                                          <p:spTgt spid="21">
                                            <p:txEl>
                                              <p:pRg st="0" end="0"/>
                                            </p:txEl>
                                          </p:spTgt>
                                        </p:tgtEl>
                                        <p:attrNameLst>
                                          <p:attrName>style.visibility</p:attrName>
                                        </p:attrNameLst>
                                      </p:cBhvr>
                                      <p:to>
                                        <p:strVal val="visible"/>
                                      </p:to>
                                    </p:set>
                                    <p:anim calcmode="lin" valueType="num">
                                      <p:cBhvr>
                                        <p:cTn id="49" dur="500" fill="hold"/>
                                        <p:tgtEl>
                                          <p:spTgt spid="21">
                                            <p:txEl>
                                              <p:pRg st="0" end="0"/>
                                            </p:txEl>
                                          </p:spTgt>
                                        </p:tgtEl>
                                        <p:attrNameLst>
                                          <p:attrName>ppt_w</p:attrName>
                                        </p:attrNameLst>
                                      </p:cBhvr>
                                      <p:tavLst>
                                        <p:tav tm="0">
                                          <p:val>
                                            <p:fltVal val="0"/>
                                          </p:val>
                                        </p:tav>
                                        <p:tav tm="100000">
                                          <p:val>
                                            <p:strVal val="#ppt_w"/>
                                          </p:val>
                                        </p:tav>
                                      </p:tavLst>
                                    </p:anim>
                                    <p:anim calcmode="lin" valueType="num">
                                      <p:cBhvr>
                                        <p:cTn id="50" dur="500" fill="hold"/>
                                        <p:tgtEl>
                                          <p:spTgt spid="2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8" presetClass="entr" presetSubtype="16" fill="hold" nodeType="clickEffect">
                                  <p:stCondLst>
                                    <p:cond delay="0"/>
                                  </p:stCondLst>
                                  <p:childTnLst>
                                    <p:set>
                                      <p:cBhvr>
                                        <p:cTn id="54" dur="1" fill="hold">
                                          <p:stCondLst>
                                            <p:cond delay="0"/>
                                          </p:stCondLst>
                                        </p:cTn>
                                        <p:tgtEl>
                                          <p:spTgt spid="22">
                                            <p:txEl>
                                              <p:pRg st="0" end="0"/>
                                            </p:txEl>
                                          </p:spTgt>
                                        </p:tgtEl>
                                        <p:attrNameLst>
                                          <p:attrName>style.visibility</p:attrName>
                                        </p:attrNameLst>
                                      </p:cBhvr>
                                      <p:to>
                                        <p:strVal val="visible"/>
                                      </p:to>
                                    </p:set>
                                    <p:animEffect transition="in" filter="diamond(in)">
                                      <p:cBhvr>
                                        <p:cTn id="55" dur="2000"/>
                                        <p:tgtEl>
                                          <p:spTgt spid="22">
                                            <p:txEl>
                                              <p:pRg st="0" end="0"/>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5" presetClass="entr" presetSubtype="10" fill="hold" nodeType="clickEffect">
                                  <p:stCondLst>
                                    <p:cond delay="0"/>
                                  </p:stCondLst>
                                  <p:childTnLst>
                                    <p:set>
                                      <p:cBhvr>
                                        <p:cTn id="59" dur="1" fill="hold">
                                          <p:stCondLst>
                                            <p:cond delay="0"/>
                                          </p:stCondLst>
                                        </p:cTn>
                                        <p:tgtEl>
                                          <p:spTgt spid="23">
                                            <p:txEl>
                                              <p:pRg st="0" end="0"/>
                                            </p:txEl>
                                          </p:spTgt>
                                        </p:tgtEl>
                                        <p:attrNameLst>
                                          <p:attrName>style.visibility</p:attrName>
                                        </p:attrNameLst>
                                      </p:cBhvr>
                                      <p:to>
                                        <p:strVal val="visible"/>
                                      </p:to>
                                    </p:set>
                                    <p:animEffect transition="in" filter="checkerboard(across)">
                                      <p:cBhvr>
                                        <p:cTn id="60" dur="500"/>
                                        <p:tgtEl>
                                          <p:spTgt spid="23">
                                            <p:txEl>
                                              <p:pRg st="0" end="0"/>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1" presetClass="entr" presetSubtype="4" fill="hold" grpId="0" nodeType="clickEffect">
                                  <p:stCondLst>
                                    <p:cond delay="0"/>
                                  </p:stCondLst>
                                  <p:childTnLst>
                                    <p:set>
                                      <p:cBhvr>
                                        <p:cTn id="64" dur="1" fill="hold">
                                          <p:stCondLst>
                                            <p:cond delay="0"/>
                                          </p:stCondLst>
                                        </p:cTn>
                                        <p:tgtEl>
                                          <p:spTgt spid="11"/>
                                        </p:tgtEl>
                                        <p:attrNameLst>
                                          <p:attrName>style.visibility</p:attrName>
                                        </p:attrNameLst>
                                      </p:cBhvr>
                                      <p:to>
                                        <p:strVal val="visible"/>
                                      </p:to>
                                    </p:set>
                                    <p:animEffect transition="in" filter="wheel(4)">
                                      <p:cBhvr>
                                        <p:cTn id="65"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a:xfrm>
            <a:off x="468313" y="274638"/>
            <a:ext cx="8218487" cy="633412"/>
          </a:xfrm>
          <a:ln>
            <a:solidFill>
              <a:schemeClr val="bg1"/>
            </a:solidFill>
          </a:ln>
        </p:spPr>
        <p:txBody>
          <a:bodyPr/>
          <a:lstStyle/>
          <a:p>
            <a:pPr algn="l"/>
            <a:r>
              <a:rPr lang="kk-KZ" sz="2000" b="1" i="1" smtClean="0">
                <a:solidFill>
                  <a:schemeClr val="bg1"/>
                </a:solidFill>
                <a:latin typeface="Times New Roman" pitchFamily="18" charset="0"/>
              </a:rPr>
              <a:t>Махамбет Өтемісұлы туралы жазған ақын-жазушылардың ойлары</a:t>
            </a:r>
            <a:endParaRPr lang="ru-RU" sz="2000" b="1" i="1" smtClean="0">
              <a:solidFill>
                <a:schemeClr val="bg1"/>
              </a:solidFill>
              <a:latin typeface="Times New Roman" pitchFamily="18" charset="0"/>
            </a:endParaRPr>
          </a:p>
        </p:txBody>
      </p:sp>
      <p:sp>
        <p:nvSpPr>
          <p:cNvPr id="41986" name="Rectangle 3"/>
          <p:cNvSpPr>
            <a:spLocks noGrp="1" noChangeArrowheads="1"/>
          </p:cNvSpPr>
          <p:nvPr>
            <p:ph type="body" idx="1"/>
          </p:nvPr>
        </p:nvSpPr>
        <p:spPr>
          <a:xfrm>
            <a:off x="468313" y="1125538"/>
            <a:ext cx="8229600" cy="4751387"/>
          </a:xfrm>
          <a:ln>
            <a:solidFill>
              <a:schemeClr val="bg1"/>
            </a:solidFill>
          </a:ln>
        </p:spPr>
        <p:txBody>
          <a:bodyPr/>
          <a:lstStyle/>
          <a:p>
            <a:pPr>
              <a:lnSpc>
                <a:spcPct val="80000"/>
              </a:lnSpc>
            </a:pPr>
            <a:r>
              <a:rPr lang="kk-KZ" sz="1600" i="1" smtClean="0">
                <a:solidFill>
                  <a:schemeClr val="bg1"/>
                </a:solidFill>
                <a:latin typeface="Times New Roman" pitchFamily="18" charset="0"/>
              </a:rPr>
              <a:t>   Кеңес дәуірінде санаға байлау, өреге тұсау болып келген жағдаяттарды профессор С.Қасқабасов: “Ақынның мұрасы - әдебиеттану ғылымының обьектісі де болды. Алайда, зерттеу еңбектерде, негізінен, идеологиялық схематизм мен орыс әдебиетінің үлгісімен талдау орын алды. Сөйтіп, Махамбеттің шығармалары реализм, романтизм, оптимизм, пессимизм деген “измдер” тұрғысынан зерттелді. Белгілі бір аспектіде бұл да қажет шығар. Бірақ көп жағдайда қазақтың ұлттық көркем ойының даму заңдылықтары ескерілмеді. Соның салдарынан Махамбеттің өзіндік ерекшелігі тар аяда тек күрескер ақын деп танылды. ...Ақын қандай қоғамдық мәні бар проблемаларды шығармашылығында қамтыды деген мәселелер, өкінішке қарай, тиісті дәрежеде сөз болған жоқ”– деп, пайымдап береді.</a:t>
            </a:r>
            <a:r>
              <a:rPr lang="ru-RU" sz="1600" i="1" smtClean="0">
                <a:solidFill>
                  <a:schemeClr val="bg1"/>
                </a:solidFill>
                <a:latin typeface="Times New Roman" pitchFamily="18" charset="0"/>
              </a:rPr>
              <a:t> </a:t>
            </a:r>
          </a:p>
          <a:p>
            <a:pPr>
              <a:lnSpc>
                <a:spcPct val="80000"/>
              </a:lnSpc>
            </a:pPr>
            <a:r>
              <a:rPr lang="uk-UA" sz="1600" i="1" smtClean="0">
                <a:solidFill>
                  <a:schemeClr val="bg1"/>
                </a:solidFill>
                <a:latin typeface="Times New Roman" pitchFamily="18" charset="0"/>
              </a:rPr>
              <a:t>   А</a:t>
            </a:r>
            <a:r>
              <a:rPr lang="kk-KZ" sz="1600" i="1" smtClean="0">
                <a:solidFill>
                  <a:schemeClr val="bg1"/>
                </a:solidFill>
                <a:latin typeface="Times New Roman" pitchFamily="18" charset="0"/>
              </a:rPr>
              <a:t>кадемик жазушы М.Әуезов: “Махамбет бұрынғы, соңғы қазақ ақындарының ішіндегі ең бір күштісі деп саналуға тиіс. ...Барлық қозғалыстың ірі, ер басшысы Махамбет жырлары өз заманындағы ең қанды, ең әсерлі сөз, көпшіліктің өз үні, өз тілі, өз арман-талабы”</a:t>
            </a:r>
          </a:p>
          <a:p>
            <a:pPr>
              <a:lnSpc>
                <a:spcPct val="80000"/>
              </a:lnSpc>
            </a:pPr>
            <a:r>
              <a:rPr lang="kk-KZ" sz="1600" i="1" smtClean="0">
                <a:solidFill>
                  <a:schemeClr val="bg1"/>
                </a:solidFill>
                <a:latin typeface="Times New Roman" pitchFamily="18" charset="0"/>
              </a:rPr>
              <a:t>   </a:t>
            </a:r>
            <a:r>
              <a:rPr lang="uk-UA" sz="1600" i="1" smtClean="0">
                <a:solidFill>
                  <a:schemeClr val="bg1"/>
                </a:solidFill>
                <a:latin typeface="Times New Roman" pitchFamily="18" charset="0"/>
              </a:rPr>
              <a:t>Х.Досмұхамедов: “Махамбеттің өзі батыр, әрі жырау, әрі домбырашы болған. Өте қызулы адам екен. ...Махамбеттің мінезі сотқар, қалжыңқой, бетің-көзің демей ойына келгенін айтып салатын батыл болған. Жауласқан мезгілде өте батыр, айлакер болған”</a:t>
            </a:r>
          </a:p>
          <a:p>
            <a:pPr>
              <a:lnSpc>
                <a:spcPct val="80000"/>
              </a:lnSpc>
            </a:pPr>
            <a:r>
              <a:rPr lang="kk-KZ" sz="1600" i="1" smtClean="0">
                <a:solidFill>
                  <a:schemeClr val="bg1"/>
                </a:solidFill>
                <a:latin typeface="Times New Roman" pitchFamily="18" charset="0"/>
              </a:rPr>
              <a:t>   Академик </a:t>
            </a:r>
            <a:r>
              <a:rPr lang="uk-UA" sz="1600" i="1" smtClean="0">
                <a:solidFill>
                  <a:schemeClr val="bg1"/>
                </a:solidFill>
                <a:latin typeface="Times New Roman" pitchFamily="18" charset="0"/>
              </a:rPr>
              <a:t>Қ.Жұмалиев: “Халықтың жырын жырлап, таяғын соғу ісінде Махамбет ақынның еңбегі тарихи еңбек. ...Махамбет – ең алдымен халқын, Отанын сүйген патриот ақын. Оның өлеңі – елін тереңнен сүюдің айқын үлгісі. Санасы оянып, ойы өсе бастаған күннен бастап-ақ ақын жалпы халық көпшілігін езіп отырған хан, сұлтан, би-төрелерге қарсы шықты. Найзасына асыл сөз, өткір тілін қоса жұмсады”</a:t>
            </a:r>
          </a:p>
          <a:p>
            <a:pPr>
              <a:lnSpc>
                <a:spcPct val="80000"/>
              </a:lnSpc>
              <a:buFontTx/>
              <a:buNone/>
            </a:pPr>
            <a:endParaRPr lang="ru-RU" sz="1600" i="1" smtClean="0">
              <a:solidFill>
                <a:schemeClr val="bg1"/>
              </a:solidFill>
              <a:latin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09" name="Picture 2" descr="C:\Documents and Settings\АДИК БРАТАН\Рабочий стол\Новая папка (2)\7.jpg"/>
          <p:cNvPicPr>
            <a:picLocks noChangeAspect="1" noChangeArrowheads="1"/>
          </p:cNvPicPr>
          <p:nvPr/>
        </p:nvPicPr>
        <p:blipFill>
          <a:blip r:embed="rId2" cstate="print"/>
          <a:srcRect/>
          <a:stretch>
            <a:fillRect/>
          </a:stretch>
        </p:blipFill>
        <p:spPr bwMode="auto">
          <a:xfrm>
            <a:off x="-20638" y="0"/>
            <a:ext cx="9164638" cy="6834188"/>
          </a:xfrm>
          <a:prstGeom prst="rect">
            <a:avLst/>
          </a:prstGeom>
          <a:noFill/>
          <a:ln w="9525">
            <a:noFill/>
            <a:miter lim="800000"/>
            <a:headEnd/>
            <a:tailEnd/>
          </a:ln>
        </p:spPr>
      </p:pic>
    </p:spTree>
  </p:cSld>
  <p:clrMapOvr>
    <a:masterClrMapping/>
  </p:clrMapOvr>
  <p:transition advTm="5015">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rgbClr val="FBEAC7"/>
            </a:gs>
            <a:gs pos="17999">
              <a:srgbClr val="FEE7F2"/>
            </a:gs>
            <a:gs pos="36000">
              <a:srgbClr val="FAC77D"/>
            </a:gs>
            <a:gs pos="61000">
              <a:srgbClr val="FBA97D"/>
            </a:gs>
            <a:gs pos="82001">
              <a:srgbClr val="FBD49C"/>
            </a:gs>
            <a:gs pos="100000">
              <a:srgbClr val="FEE7F2"/>
            </a:gs>
          </a:gsLst>
          <a:lin ang="13500000"/>
        </a:gradFill>
        <a:effectLst/>
      </p:bgPr>
    </p:bg>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2714625" y="214313"/>
            <a:ext cx="4100513" cy="1071562"/>
          </a:xfrm>
          <a:ln w="57150">
            <a:solidFill>
              <a:srgbClr val="7030A0"/>
            </a:solidFill>
          </a:ln>
        </p:spPr>
        <p:txBody>
          <a:bodyPr/>
          <a:lstStyle/>
          <a:p>
            <a:pPr>
              <a:defRPr/>
            </a:pPr>
            <a:r>
              <a:rPr lang="kk-KZ" sz="2800" b="1" i="1" dirty="0" smtClean="0">
                <a:solidFill>
                  <a:srgbClr val="002060"/>
                </a:solidFill>
                <a:effectLst>
                  <a:outerShdw blurRad="38100" dist="38100" dir="2700000" algn="tl">
                    <a:srgbClr val="000000">
                      <a:alpha val="43137"/>
                    </a:srgbClr>
                  </a:outerShdw>
                </a:effectLst>
              </a:rPr>
              <a:t>Шаруалар көтерілісі </a:t>
            </a:r>
            <a:endParaRPr lang="ru-RU" sz="2800" b="1" i="1" dirty="0">
              <a:solidFill>
                <a:srgbClr val="002060"/>
              </a:solidFill>
              <a:effectLst>
                <a:outerShdw blurRad="38100" dist="38100" dir="2700000" algn="tl">
                  <a:srgbClr val="000000">
                    <a:alpha val="43137"/>
                  </a:srgbClr>
                </a:outerShdw>
              </a:effectLst>
            </a:endParaRPr>
          </a:p>
        </p:txBody>
      </p:sp>
      <p:sp>
        <p:nvSpPr>
          <p:cNvPr id="16" name="TextBox 15"/>
          <p:cNvSpPr txBox="1"/>
          <p:nvPr/>
        </p:nvSpPr>
        <p:spPr>
          <a:xfrm>
            <a:off x="428625" y="2000250"/>
            <a:ext cx="2357438" cy="584200"/>
          </a:xfrm>
          <a:prstGeom prst="rect">
            <a:avLst/>
          </a:prstGeom>
          <a:noFill/>
          <a:ln w="57150">
            <a:solidFill>
              <a:srgbClr val="7030A0"/>
            </a:solidFill>
          </a:ln>
        </p:spPr>
        <p:txBody>
          <a:bodyPr>
            <a:spAutoFit/>
          </a:bodyPr>
          <a:lstStyle/>
          <a:p>
            <a:pPr>
              <a:defRPr/>
            </a:pPr>
            <a:r>
              <a:rPr lang="kk-KZ" sz="3200" b="1" dirty="0">
                <a:solidFill>
                  <a:srgbClr val="002060"/>
                </a:solidFill>
                <a:effectLst>
                  <a:outerShdw blurRad="38100" dist="38100" dir="2700000" algn="tl">
                    <a:srgbClr val="000000">
                      <a:alpha val="43137"/>
                    </a:srgbClr>
                  </a:outerShdw>
                </a:effectLst>
              </a:rPr>
              <a:t>1828 – 1829 </a:t>
            </a:r>
            <a:endParaRPr lang="ru-RU" sz="3200" b="1" dirty="0">
              <a:solidFill>
                <a:srgbClr val="002060"/>
              </a:solidFill>
              <a:effectLst>
                <a:outerShdw blurRad="38100" dist="38100" dir="2700000" algn="tl">
                  <a:srgbClr val="000000">
                    <a:alpha val="43137"/>
                  </a:srgbClr>
                </a:outerShdw>
              </a:effectLst>
            </a:endParaRPr>
          </a:p>
        </p:txBody>
      </p:sp>
      <p:sp>
        <p:nvSpPr>
          <p:cNvPr id="17" name="TextBox 16"/>
          <p:cNvSpPr txBox="1"/>
          <p:nvPr/>
        </p:nvSpPr>
        <p:spPr>
          <a:xfrm>
            <a:off x="5857875" y="2000250"/>
            <a:ext cx="2357438" cy="584200"/>
          </a:xfrm>
          <a:prstGeom prst="rect">
            <a:avLst/>
          </a:prstGeom>
          <a:noFill/>
          <a:ln w="57150">
            <a:solidFill>
              <a:srgbClr val="7030A0"/>
            </a:solidFill>
          </a:ln>
        </p:spPr>
        <p:txBody>
          <a:bodyPr>
            <a:spAutoFit/>
          </a:bodyPr>
          <a:lstStyle/>
          <a:p>
            <a:pPr>
              <a:defRPr/>
            </a:pPr>
            <a:r>
              <a:rPr lang="kk-KZ" sz="3200" b="1" dirty="0">
                <a:solidFill>
                  <a:srgbClr val="002060"/>
                </a:solidFill>
                <a:effectLst>
                  <a:outerShdw blurRad="38100" dist="38100" dir="2700000" algn="tl">
                    <a:srgbClr val="000000">
                      <a:alpha val="43137"/>
                    </a:srgbClr>
                  </a:outerShdw>
                </a:effectLst>
              </a:rPr>
              <a:t>1837 - 1847</a:t>
            </a:r>
            <a:endParaRPr lang="ru-RU" sz="3200" b="1" dirty="0">
              <a:solidFill>
                <a:srgbClr val="002060"/>
              </a:solidFill>
              <a:effectLst>
                <a:outerShdw blurRad="38100" dist="38100" dir="2700000" algn="tl">
                  <a:srgbClr val="000000">
                    <a:alpha val="43137"/>
                  </a:srgbClr>
                </a:outerShdw>
              </a:effectLst>
            </a:endParaRPr>
          </a:p>
        </p:txBody>
      </p:sp>
      <p:sp>
        <p:nvSpPr>
          <p:cNvPr id="18" name="TextBox 17"/>
          <p:cNvSpPr txBox="1"/>
          <p:nvPr/>
        </p:nvSpPr>
        <p:spPr>
          <a:xfrm>
            <a:off x="3143250" y="2000250"/>
            <a:ext cx="2357438" cy="584200"/>
          </a:xfrm>
          <a:prstGeom prst="rect">
            <a:avLst/>
          </a:prstGeom>
          <a:noFill/>
          <a:ln w="57150">
            <a:solidFill>
              <a:srgbClr val="7030A0"/>
            </a:solidFill>
          </a:ln>
        </p:spPr>
        <p:txBody>
          <a:bodyPr>
            <a:spAutoFit/>
          </a:bodyPr>
          <a:lstStyle/>
          <a:p>
            <a:pPr>
              <a:defRPr/>
            </a:pPr>
            <a:r>
              <a:rPr lang="kk-KZ" sz="3200" b="1" dirty="0">
                <a:solidFill>
                  <a:srgbClr val="002060"/>
                </a:solidFill>
                <a:effectLst>
                  <a:outerShdw blurRad="38100" dist="38100" dir="2700000" algn="tl">
                    <a:srgbClr val="000000">
                      <a:alpha val="43137"/>
                    </a:srgbClr>
                  </a:outerShdw>
                </a:effectLst>
              </a:rPr>
              <a:t>1836 – 1838 </a:t>
            </a:r>
            <a:endParaRPr lang="ru-RU" sz="3200" b="1" dirty="0">
              <a:solidFill>
                <a:srgbClr val="002060"/>
              </a:solidFill>
              <a:effectLst>
                <a:outerShdw blurRad="38100" dist="38100" dir="2700000" algn="tl">
                  <a:srgbClr val="000000">
                    <a:alpha val="43137"/>
                  </a:srgbClr>
                </a:outerShdw>
              </a:effectLst>
            </a:endParaRPr>
          </a:p>
        </p:txBody>
      </p:sp>
      <p:sp>
        <p:nvSpPr>
          <p:cNvPr id="19" name="TextBox 18"/>
          <p:cNvSpPr txBox="1"/>
          <p:nvPr/>
        </p:nvSpPr>
        <p:spPr>
          <a:xfrm>
            <a:off x="214313" y="3000375"/>
            <a:ext cx="2857500" cy="708025"/>
          </a:xfrm>
          <a:prstGeom prst="rect">
            <a:avLst/>
          </a:prstGeom>
          <a:noFill/>
          <a:ln w="57150">
            <a:noFill/>
          </a:ln>
        </p:spPr>
        <p:txBody>
          <a:bodyPr>
            <a:spAutoFit/>
          </a:bodyPr>
          <a:lstStyle/>
          <a:p>
            <a:pPr>
              <a:defRPr/>
            </a:pPr>
            <a:r>
              <a:rPr lang="kk-KZ" sz="2000" b="1" dirty="0">
                <a:solidFill>
                  <a:srgbClr val="002060"/>
                </a:solidFill>
                <a:effectLst>
                  <a:outerShdw blurRad="38100" dist="38100" dir="2700000" algn="tl">
                    <a:srgbClr val="000000">
                      <a:alpha val="43137"/>
                    </a:srgbClr>
                  </a:outerShdw>
                </a:effectLst>
              </a:rPr>
              <a:t>Бөкей хандығында </a:t>
            </a:r>
          </a:p>
          <a:p>
            <a:pPr>
              <a:defRPr/>
            </a:pPr>
            <a:r>
              <a:rPr lang="kk-KZ" sz="2000" b="1" dirty="0">
                <a:solidFill>
                  <a:srgbClr val="002060"/>
                </a:solidFill>
                <a:effectLst>
                  <a:outerShdw blurRad="38100" dist="38100" dir="2700000" algn="tl">
                    <a:srgbClr val="000000">
                      <a:alpha val="43137"/>
                    </a:srgbClr>
                  </a:outerShdw>
                </a:effectLst>
              </a:rPr>
              <a:t>көтеріліс басталды.</a:t>
            </a:r>
            <a:endParaRPr lang="ru-RU" sz="2000" b="1" dirty="0">
              <a:solidFill>
                <a:srgbClr val="002060"/>
              </a:solidFill>
              <a:effectLst>
                <a:outerShdw blurRad="38100" dist="38100" dir="2700000" algn="tl">
                  <a:srgbClr val="000000">
                    <a:alpha val="43137"/>
                  </a:srgbClr>
                </a:outerShdw>
              </a:effectLst>
            </a:endParaRPr>
          </a:p>
        </p:txBody>
      </p:sp>
      <p:sp>
        <p:nvSpPr>
          <p:cNvPr id="20" name="TextBox 19"/>
          <p:cNvSpPr txBox="1"/>
          <p:nvPr/>
        </p:nvSpPr>
        <p:spPr>
          <a:xfrm>
            <a:off x="3071813" y="3071813"/>
            <a:ext cx="2857500" cy="708025"/>
          </a:xfrm>
          <a:prstGeom prst="rect">
            <a:avLst/>
          </a:prstGeom>
          <a:noFill/>
          <a:ln w="57150">
            <a:noFill/>
          </a:ln>
        </p:spPr>
        <p:txBody>
          <a:bodyPr>
            <a:spAutoFit/>
          </a:bodyPr>
          <a:lstStyle/>
          <a:p>
            <a:pPr>
              <a:defRPr/>
            </a:pPr>
            <a:r>
              <a:rPr lang="kk-KZ" sz="2000" b="1" dirty="0">
                <a:solidFill>
                  <a:srgbClr val="002060"/>
                </a:solidFill>
                <a:effectLst>
                  <a:outerShdw blurRad="38100" dist="38100" dir="2700000" algn="tl">
                    <a:srgbClr val="000000">
                      <a:alpha val="43137"/>
                    </a:srgbClr>
                  </a:outerShdw>
                </a:effectLst>
              </a:rPr>
              <a:t>Исатай -  Махамбет бастаған көтеріліс</a:t>
            </a:r>
            <a:endParaRPr lang="ru-RU" sz="2000" b="1" dirty="0">
              <a:solidFill>
                <a:srgbClr val="002060"/>
              </a:solidFill>
              <a:effectLst>
                <a:outerShdw blurRad="38100" dist="38100" dir="2700000" algn="tl">
                  <a:srgbClr val="000000">
                    <a:alpha val="43137"/>
                  </a:srgbClr>
                </a:outerShdw>
              </a:effectLst>
            </a:endParaRPr>
          </a:p>
        </p:txBody>
      </p:sp>
      <p:sp>
        <p:nvSpPr>
          <p:cNvPr id="21" name="TextBox 20"/>
          <p:cNvSpPr txBox="1"/>
          <p:nvPr/>
        </p:nvSpPr>
        <p:spPr>
          <a:xfrm>
            <a:off x="5715000" y="3143250"/>
            <a:ext cx="2857500" cy="708025"/>
          </a:xfrm>
          <a:prstGeom prst="rect">
            <a:avLst/>
          </a:prstGeom>
          <a:noFill/>
          <a:ln w="57150">
            <a:noFill/>
          </a:ln>
        </p:spPr>
        <p:txBody>
          <a:bodyPr>
            <a:spAutoFit/>
          </a:bodyPr>
          <a:lstStyle/>
          <a:p>
            <a:pPr>
              <a:defRPr/>
            </a:pPr>
            <a:r>
              <a:rPr lang="kk-KZ" sz="2000" b="1" dirty="0">
                <a:solidFill>
                  <a:srgbClr val="002060"/>
                </a:solidFill>
                <a:effectLst>
                  <a:outerShdw blurRad="38100" dist="38100" dir="2700000" algn="tl">
                    <a:srgbClr val="000000">
                      <a:alpha val="43137"/>
                    </a:srgbClr>
                  </a:outerShdw>
                </a:effectLst>
              </a:rPr>
              <a:t>Кеңесары Қасымұлы бастаған көтеріліс</a:t>
            </a:r>
            <a:endParaRPr lang="ru-RU" sz="2000" b="1" dirty="0">
              <a:solidFill>
                <a:srgbClr val="002060"/>
              </a:solidFill>
              <a:effectLst>
                <a:outerShdw blurRad="38100" dist="38100" dir="2700000" algn="tl">
                  <a:srgbClr val="000000">
                    <a:alpha val="43137"/>
                  </a:srgbClr>
                </a:outerShdw>
              </a:effectLst>
            </a:endParaRPr>
          </a:p>
        </p:txBody>
      </p:sp>
      <p:cxnSp>
        <p:nvCxnSpPr>
          <p:cNvPr id="23" name="Прямая со стрелкой 22"/>
          <p:cNvCxnSpPr>
            <a:stCxn id="14" idx="2"/>
            <a:endCxn id="16" idx="0"/>
          </p:cNvCxnSpPr>
          <p:nvPr/>
        </p:nvCxnSpPr>
        <p:spPr>
          <a:xfrm rot="5400000">
            <a:off x="2828131" y="64294"/>
            <a:ext cx="714375" cy="315753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a:endCxn id="18" idx="0"/>
          </p:cNvCxnSpPr>
          <p:nvPr/>
        </p:nvCxnSpPr>
        <p:spPr>
          <a:xfrm rot="5400000">
            <a:off x="4203700" y="1403350"/>
            <a:ext cx="714375" cy="479425"/>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a:stCxn id="14" idx="2"/>
            <a:endCxn id="17" idx="0"/>
          </p:cNvCxnSpPr>
          <p:nvPr/>
        </p:nvCxnSpPr>
        <p:spPr>
          <a:xfrm rot="16200000" flipH="1">
            <a:off x="5543550" y="506413"/>
            <a:ext cx="714375" cy="2273300"/>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p:nvPr/>
        </p:nvCxnSpPr>
        <p:spPr>
          <a:xfrm rot="10800000" flipV="1">
            <a:off x="1500188" y="3786188"/>
            <a:ext cx="2787650" cy="857250"/>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785813" y="4714875"/>
            <a:ext cx="1357312" cy="400050"/>
          </a:xfrm>
          <a:prstGeom prst="rect">
            <a:avLst/>
          </a:prstGeom>
          <a:noFill/>
          <a:ln w="28575">
            <a:solidFill>
              <a:srgbClr val="7030A0"/>
            </a:solidFill>
          </a:ln>
        </p:spPr>
        <p:txBody>
          <a:bodyPr>
            <a:spAutoFit/>
          </a:bodyPr>
          <a:lstStyle/>
          <a:p>
            <a:pPr>
              <a:defRPr/>
            </a:pPr>
            <a:r>
              <a:rPr lang="kk-KZ" sz="2000" b="1" dirty="0">
                <a:solidFill>
                  <a:srgbClr val="002060"/>
                </a:solidFill>
                <a:effectLst>
                  <a:outerShdw blurRad="38100" dist="38100" dir="2700000" algn="tl">
                    <a:srgbClr val="000000">
                      <a:alpha val="43137"/>
                    </a:srgbClr>
                  </a:outerShdw>
                </a:effectLst>
              </a:rPr>
              <a:t>1837 жыл</a:t>
            </a:r>
          </a:p>
        </p:txBody>
      </p:sp>
      <p:sp>
        <p:nvSpPr>
          <p:cNvPr id="35" name="Прямоугольник 34"/>
          <p:cNvSpPr/>
          <p:nvPr/>
        </p:nvSpPr>
        <p:spPr>
          <a:xfrm>
            <a:off x="500063" y="5857875"/>
            <a:ext cx="3354387" cy="400050"/>
          </a:xfrm>
          <a:prstGeom prst="rect">
            <a:avLst/>
          </a:prstGeom>
        </p:spPr>
        <p:txBody>
          <a:bodyPr>
            <a:spAutoFit/>
          </a:bodyPr>
          <a:lstStyle/>
          <a:p>
            <a:pPr>
              <a:defRPr/>
            </a:pPr>
            <a:r>
              <a:rPr lang="kk-KZ" sz="2000" b="1" dirty="0">
                <a:solidFill>
                  <a:srgbClr val="C00000"/>
                </a:solidFill>
                <a:effectLst>
                  <a:outerShdw blurRad="38100" dist="38100" dir="2700000" algn="tl">
                    <a:srgbClr val="000000">
                      <a:alpha val="43137"/>
                    </a:srgbClr>
                  </a:outerShdw>
                </a:effectLst>
              </a:rPr>
              <a:t>“ Ереуіл атқа ер салмай ” </a:t>
            </a:r>
            <a:endParaRPr lang="ru-RU" sz="2000" b="1" dirty="0">
              <a:solidFill>
                <a:srgbClr val="C00000"/>
              </a:solidFill>
              <a:effectLst>
                <a:outerShdw blurRad="38100" dist="38100" dir="2700000" algn="tl">
                  <a:srgbClr val="000000">
                    <a:alpha val="43137"/>
                  </a:srgbClr>
                </a:outerShdw>
              </a:effectLst>
            </a:endParaRPr>
          </a:p>
        </p:txBody>
      </p:sp>
      <p:cxnSp>
        <p:nvCxnSpPr>
          <p:cNvPr id="36" name="Прямая со стрелкой 35"/>
          <p:cNvCxnSpPr/>
          <p:nvPr/>
        </p:nvCxnSpPr>
        <p:spPr>
          <a:xfrm rot="5400000">
            <a:off x="999331" y="5501482"/>
            <a:ext cx="715963" cy="0"/>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41" name="Прямая со стрелкой 40"/>
          <p:cNvCxnSpPr/>
          <p:nvPr/>
        </p:nvCxnSpPr>
        <p:spPr>
          <a:xfrm rot="5400000">
            <a:off x="4071144" y="4144169"/>
            <a:ext cx="715962" cy="0"/>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2928938" y="4572000"/>
            <a:ext cx="2786062" cy="708025"/>
          </a:xfrm>
          <a:prstGeom prst="rect">
            <a:avLst/>
          </a:prstGeom>
          <a:noFill/>
          <a:ln w="28575">
            <a:solidFill>
              <a:srgbClr val="7030A0"/>
            </a:solidFill>
          </a:ln>
        </p:spPr>
        <p:txBody>
          <a:bodyPr>
            <a:spAutoFit/>
          </a:bodyPr>
          <a:lstStyle/>
          <a:p>
            <a:pPr>
              <a:defRPr/>
            </a:pPr>
            <a:r>
              <a:rPr lang="kk-KZ" sz="2000" b="1" dirty="0">
                <a:solidFill>
                  <a:srgbClr val="002060"/>
                </a:solidFill>
                <a:effectLst>
                  <a:outerShdw blurRad="38100" dist="38100" dir="2700000" algn="tl">
                    <a:srgbClr val="000000">
                      <a:alpha val="43137"/>
                    </a:srgbClr>
                  </a:outerShdw>
                </a:effectLst>
              </a:rPr>
              <a:t>Жалғыздыққа сәл бой алдырған кезең</a:t>
            </a:r>
          </a:p>
        </p:txBody>
      </p:sp>
      <p:cxnSp>
        <p:nvCxnSpPr>
          <p:cNvPr id="43" name="Прямая со стрелкой 42"/>
          <p:cNvCxnSpPr/>
          <p:nvPr/>
        </p:nvCxnSpPr>
        <p:spPr>
          <a:xfrm>
            <a:off x="5716588" y="4857750"/>
            <a:ext cx="784225" cy="428625"/>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44" name="Прямая со стрелкой 43"/>
          <p:cNvCxnSpPr/>
          <p:nvPr/>
        </p:nvCxnSpPr>
        <p:spPr>
          <a:xfrm flipV="1">
            <a:off x="5716588" y="4500563"/>
            <a:ext cx="784225" cy="357187"/>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47" name="Прямоугольник 46"/>
          <p:cNvSpPr/>
          <p:nvPr/>
        </p:nvSpPr>
        <p:spPr>
          <a:xfrm>
            <a:off x="6643688" y="4214813"/>
            <a:ext cx="2000250" cy="400050"/>
          </a:xfrm>
          <a:prstGeom prst="rect">
            <a:avLst/>
          </a:prstGeom>
        </p:spPr>
        <p:txBody>
          <a:bodyPr>
            <a:spAutoFit/>
          </a:bodyPr>
          <a:lstStyle/>
          <a:p>
            <a:pPr>
              <a:defRPr/>
            </a:pPr>
            <a:r>
              <a:rPr lang="kk-KZ" sz="2000" b="1" dirty="0">
                <a:solidFill>
                  <a:srgbClr val="C00000"/>
                </a:solidFill>
                <a:effectLst>
                  <a:outerShdw blurRad="38100" dist="38100" dir="2700000" algn="tl">
                    <a:srgbClr val="000000">
                      <a:alpha val="43137"/>
                    </a:srgbClr>
                  </a:outerShdw>
                </a:effectLst>
              </a:rPr>
              <a:t>“ Мұнар күн ”</a:t>
            </a:r>
            <a:endParaRPr lang="ru-RU" sz="2000" b="1" dirty="0">
              <a:solidFill>
                <a:srgbClr val="C00000"/>
              </a:solidFill>
              <a:effectLst>
                <a:outerShdw blurRad="38100" dist="38100" dir="2700000" algn="tl">
                  <a:srgbClr val="000000">
                    <a:alpha val="43137"/>
                  </a:srgbClr>
                </a:outerShdw>
              </a:effectLst>
            </a:endParaRPr>
          </a:p>
        </p:txBody>
      </p:sp>
      <p:sp>
        <p:nvSpPr>
          <p:cNvPr id="48" name="Прямоугольник 47"/>
          <p:cNvSpPr/>
          <p:nvPr/>
        </p:nvSpPr>
        <p:spPr>
          <a:xfrm>
            <a:off x="6715125" y="5072063"/>
            <a:ext cx="2000250" cy="400050"/>
          </a:xfrm>
          <a:prstGeom prst="rect">
            <a:avLst/>
          </a:prstGeom>
        </p:spPr>
        <p:txBody>
          <a:bodyPr>
            <a:spAutoFit/>
          </a:bodyPr>
          <a:lstStyle/>
          <a:p>
            <a:pPr>
              <a:defRPr/>
            </a:pPr>
            <a:r>
              <a:rPr lang="kk-KZ" sz="2000" b="1" dirty="0">
                <a:solidFill>
                  <a:srgbClr val="8E0000"/>
                </a:solidFill>
                <a:effectLst>
                  <a:outerShdw blurRad="38100" dist="38100" dir="2700000" algn="tl">
                    <a:srgbClr val="000000">
                      <a:alpha val="43137"/>
                    </a:srgbClr>
                  </a:outerShdw>
                </a:effectLst>
              </a:rPr>
              <a:t>“ Жалғыздық ”</a:t>
            </a:r>
            <a:endParaRPr lang="ru-RU" sz="2000" b="1" dirty="0">
              <a:solidFill>
                <a:srgbClr val="8E0000"/>
              </a:solidFill>
              <a:effectLst>
                <a:outerShdw blurRad="38100" dist="38100" dir="2700000" algn="tl">
                  <a:srgbClr val="000000">
                    <a:alpha val="43137"/>
                  </a:srgbClr>
                </a:outerShdw>
              </a:effectLst>
            </a:endParaRPr>
          </a:p>
        </p:txBody>
      </p:sp>
    </p:spTree>
  </p:cSld>
  <p:clrMapOvr>
    <a:masterClrMapping/>
  </p:clrMapOvr>
  <p:transition>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468313" y="260350"/>
            <a:ext cx="2590800" cy="865188"/>
          </a:xfrm>
          <a:ln>
            <a:solidFill>
              <a:schemeClr val="bg1"/>
            </a:solidFill>
          </a:ln>
        </p:spPr>
        <p:txBody>
          <a:bodyPr/>
          <a:lstStyle/>
          <a:p>
            <a:pPr algn="l"/>
            <a:r>
              <a:rPr lang="kk-KZ" i="1" smtClean="0">
                <a:solidFill>
                  <a:schemeClr val="bg1"/>
                </a:solidFill>
                <a:latin typeface="Times New Roman" pitchFamily="18" charset="0"/>
              </a:rPr>
              <a:t>Өмірі</a:t>
            </a:r>
            <a:endParaRPr lang="ru-RU" i="1" smtClean="0">
              <a:solidFill>
                <a:schemeClr val="bg1"/>
              </a:solidFill>
              <a:latin typeface="Times New Roman" pitchFamily="18" charset="0"/>
            </a:endParaRPr>
          </a:p>
        </p:txBody>
      </p:sp>
      <p:sp>
        <p:nvSpPr>
          <p:cNvPr id="28674" name="Rectangle 3"/>
          <p:cNvSpPr>
            <a:spLocks noGrp="1" noChangeArrowheads="1"/>
          </p:cNvSpPr>
          <p:nvPr>
            <p:ph type="body" idx="1"/>
          </p:nvPr>
        </p:nvSpPr>
        <p:spPr>
          <a:ln>
            <a:solidFill>
              <a:schemeClr val="bg1"/>
            </a:solidFill>
          </a:ln>
        </p:spPr>
        <p:txBody>
          <a:bodyPr/>
          <a:lstStyle/>
          <a:p>
            <a:pPr>
              <a:lnSpc>
                <a:spcPct val="80000"/>
              </a:lnSpc>
            </a:pPr>
            <a:r>
              <a:rPr lang="en-US" sz="2000" i="1" dirty="0" smtClean="0">
                <a:latin typeface="Times New Roman" pitchFamily="18" charset="0"/>
              </a:rPr>
              <a:t>   </a:t>
            </a:r>
            <a:r>
              <a:rPr lang="ru-RU" sz="2000" i="1" dirty="0" smtClean="0">
                <a:solidFill>
                  <a:schemeClr val="bg1"/>
                </a:solidFill>
                <a:latin typeface="Times New Roman" pitchFamily="18" charset="0"/>
              </a:rPr>
              <a:t>Махамбет </a:t>
            </a:r>
            <a:r>
              <a:rPr lang="ru-RU" sz="2000" i="1" dirty="0" err="1" smtClean="0">
                <a:solidFill>
                  <a:schemeClr val="bg1"/>
                </a:solidFill>
                <a:latin typeface="Times New Roman" pitchFamily="18" charset="0"/>
              </a:rPr>
              <a:t>Өтемісұлы</a:t>
            </a:r>
            <a:r>
              <a:rPr lang="ru-RU" sz="2000" i="1" dirty="0" smtClean="0">
                <a:solidFill>
                  <a:schemeClr val="bg1"/>
                </a:solidFill>
                <a:latin typeface="Times New Roman" pitchFamily="18" charset="0"/>
              </a:rPr>
              <a:t> (1804 ж., </a:t>
            </a:r>
            <a:r>
              <a:rPr lang="ru-RU" sz="2000" i="1" dirty="0" err="1" smtClean="0">
                <a:solidFill>
                  <a:schemeClr val="bg1"/>
                </a:solidFill>
                <a:latin typeface="Times New Roman" pitchFamily="18" charset="0"/>
              </a:rPr>
              <a:t>Ішкі</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Бөкей</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Ордасы</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қазіргі</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Батыс</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Қазақстан</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облысының</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Жәнібек</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ауданының</a:t>
            </a:r>
            <a:r>
              <a:rPr lang="ru-RU" sz="2000" i="1" dirty="0" smtClean="0">
                <a:solidFill>
                  <a:schemeClr val="bg1"/>
                </a:solidFill>
                <a:latin typeface="Times New Roman" pitchFamily="18" charset="0"/>
              </a:rPr>
              <a:t> Нарын </a:t>
            </a:r>
            <a:r>
              <a:rPr lang="ru-RU" sz="2000" i="1" dirty="0" err="1" smtClean="0">
                <a:solidFill>
                  <a:schemeClr val="bg1"/>
                </a:solidFill>
                <a:latin typeface="Times New Roman" pitchFamily="18" charset="0"/>
              </a:rPr>
              <a:t>құмының</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Жанқұс</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жері</a:t>
            </a:r>
            <a:r>
              <a:rPr lang="ru-RU" sz="2000" i="1" dirty="0" smtClean="0">
                <a:solidFill>
                  <a:schemeClr val="bg1"/>
                </a:solidFill>
                <a:latin typeface="Times New Roman" pitchFamily="18" charset="0"/>
              </a:rPr>
              <a:t>. — 1846 ж. </a:t>
            </a:r>
            <a:r>
              <a:rPr lang="ru-RU" sz="2000" i="1" dirty="0" err="1" smtClean="0">
                <a:solidFill>
                  <a:schemeClr val="bg1"/>
                </a:solidFill>
                <a:latin typeface="Times New Roman" pitchFamily="18" charset="0"/>
              </a:rPr>
              <a:t>қазан</a:t>
            </a:r>
            <a:r>
              <a:rPr lang="ru-RU" sz="2000" i="1" dirty="0" smtClean="0">
                <a:solidFill>
                  <a:schemeClr val="bg1"/>
                </a:solidFill>
                <a:latin typeface="Times New Roman" pitchFamily="18" charset="0"/>
              </a:rPr>
              <a:t> 20, </a:t>
            </a:r>
            <a:r>
              <a:rPr lang="ru-RU" sz="2000" i="1" dirty="0" err="1" smtClean="0">
                <a:solidFill>
                  <a:schemeClr val="bg1"/>
                </a:solidFill>
                <a:latin typeface="Times New Roman" pitchFamily="18" charset="0"/>
              </a:rPr>
              <a:t>Қараой</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өңірі</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қазіргі</a:t>
            </a:r>
            <a:r>
              <a:rPr lang="ru-RU" sz="2000" i="1" dirty="0" smtClean="0">
                <a:solidFill>
                  <a:schemeClr val="bg1"/>
                </a:solidFill>
                <a:latin typeface="Times New Roman" pitchFamily="18" charset="0"/>
              </a:rPr>
              <a:t> Атырау </a:t>
            </a:r>
            <a:r>
              <a:rPr lang="ru-RU" sz="2000" i="1" dirty="0" err="1" smtClean="0">
                <a:solidFill>
                  <a:schemeClr val="bg1"/>
                </a:solidFill>
                <a:latin typeface="Times New Roman" pitchFamily="18" charset="0"/>
              </a:rPr>
              <a:t>облысының</a:t>
            </a:r>
            <a:r>
              <a:rPr lang="ru-RU" sz="2000" i="1" dirty="0" smtClean="0">
                <a:solidFill>
                  <a:schemeClr val="bg1"/>
                </a:solidFill>
                <a:latin typeface="Times New Roman" pitchFamily="18" charset="0"/>
              </a:rPr>
              <a:t> Махамбет </a:t>
            </a:r>
            <a:r>
              <a:rPr lang="ru-RU" sz="2000" i="1" dirty="0" err="1" smtClean="0">
                <a:solidFill>
                  <a:schemeClr val="bg1"/>
                </a:solidFill>
                <a:latin typeface="Times New Roman" pitchFamily="18" charset="0"/>
              </a:rPr>
              <a:t>ауданы</a:t>
            </a:r>
            <a:r>
              <a:rPr lang="ru-RU" sz="2000" i="1" dirty="0" smtClean="0">
                <a:solidFill>
                  <a:schemeClr val="bg1"/>
                </a:solidFill>
                <a:latin typeface="Times New Roman" pitchFamily="18" charset="0"/>
              </a:rPr>
              <a:t>) — </a:t>
            </a:r>
            <a:r>
              <a:rPr lang="ru-RU" sz="2000" i="1" dirty="0" err="1" smtClean="0">
                <a:solidFill>
                  <a:schemeClr val="bg1"/>
                </a:solidFill>
                <a:latin typeface="Times New Roman" pitchFamily="18" charset="0"/>
              </a:rPr>
              <a:t>қазақтың</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әйгілі</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ақыны</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күйші</a:t>
            </a:r>
            <a:r>
              <a:rPr lang="ru-RU" sz="2000" i="1" dirty="0" smtClean="0">
                <a:solidFill>
                  <a:schemeClr val="bg1"/>
                </a:solidFill>
                <a:latin typeface="Times New Roman" pitchFamily="18" charset="0"/>
              </a:rPr>
              <a:t> композиторы, </a:t>
            </a:r>
            <a:r>
              <a:rPr lang="ru-RU" sz="2000" i="1" dirty="0" err="1" smtClean="0">
                <a:solidFill>
                  <a:schemeClr val="bg1"/>
                </a:solidFill>
                <a:latin typeface="Times New Roman" pitchFamily="18" charset="0"/>
              </a:rPr>
              <a:t>отаршылдыққа</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қарсы</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Исатай</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Тайманов</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бастаған</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көтерілісті</a:t>
            </a:r>
            <a:r>
              <a:rPr lang="ru-RU" sz="2000" i="1" dirty="0" smtClean="0">
                <a:solidFill>
                  <a:schemeClr val="bg1"/>
                </a:solidFill>
                <a:latin typeface="Times New Roman" pitchFamily="18" charset="0"/>
              </a:rPr>
              <a:t> (1836-1837) </a:t>
            </a:r>
            <a:r>
              <a:rPr lang="ru-RU" sz="2000" i="1" dirty="0" err="1" smtClean="0">
                <a:solidFill>
                  <a:schemeClr val="bg1"/>
                </a:solidFill>
                <a:latin typeface="Times New Roman" pitchFamily="18" charset="0"/>
              </a:rPr>
              <a:t>ұйымдастырушылардың</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бірі</a:t>
            </a:r>
            <a:r>
              <a:rPr lang="ru-RU" sz="2000" i="1" dirty="0" smtClean="0">
                <a:solidFill>
                  <a:schemeClr val="bg1"/>
                </a:solidFill>
                <a:latin typeface="Times New Roman" pitchFamily="18" charset="0"/>
              </a:rPr>
              <a:t>, осы </a:t>
            </a:r>
            <a:r>
              <a:rPr lang="ru-RU" sz="2000" i="1" dirty="0" err="1" smtClean="0">
                <a:solidFill>
                  <a:schemeClr val="bg1"/>
                </a:solidFill>
                <a:latin typeface="Times New Roman" pitchFamily="18" charset="0"/>
              </a:rPr>
              <a:t>көтерілістің</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жалынды</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жыршысы</a:t>
            </a:r>
            <a:r>
              <a:rPr lang="ru-RU" sz="2000" i="1" dirty="0" smtClean="0">
                <a:solidFill>
                  <a:schemeClr val="bg1"/>
                </a:solidFill>
                <a:latin typeface="Times New Roman" pitchFamily="18" charset="0"/>
              </a:rPr>
              <a:t>.</a:t>
            </a:r>
          </a:p>
          <a:p>
            <a:pPr>
              <a:lnSpc>
                <a:spcPct val="80000"/>
              </a:lnSpc>
              <a:buFontTx/>
              <a:buNone/>
            </a:pPr>
            <a:endParaRPr lang="ru-RU" sz="2000" i="1" dirty="0" smtClean="0">
              <a:solidFill>
                <a:schemeClr val="bg1"/>
              </a:solidFill>
              <a:latin typeface="Times New Roman" pitchFamily="18" charset="0"/>
            </a:endParaRPr>
          </a:p>
          <a:p>
            <a:pPr>
              <a:lnSpc>
                <a:spcPct val="80000"/>
              </a:lnSpc>
            </a:pPr>
            <a:r>
              <a:rPr lang="en-US"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Байұлы</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ішіндегі</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Жайық-Беріш</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Нәдір</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деген</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кісіден</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Мәлі</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кейбір</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деректе</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Құлмәлі</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Құлманияз</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деп</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айтылады</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туады</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Мәлінің</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қазақ</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әйелінен</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Өтеміс</a:t>
            </a:r>
            <a:r>
              <a:rPr lang="ru-RU" sz="2000" i="1" dirty="0" smtClean="0">
                <a:solidFill>
                  <a:schemeClr val="bg1"/>
                </a:solidFill>
                <a:latin typeface="Times New Roman" pitchFamily="18" charset="0"/>
              </a:rPr>
              <a:t> пен </a:t>
            </a:r>
            <a:r>
              <a:rPr lang="ru-RU" sz="2000" i="1" dirty="0" err="1" smtClean="0">
                <a:solidFill>
                  <a:schemeClr val="bg1"/>
                </a:solidFill>
                <a:latin typeface="Times New Roman" pitchFamily="18" charset="0"/>
              </a:rPr>
              <a:t>Шыбынтай</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қалмақ</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әйелінен</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Қобылай</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туған</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Өтемістен</a:t>
            </a:r>
            <a:r>
              <a:rPr lang="ru-RU" sz="2000" i="1" dirty="0" smtClean="0">
                <a:solidFill>
                  <a:schemeClr val="bg1"/>
                </a:solidFill>
                <a:latin typeface="Times New Roman" pitchFamily="18" charset="0"/>
              </a:rPr>
              <a:t> - он </a:t>
            </a:r>
            <a:r>
              <a:rPr lang="ru-RU" sz="2000" i="1" dirty="0" err="1" smtClean="0">
                <a:solidFill>
                  <a:schemeClr val="bg1"/>
                </a:solidFill>
                <a:latin typeface="Times New Roman" pitchFamily="18" charset="0"/>
              </a:rPr>
              <a:t>ұл</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Шыбынтайдан</a:t>
            </a:r>
            <a:r>
              <a:rPr lang="ru-RU" sz="2000" i="1" dirty="0" smtClean="0">
                <a:solidFill>
                  <a:schemeClr val="bg1"/>
                </a:solidFill>
                <a:latin typeface="Times New Roman" pitchFamily="18" charset="0"/>
              </a:rPr>
              <a:t> - </a:t>
            </a:r>
            <a:r>
              <a:rPr lang="ru-RU" sz="2000" i="1" dirty="0" err="1" smtClean="0">
                <a:solidFill>
                  <a:schemeClr val="bg1"/>
                </a:solidFill>
                <a:latin typeface="Times New Roman" pitchFamily="18" charset="0"/>
              </a:rPr>
              <a:t>төрт</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ұл</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Қобылайдан</a:t>
            </a:r>
            <a:r>
              <a:rPr lang="ru-RU" sz="2000" i="1" dirty="0" smtClean="0">
                <a:solidFill>
                  <a:schemeClr val="bg1"/>
                </a:solidFill>
                <a:latin typeface="Times New Roman" pitchFamily="18" charset="0"/>
              </a:rPr>
              <a:t> - </a:t>
            </a:r>
            <a:r>
              <a:rPr lang="ru-RU" sz="2000" i="1" dirty="0" err="1" smtClean="0">
                <a:solidFill>
                  <a:schemeClr val="bg1"/>
                </a:solidFill>
                <a:latin typeface="Times New Roman" pitchFamily="18" charset="0"/>
              </a:rPr>
              <a:t>үш</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ұл</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туып</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Мәлі</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ұлдың</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өзінен</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он</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жеті</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немере</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сүйген</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адам</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Бұл</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әулет</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Тайсойған</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құмындағы</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іргелі</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ауылдардың</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бірі</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Атасы</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Құлмәлі</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әкесі</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Өтеміс</a:t>
            </a:r>
            <a:r>
              <a:rPr lang="ru-RU" sz="2000" i="1" dirty="0" smtClean="0">
                <a:solidFill>
                  <a:schemeClr val="bg1"/>
                </a:solidFill>
                <a:latin typeface="Times New Roman" pitchFamily="18" charset="0"/>
              </a:rPr>
              <a:t> те </a:t>
            </a:r>
            <a:r>
              <a:rPr lang="ru-RU" sz="2000" i="1" dirty="0" err="1" smtClean="0">
                <a:solidFill>
                  <a:schemeClr val="bg1"/>
                </a:solidFill>
                <a:latin typeface="Times New Roman" pitchFamily="18" charset="0"/>
              </a:rPr>
              <a:t>өз</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заманында</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айтулы</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тұлғалар</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болған</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Құлмәлінің</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тұқымынан</a:t>
            </a:r>
            <a:r>
              <a:rPr lang="ru-RU" sz="2000" i="1" dirty="0" smtClean="0">
                <a:solidFill>
                  <a:schemeClr val="bg1"/>
                </a:solidFill>
                <a:latin typeface="Times New Roman" pitchFamily="18" charset="0"/>
              </a:rPr>
              <a:t> </a:t>
            </a:r>
            <a:r>
              <a:rPr lang="ru-RU" sz="2000" i="1" dirty="0" err="1" smtClean="0">
                <a:solidFill>
                  <a:schemeClr val="bg1"/>
                </a:solidFill>
                <a:latin typeface="Times New Roman" pitchFamily="18" charset="0"/>
              </a:rPr>
              <a:t>би</a:t>
            </a:r>
            <a:r>
              <a:rPr lang="ru-RU" sz="2000" i="1" dirty="0" smtClean="0">
                <a:solidFill>
                  <a:schemeClr val="bg1"/>
                </a:solidFill>
                <a:latin typeface="Times New Roman" pitchFamily="18" charset="0"/>
              </a:rPr>
              <a:t> де, </a:t>
            </a:r>
            <a:r>
              <a:rPr lang="ru-RU" sz="2000" i="1" dirty="0" err="1" smtClean="0">
                <a:solidFill>
                  <a:schemeClr val="bg1"/>
                </a:solidFill>
                <a:latin typeface="Times New Roman" pitchFamily="18" charset="0"/>
              </a:rPr>
              <a:t>шешен</a:t>
            </a:r>
            <a:r>
              <a:rPr lang="ru-RU" sz="2000" i="1" dirty="0" smtClean="0">
                <a:solidFill>
                  <a:schemeClr val="bg1"/>
                </a:solidFill>
                <a:latin typeface="Times New Roman" pitchFamily="18" charset="0"/>
              </a:rPr>
              <a:t> де </a:t>
            </a:r>
            <a:r>
              <a:rPr lang="ru-RU" sz="2000" i="1" dirty="0" err="1" smtClean="0">
                <a:solidFill>
                  <a:schemeClr val="bg1"/>
                </a:solidFill>
                <a:latin typeface="Times New Roman" pitchFamily="18" charset="0"/>
              </a:rPr>
              <a:t>шыққан</a:t>
            </a:r>
            <a:endParaRPr lang="ru-RU" sz="2000" i="1" dirty="0" smtClean="0">
              <a:solidFill>
                <a:schemeClr val="bg1"/>
              </a:solidFill>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AutoShape 39"/>
          <p:cNvSpPr>
            <a:spLocks noChangeArrowheads="1"/>
          </p:cNvSpPr>
          <p:nvPr/>
        </p:nvSpPr>
        <p:spPr bwMode="auto">
          <a:xfrm rot="2549499">
            <a:off x="3263900" y="2287588"/>
            <a:ext cx="2451100" cy="1943100"/>
          </a:xfrm>
          <a:prstGeom prst="flowChartPunchedTape">
            <a:avLst/>
          </a:prstGeom>
          <a:noFill/>
          <a:ln w="9525">
            <a:noFill/>
            <a:miter lim="800000"/>
            <a:headEnd/>
            <a:tailEnd/>
          </a:ln>
        </p:spPr>
        <p:txBody>
          <a:bodyPr rot="10800000" vert="eaVert" wrap="none" anchor="ctr"/>
          <a:lstStyle/>
          <a:p>
            <a:pPr algn="ctr"/>
            <a:r>
              <a:rPr lang="kk-KZ" sz="2000" i="1">
                <a:solidFill>
                  <a:srgbClr val="0000FF"/>
                </a:solidFill>
                <a:latin typeface="KZ Times New Roman"/>
              </a:rPr>
              <a:t> </a:t>
            </a:r>
            <a:r>
              <a:rPr lang="kk-KZ" sz="1800" i="1">
                <a:solidFill>
                  <a:srgbClr val="0000FF"/>
                </a:solidFill>
                <a:latin typeface="Century Schoolbook" pitchFamily="18" charset="0"/>
              </a:rPr>
              <a:t> </a:t>
            </a:r>
            <a:endParaRPr lang="ru-RU" sz="1800" i="1">
              <a:solidFill>
                <a:srgbClr val="0000FF"/>
              </a:solidFill>
              <a:latin typeface="Century Schoolbook" pitchFamily="18" charset="0"/>
            </a:endParaRPr>
          </a:p>
        </p:txBody>
      </p:sp>
      <p:pic>
        <p:nvPicPr>
          <p:cNvPr id="29698" name="Picture 5" descr="asis"/>
          <p:cNvPicPr>
            <a:picLocks noChangeAspect="1" noChangeArrowheads="1"/>
          </p:cNvPicPr>
          <p:nvPr/>
        </p:nvPicPr>
        <p:blipFill>
          <a:blip r:embed="rId4" cstate="print"/>
          <a:srcRect/>
          <a:stretch>
            <a:fillRect/>
          </a:stretch>
        </p:blipFill>
        <p:spPr bwMode="auto">
          <a:xfrm>
            <a:off x="152400" y="50800"/>
            <a:ext cx="1066800" cy="6502400"/>
          </a:xfrm>
          <a:prstGeom prst="rect">
            <a:avLst/>
          </a:prstGeom>
          <a:noFill/>
          <a:ln w="9525">
            <a:noFill/>
            <a:miter lim="800000"/>
            <a:headEnd/>
            <a:tailEnd/>
          </a:ln>
        </p:spPr>
      </p:pic>
      <p:pic>
        <p:nvPicPr>
          <p:cNvPr id="29699" name="Picture 5" descr="asis"/>
          <p:cNvPicPr>
            <a:picLocks noChangeAspect="1" noChangeArrowheads="1"/>
          </p:cNvPicPr>
          <p:nvPr/>
        </p:nvPicPr>
        <p:blipFill>
          <a:blip r:embed="rId4" cstate="print"/>
          <a:srcRect/>
          <a:stretch>
            <a:fillRect/>
          </a:stretch>
        </p:blipFill>
        <p:spPr bwMode="auto">
          <a:xfrm>
            <a:off x="8077200" y="228600"/>
            <a:ext cx="893763" cy="6248400"/>
          </a:xfrm>
          <a:prstGeom prst="rect">
            <a:avLst/>
          </a:prstGeom>
          <a:noFill/>
          <a:ln w="9525">
            <a:noFill/>
            <a:miter lim="800000"/>
            <a:headEnd/>
            <a:tailEnd/>
          </a:ln>
        </p:spPr>
      </p:pic>
      <p:grpSp>
        <p:nvGrpSpPr>
          <p:cNvPr id="2" name="Group 37"/>
          <p:cNvGrpSpPr>
            <a:grpSpLocks/>
          </p:cNvGrpSpPr>
          <p:nvPr/>
        </p:nvGrpSpPr>
        <p:grpSpPr bwMode="auto">
          <a:xfrm>
            <a:off x="1857356" y="1643050"/>
            <a:ext cx="5472113" cy="3603625"/>
            <a:chOff x="1375" y="1344"/>
            <a:chExt cx="2160" cy="1302"/>
          </a:xfrm>
        </p:grpSpPr>
        <p:sp>
          <p:nvSpPr>
            <p:cNvPr id="29718" name="Freeform 13"/>
            <p:cNvSpPr>
              <a:spLocks/>
            </p:cNvSpPr>
            <p:nvPr/>
          </p:nvSpPr>
          <p:spPr bwMode="auto">
            <a:xfrm>
              <a:off x="1375" y="1724"/>
              <a:ext cx="2079" cy="922"/>
            </a:xfrm>
            <a:custGeom>
              <a:avLst/>
              <a:gdLst>
                <a:gd name="T0" fmla="*/ 0 w 2079"/>
                <a:gd name="T1" fmla="*/ 92 h 922"/>
                <a:gd name="T2" fmla="*/ 0 w 2079"/>
                <a:gd name="T3" fmla="*/ 92 h 922"/>
                <a:gd name="T4" fmla="*/ 8 w 2079"/>
                <a:gd name="T5" fmla="*/ 119 h 922"/>
                <a:gd name="T6" fmla="*/ 16 w 2079"/>
                <a:gd name="T7" fmla="*/ 146 h 922"/>
                <a:gd name="T8" fmla="*/ 36 w 2079"/>
                <a:gd name="T9" fmla="*/ 187 h 922"/>
                <a:gd name="T10" fmla="*/ 60 w 2079"/>
                <a:gd name="T11" fmla="*/ 235 h 922"/>
                <a:gd name="T12" fmla="*/ 96 w 2079"/>
                <a:gd name="T13" fmla="*/ 286 h 922"/>
                <a:gd name="T14" fmla="*/ 140 w 2079"/>
                <a:gd name="T15" fmla="*/ 347 h 922"/>
                <a:gd name="T16" fmla="*/ 195 w 2079"/>
                <a:gd name="T17" fmla="*/ 412 h 922"/>
                <a:gd name="T18" fmla="*/ 267 w 2079"/>
                <a:gd name="T19" fmla="*/ 476 h 922"/>
                <a:gd name="T20" fmla="*/ 306 w 2079"/>
                <a:gd name="T21" fmla="*/ 514 h 922"/>
                <a:gd name="T22" fmla="*/ 350 w 2079"/>
                <a:gd name="T23" fmla="*/ 548 h 922"/>
                <a:gd name="T24" fmla="*/ 398 w 2079"/>
                <a:gd name="T25" fmla="*/ 582 h 922"/>
                <a:gd name="T26" fmla="*/ 454 w 2079"/>
                <a:gd name="T27" fmla="*/ 616 h 922"/>
                <a:gd name="T28" fmla="*/ 509 w 2079"/>
                <a:gd name="T29" fmla="*/ 650 h 922"/>
                <a:gd name="T30" fmla="*/ 569 w 2079"/>
                <a:gd name="T31" fmla="*/ 684 h 922"/>
                <a:gd name="T32" fmla="*/ 636 w 2079"/>
                <a:gd name="T33" fmla="*/ 718 h 922"/>
                <a:gd name="T34" fmla="*/ 704 w 2079"/>
                <a:gd name="T35" fmla="*/ 752 h 922"/>
                <a:gd name="T36" fmla="*/ 779 w 2079"/>
                <a:gd name="T37" fmla="*/ 783 h 922"/>
                <a:gd name="T38" fmla="*/ 863 w 2079"/>
                <a:gd name="T39" fmla="*/ 813 h 922"/>
                <a:gd name="T40" fmla="*/ 946 w 2079"/>
                <a:gd name="T41" fmla="*/ 844 h 922"/>
                <a:gd name="T42" fmla="*/ 1038 w 2079"/>
                <a:gd name="T43" fmla="*/ 871 h 922"/>
                <a:gd name="T44" fmla="*/ 1137 w 2079"/>
                <a:gd name="T45" fmla="*/ 898 h 922"/>
                <a:gd name="T46" fmla="*/ 1240 w 2079"/>
                <a:gd name="T47" fmla="*/ 922 h 922"/>
                <a:gd name="T48" fmla="*/ 2079 w 2079"/>
                <a:gd name="T49" fmla="*/ 643 h 922"/>
                <a:gd name="T50" fmla="*/ 2079 w 2079"/>
                <a:gd name="T51" fmla="*/ 643 h 922"/>
                <a:gd name="T52" fmla="*/ 2047 w 2079"/>
                <a:gd name="T53" fmla="*/ 633 h 922"/>
                <a:gd name="T54" fmla="*/ 1968 w 2079"/>
                <a:gd name="T55" fmla="*/ 609 h 922"/>
                <a:gd name="T56" fmla="*/ 1845 w 2079"/>
                <a:gd name="T57" fmla="*/ 565 h 922"/>
                <a:gd name="T58" fmla="*/ 1769 w 2079"/>
                <a:gd name="T59" fmla="*/ 534 h 922"/>
                <a:gd name="T60" fmla="*/ 1686 w 2079"/>
                <a:gd name="T61" fmla="*/ 500 h 922"/>
                <a:gd name="T62" fmla="*/ 1598 w 2079"/>
                <a:gd name="T63" fmla="*/ 459 h 922"/>
                <a:gd name="T64" fmla="*/ 1503 w 2079"/>
                <a:gd name="T65" fmla="*/ 415 h 922"/>
                <a:gd name="T66" fmla="*/ 1407 w 2079"/>
                <a:gd name="T67" fmla="*/ 361 h 922"/>
                <a:gd name="T68" fmla="*/ 1308 w 2079"/>
                <a:gd name="T69" fmla="*/ 303 h 922"/>
                <a:gd name="T70" fmla="*/ 1209 w 2079"/>
                <a:gd name="T71" fmla="*/ 238 h 922"/>
                <a:gd name="T72" fmla="*/ 1105 w 2079"/>
                <a:gd name="T73" fmla="*/ 163 h 922"/>
                <a:gd name="T74" fmla="*/ 1006 w 2079"/>
                <a:gd name="T75" fmla="*/ 85 h 922"/>
                <a:gd name="T76" fmla="*/ 907 w 2079"/>
                <a:gd name="T77" fmla="*/ 0 h 922"/>
                <a:gd name="T78" fmla="*/ 0 w 2079"/>
                <a:gd name="T79" fmla="*/ 92 h 92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079"/>
                <a:gd name="T121" fmla="*/ 0 h 922"/>
                <a:gd name="T122" fmla="*/ 2079 w 2079"/>
                <a:gd name="T123" fmla="*/ 922 h 922"/>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079" h="922">
                  <a:moveTo>
                    <a:pt x="0" y="92"/>
                  </a:moveTo>
                  <a:lnTo>
                    <a:pt x="0" y="92"/>
                  </a:lnTo>
                  <a:lnTo>
                    <a:pt x="8" y="119"/>
                  </a:lnTo>
                  <a:lnTo>
                    <a:pt x="16" y="146"/>
                  </a:lnTo>
                  <a:lnTo>
                    <a:pt x="36" y="187"/>
                  </a:lnTo>
                  <a:lnTo>
                    <a:pt x="60" y="235"/>
                  </a:lnTo>
                  <a:lnTo>
                    <a:pt x="96" y="286"/>
                  </a:lnTo>
                  <a:lnTo>
                    <a:pt x="140" y="347"/>
                  </a:lnTo>
                  <a:lnTo>
                    <a:pt x="195" y="412"/>
                  </a:lnTo>
                  <a:lnTo>
                    <a:pt x="267" y="476"/>
                  </a:lnTo>
                  <a:lnTo>
                    <a:pt x="306" y="514"/>
                  </a:lnTo>
                  <a:lnTo>
                    <a:pt x="350" y="548"/>
                  </a:lnTo>
                  <a:lnTo>
                    <a:pt x="398" y="582"/>
                  </a:lnTo>
                  <a:lnTo>
                    <a:pt x="454" y="616"/>
                  </a:lnTo>
                  <a:lnTo>
                    <a:pt x="509" y="650"/>
                  </a:lnTo>
                  <a:lnTo>
                    <a:pt x="569" y="684"/>
                  </a:lnTo>
                  <a:lnTo>
                    <a:pt x="636" y="718"/>
                  </a:lnTo>
                  <a:lnTo>
                    <a:pt x="704" y="752"/>
                  </a:lnTo>
                  <a:lnTo>
                    <a:pt x="779" y="783"/>
                  </a:lnTo>
                  <a:lnTo>
                    <a:pt x="863" y="813"/>
                  </a:lnTo>
                  <a:lnTo>
                    <a:pt x="946" y="844"/>
                  </a:lnTo>
                  <a:lnTo>
                    <a:pt x="1038" y="871"/>
                  </a:lnTo>
                  <a:lnTo>
                    <a:pt x="1137" y="898"/>
                  </a:lnTo>
                  <a:lnTo>
                    <a:pt x="1240" y="922"/>
                  </a:lnTo>
                  <a:lnTo>
                    <a:pt x="2079" y="643"/>
                  </a:lnTo>
                  <a:lnTo>
                    <a:pt x="2047" y="633"/>
                  </a:lnTo>
                  <a:lnTo>
                    <a:pt x="1968" y="609"/>
                  </a:lnTo>
                  <a:lnTo>
                    <a:pt x="1845" y="565"/>
                  </a:lnTo>
                  <a:lnTo>
                    <a:pt x="1769" y="534"/>
                  </a:lnTo>
                  <a:lnTo>
                    <a:pt x="1686" y="500"/>
                  </a:lnTo>
                  <a:lnTo>
                    <a:pt x="1598" y="459"/>
                  </a:lnTo>
                  <a:lnTo>
                    <a:pt x="1503" y="415"/>
                  </a:lnTo>
                  <a:lnTo>
                    <a:pt x="1407" y="361"/>
                  </a:lnTo>
                  <a:lnTo>
                    <a:pt x="1308" y="303"/>
                  </a:lnTo>
                  <a:lnTo>
                    <a:pt x="1209" y="238"/>
                  </a:lnTo>
                  <a:lnTo>
                    <a:pt x="1105" y="163"/>
                  </a:lnTo>
                  <a:lnTo>
                    <a:pt x="1006" y="85"/>
                  </a:lnTo>
                  <a:lnTo>
                    <a:pt x="907" y="0"/>
                  </a:lnTo>
                  <a:lnTo>
                    <a:pt x="0" y="92"/>
                  </a:lnTo>
                  <a:close/>
                </a:path>
              </a:pathLst>
            </a:custGeom>
            <a:solidFill>
              <a:srgbClr val="959355"/>
            </a:solidFill>
            <a:ln w="9525">
              <a:noFill/>
              <a:round/>
              <a:headEnd/>
              <a:tailEnd/>
            </a:ln>
          </p:spPr>
          <p:txBody>
            <a:bodyPr/>
            <a:lstStyle/>
            <a:p>
              <a:endParaRPr lang="ru-RU"/>
            </a:p>
          </p:txBody>
        </p:sp>
        <p:sp>
          <p:nvSpPr>
            <p:cNvPr id="29719" name="Freeform 14"/>
            <p:cNvSpPr>
              <a:spLocks/>
            </p:cNvSpPr>
            <p:nvPr/>
          </p:nvSpPr>
          <p:spPr bwMode="auto">
            <a:xfrm>
              <a:off x="1431" y="1629"/>
              <a:ext cx="2019" cy="942"/>
            </a:xfrm>
            <a:custGeom>
              <a:avLst/>
              <a:gdLst>
                <a:gd name="T0" fmla="*/ 0 w 2019"/>
                <a:gd name="T1" fmla="*/ 27 h 942"/>
                <a:gd name="T2" fmla="*/ 0 w 2019"/>
                <a:gd name="T3" fmla="*/ 27 h 942"/>
                <a:gd name="T4" fmla="*/ 4 w 2019"/>
                <a:gd name="T5" fmla="*/ 58 h 942"/>
                <a:gd name="T6" fmla="*/ 12 w 2019"/>
                <a:gd name="T7" fmla="*/ 88 h 942"/>
                <a:gd name="T8" fmla="*/ 24 w 2019"/>
                <a:gd name="T9" fmla="*/ 133 h 942"/>
                <a:gd name="T10" fmla="*/ 48 w 2019"/>
                <a:gd name="T11" fmla="*/ 184 h 942"/>
                <a:gd name="T12" fmla="*/ 76 w 2019"/>
                <a:gd name="T13" fmla="*/ 245 h 942"/>
                <a:gd name="T14" fmla="*/ 115 w 2019"/>
                <a:gd name="T15" fmla="*/ 309 h 942"/>
                <a:gd name="T16" fmla="*/ 163 w 2019"/>
                <a:gd name="T17" fmla="*/ 381 h 942"/>
                <a:gd name="T18" fmla="*/ 195 w 2019"/>
                <a:gd name="T19" fmla="*/ 418 h 942"/>
                <a:gd name="T20" fmla="*/ 227 w 2019"/>
                <a:gd name="T21" fmla="*/ 456 h 942"/>
                <a:gd name="T22" fmla="*/ 266 w 2019"/>
                <a:gd name="T23" fmla="*/ 493 h 942"/>
                <a:gd name="T24" fmla="*/ 306 w 2019"/>
                <a:gd name="T25" fmla="*/ 531 h 942"/>
                <a:gd name="T26" fmla="*/ 350 w 2019"/>
                <a:gd name="T27" fmla="*/ 568 h 942"/>
                <a:gd name="T28" fmla="*/ 398 w 2019"/>
                <a:gd name="T29" fmla="*/ 605 h 942"/>
                <a:gd name="T30" fmla="*/ 453 w 2019"/>
                <a:gd name="T31" fmla="*/ 643 h 942"/>
                <a:gd name="T32" fmla="*/ 509 w 2019"/>
                <a:gd name="T33" fmla="*/ 680 h 942"/>
                <a:gd name="T34" fmla="*/ 572 w 2019"/>
                <a:gd name="T35" fmla="*/ 718 h 942"/>
                <a:gd name="T36" fmla="*/ 640 w 2019"/>
                <a:gd name="T37" fmla="*/ 755 h 942"/>
                <a:gd name="T38" fmla="*/ 711 w 2019"/>
                <a:gd name="T39" fmla="*/ 789 h 942"/>
                <a:gd name="T40" fmla="*/ 791 w 2019"/>
                <a:gd name="T41" fmla="*/ 823 h 942"/>
                <a:gd name="T42" fmla="*/ 870 w 2019"/>
                <a:gd name="T43" fmla="*/ 857 h 942"/>
                <a:gd name="T44" fmla="*/ 962 w 2019"/>
                <a:gd name="T45" fmla="*/ 888 h 942"/>
                <a:gd name="T46" fmla="*/ 1053 w 2019"/>
                <a:gd name="T47" fmla="*/ 915 h 942"/>
                <a:gd name="T48" fmla="*/ 1157 w 2019"/>
                <a:gd name="T49" fmla="*/ 942 h 942"/>
                <a:gd name="T50" fmla="*/ 2019 w 2019"/>
                <a:gd name="T51" fmla="*/ 721 h 942"/>
                <a:gd name="T52" fmla="*/ 2019 w 2019"/>
                <a:gd name="T53" fmla="*/ 721 h 942"/>
                <a:gd name="T54" fmla="*/ 1987 w 2019"/>
                <a:gd name="T55" fmla="*/ 711 h 942"/>
                <a:gd name="T56" fmla="*/ 1912 w 2019"/>
                <a:gd name="T57" fmla="*/ 680 h 942"/>
                <a:gd name="T58" fmla="*/ 1792 w 2019"/>
                <a:gd name="T59" fmla="*/ 629 h 942"/>
                <a:gd name="T60" fmla="*/ 1721 w 2019"/>
                <a:gd name="T61" fmla="*/ 595 h 942"/>
                <a:gd name="T62" fmla="*/ 1641 w 2019"/>
                <a:gd name="T63" fmla="*/ 554 h 942"/>
                <a:gd name="T64" fmla="*/ 1558 w 2019"/>
                <a:gd name="T65" fmla="*/ 507 h 942"/>
                <a:gd name="T66" fmla="*/ 1467 w 2019"/>
                <a:gd name="T67" fmla="*/ 456 h 942"/>
                <a:gd name="T68" fmla="*/ 1375 w 2019"/>
                <a:gd name="T69" fmla="*/ 395 h 942"/>
                <a:gd name="T70" fmla="*/ 1284 w 2019"/>
                <a:gd name="T71" fmla="*/ 330 h 942"/>
                <a:gd name="T72" fmla="*/ 1188 w 2019"/>
                <a:gd name="T73" fmla="*/ 258 h 942"/>
                <a:gd name="T74" fmla="*/ 1097 w 2019"/>
                <a:gd name="T75" fmla="*/ 177 h 942"/>
                <a:gd name="T76" fmla="*/ 1002 w 2019"/>
                <a:gd name="T77" fmla="*/ 92 h 942"/>
                <a:gd name="T78" fmla="*/ 914 w 2019"/>
                <a:gd name="T79" fmla="*/ 0 h 942"/>
                <a:gd name="T80" fmla="*/ 0 w 2019"/>
                <a:gd name="T81" fmla="*/ 27 h 94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019"/>
                <a:gd name="T124" fmla="*/ 0 h 942"/>
                <a:gd name="T125" fmla="*/ 2019 w 2019"/>
                <a:gd name="T126" fmla="*/ 942 h 94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019" h="942">
                  <a:moveTo>
                    <a:pt x="0" y="27"/>
                  </a:moveTo>
                  <a:lnTo>
                    <a:pt x="0" y="27"/>
                  </a:lnTo>
                  <a:lnTo>
                    <a:pt x="4" y="58"/>
                  </a:lnTo>
                  <a:lnTo>
                    <a:pt x="12" y="88"/>
                  </a:lnTo>
                  <a:lnTo>
                    <a:pt x="24" y="133"/>
                  </a:lnTo>
                  <a:lnTo>
                    <a:pt x="48" y="184"/>
                  </a:lnTo>
                  <a:lnTo>
                    <a:pt x="76" y="245"/>
                  </a:lnTo>
                  <a:lnTo>
                    <a:pt x="115" y="309"/>
                  </a:lnTo>
                  <a:lnTo>
                    <a:pt x="163" y="381"/>
                  </a:lnTo>
                  <a:lnTo>
                    <a:pt x="195" y="418"/>
                  </a:lnTo>
                  <a:lnTo>
                    <a:pt x="227" y="456"/>
                  </a:lnTo>
                  <a:lnTo>
                    <a:pt x="266" y="493"/>
                  </a:lnTo>
                  <a:lnTo>
                    <a:pt x="306" y="531"/>
                  </a:lnTo>
                  <a:lnTo>
                    <a:pt x="350" y="568"/>
                  </a:lnTo>
                  <a:lnTo>
                    <a:pt x="398" y="605"/>
                  </a:lnTo>
                  <a:lnTo>
                    <a:pt x="453" y="643"/>
                  </a:lnTo>
                  <a:lnTo>
                    <a:pt x="509" y="680"/>
                  </a:lnTo>
                  <a:lnTo>
                    <a:pt x="572" y="718"/>
                  </a:lnTo>
                  <a:lnTo>
                    <a:pt x="640" y="755"/>
                  </a:lnTo>
                  <a:lnTo>
                    <a:pt x="711" y="789"/>
                  </a:lnTo>
                  <a:lnTo>
                    <a:pt x="791" y="823"/>
                  </a:lnTo>
                  <a:lnTo>
                    <a:pt x="870" y="857"/>
                  </a:lnTo>
                  <a:lnTo>
                    <a:pt x="962" y="888"/>
                  </a:lnTo>
                  <a:lnTo>
                    <a:pt x="1053" y="915"/>
                  </a:lnTo>
                  <a:lnTo>
                    <a:pt x="1157" y="942"/>
                  </a:lnTo>
                  <a:lnTo>
                    <a:pt x="2019" y="721"/>
                  </a:lnTo>
                  <a:lnTo>
                    <a:pt x="1987" y="711"/>
                  </a:lnTo>
                  <a:lnTo>
                    <a:pt x="1912" y="680"/>
                  </a:lnTo>
                  <a:lnTo>
                    <a:pt x="1792" y="629"/>
                  </a:lnTo>
                  <a:lnTo>
                    <a:pt x="1721" y="595"/>
                  </a:lnTo>
                  <a:lnTo>
                    <a:pt x="1641" y="554"/>
                  </a:lnTo>
                  <a:lnTo>
                    <a:pt x="1558" y="507"/>
                  </a:lnTo>
                  <a:lnTo>
                    <a:pt x="1467" y="456"/>
                  </a:lnTo>
                  <a:lnTo>
                    <a:pt x="1375" y="395"/>
                  </a:lnTo>
                  <a:lnTo>
                    <a:pt x="1284" y="330"/>
                  </a:lnTo>
                  <a:lnTo>
                    <a:pt x="1188" y="258"/>
                  </a:lnTo>
                  <a:lnTo>
                    <a:pt x="1097" y="177"/>
                  </a:lnTo>
                  <a:lnTo>
                    <a:pt x="1002" y="92"/>
                  </a:lnTo>
                  <a:lnTo>
                    <a:pt x="914" y="0"/>
                  </a:lnTo>
                  <a:lnTo>
                    <a:pt x="0" y="27"/>
                  </a:lnTo>
                  <a:close/>
                </a:path>
              </a:pathLst>
            </a:custGeom>
            <a:solidFill>
              <a:srgbClr val="FFC000"/>
            </a:solidFill>
            <a:ln w="38100">
              <a:solidFill>
                <a:schemeClr val="tx1"/>
              </a:solidFill>
              <a:round/>
              <a:headEnd/>
              <a:tailEnd/>
            </a:ln>
          </p:spPr>
          <p:txBody>
            <a:bodyPr/>
            <a:lstStyle/>
            <a:p>
              <a:endParaRPr lang="ru-RU"/>
            </a:p>
          </p:txBody>
        </p:sp>
        <p:sp>
          <p:nvSpPr>
            <p:cNvPr id="29720" name="Freeform 15"/>
            <p:cNvSpPr>
              <a:spLocks/>
            </p:cNvSpPr>
            <p:nvPr/>
          </p:nvSpPr>
          <p:spPr bwMode="auto">
            <a:xfrm>
              <a:off x="1654" y="1364"/>
              <a:ext cx="1752" cy="1020"/>
            </a:xfrm>
            <a:custGeom>
              <a:avLst/>
              <a:gdLst>
                <a:gd name="T0" fmla="*/ 0 w 1752"/>
                <a:gd name="T1" fmla="*/ 0 h 1020"/>
                <a:gd name="T2" fmla="*/ 0 w 1752"/>
                <a:gd name="T3" fmla="*/ 0 h 1020"/>
                <a:gd name="T4" fmla="*/ 0 w 1752"/>
                <a:gd name="T5" fmla="*/ 27 h 1020"/>
                <a:gd name="T6" fmla="*/ 4 w 1752"/>
                <a:gd name="T7" fmla="*/ 57 h 1020"/>
                <a:gd name="T8" fmla="*/ 8 w 1752"/>
                <a:gd name="T9" fmla="*/ 102 h 1020"/>
                <a:gd name="T10" fmla="*/ 20 w 1752"/>
                <a:gd name="T11" fmla="*/ 156 h 1020"/>
                <a:gd name="T12" fmla="*/ 39 w 1752"/>
                <a:gd name="T13" fmla="*/ 217 h 1020"/>
                <a:gd name="T14" fmla="*/ 67 w 1752"/>
                <a:gd name="T15" fmla="*/ 285 h 1020"/>
                <a:gd name="T16" fmla="*/ 103 w 1752"/>
                <a:gd name="T17" fmla="*/ 360 h 1020"/>
                <a:gd name="T18" fmla="*/ 127 w 1752"/>
                <a:gd name="T19" fmla="*/ 401 h 1020"/>
                <a:gd name="T20" fmla="*/ 155 w 1752"/>
                <a:gd name="T21" fmla="*/ 442 h 1020"/>
                <a:gd name="T22" fmla="*/ 182 w 1752"/>
                <a:gd name="T23" fmla="*/ 483 h 1020"/>
                <a:gd name="T24" fmla="*/ 218 w 1752"/>
                <a:gd name="T25" fmla="*/ 523 h 1020"/>
                <a:gd name="T26" fmla="*/ 254 w 1752"/>
                <a:gd name="T27" fmla="*/ 564 h 1020"/>
                <a:gd name="T28" fmla="*/ 294 w 1752"/>
                <a:gd name="T29" fmla="*/ 608 h 1020"/>
                <a:gd name="T30" fmla="*/ 341 w 1752"/>
                <a:gd name="T31" fmla="*/ 649 h 1020"/>
                <a:gd name="T32" fmla="*/ 393 w 1752"/>
                <a:gd name="T33" fmla="*/ 694 h 1020"/>
                <a:gd name="T34" fmla="*/ 449 w 1752"/>
                <a:gd name="T35" fmla="*/ 738 h 1020"/>
                <a:gd name="T36" fmla="*/ 508 w 1752"/>
                <a:gd name="T37" fmla="*/ 779 h 1020"/>
                <a:gd name="T38" fmla="*/ 572 w 1752"/>
                <a:gd name="T39" fmla="*/ 819 h 1020"/>
                <a:gd name="T40" fmla="*/ 643 w 1752"/>
                <a:gd name="T41" fmla="*/ 864 h 1020"/>
                <a:gd name="T42" fmla="*/ 719 w 1752"/>
                <a:gd name="T43" fmla="*/ 904 h 1020"/>
                <a:gd name="T44" fmla="*/ 802 w 1752"/>
                <a:gd name="T45" fmla="*/ 942 h 1020"/>
                <a:gd name="T46" fmla="*/ 890 w 1752"/>
                <a:gd name="T47" fmla="*/ 983 h 1020"/>
                <a:gd name="T48" fmla="*/ 981 w 1752"/>
                <a:gd name="T49" fmla="*/ 1020 h 1020"/>
                <a:gd name="T50" fmla="*/ 1752 w 1752"/>
                <a:gd name="T51" fmla="*/ 870 h 1020"/>
                <a:gd name="T52" fmla="*/ 1752 w 1752"/>
                <a:gd name="T53" fmla="*/ 870 h 1020"/>
                <a:gd name="T54" fmla="*/ 1728 w 1752"/>
                <a:gd name="T55" fmla="*/ 857 h 1020"/>
                <a:gd name="T56" fmla="*/ 1661 w 1752"/>
                <a:gd name="T57" fmla="*/ 819 h 1020"/>
                <a:gd name="T58" fmla="*/ 1562 w 1752"/>
                <a:gd name="T59" fmla="*/ 758 h 1020"/>
                <a:gd name="T60" fmla="*/ 1502 w 1752"/>
                <a:gd name="T61" fmla="*/ 717 h 1020"/>
                <a:gd name="T62" fmla="*/ 1434 w 1752"/>
                <a:gd name="T63" fmla="*/ 670 h 1020"/>
                <a:gd name="T64" fmla="*/ 1363 w 1752"/>
                <a:gd name="T65" fmla="*/ 615 h 1020"/>
                <a:gd name="T66" fmla="*/ 1291 w 1752"/>
                <a:gd name="T67" fmla="*/ 557 h 1020"/>
                <a:gd name="T68" fmla="*/ 1212 w 1752"/>
                <a:gd name="T69" fmla="*/ 489 h 1020"/>
                <a:gd name="T70" fmla="*/ 1136 w 1752"/>
                <a:gd name="T71" fmla="*/ 415 h 1020"/>
                <a:gd name="T72" fmla="*/ 1057 w 1752"/>
                <a:gd name="T73" fmla="*/ 333 h 1020"/>
                <a:gd name="T74" fmla="*/ 977 w 1752"/>
                <a:gd name="T75" fmla="*/ 241 h 1020"/>
                <a:gd name="T76" fmla="*/ 898 w 1752"/>
                <a:gd name="T77" fmla="*/ 146 h 1020"/>
                <a:gd name="T78" fmla="*/ 822 w 1752"/>
                <a:gd name="T79" fmla="*/ 44 h 1020"/>
                <a:gd name="T80" fmla="*/ 0 w 1752"/>
                <a:gd name="T81" fmla="*/ 0 h 102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752"/>
                <a:gd name="T124" fmla="*/ 0 h 1020"/>
                <a:gd name="T125" fmla="*/ 1752 w 1752"/>
                <a:gd name="T126" fmla="*/ 1020 h 102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752" h="1020">
                  <a:moveTo>
                    <a:pt x="0" y="0"/>
                  </a:moveTo>
                  <a:lnTo>
                    <a:pt x="0" y="0"/>
                  </a:lnTo>
                  <a:lnTo>
                    <a:pt x="0" y="27"/>
                  </a:lnTo>
                  <a:lnTo>
                    <a:pt x="4" y="57"/>
                  </a:lnTo>
                  <a:lnTo>
                    <a:pt x="8" y="102"/>
                  </a:lnTo>
                  <a:lnTo>
                    <a:pt x="20" y="156"/>
                  </a:lnTo>
                  <a:lnTo>
                    <a:pt x="39" y="217"/>
                  </a:lnTo>
                  <a:lnTo>
                    <a:pt x="67" y="285"/>
                  </a:lnTo>
                  <a:lnTo>
                    <a:pt x="103" y="360"/>
                  </a:lnTo>
                  <a:lnTo>
                    <a:pt x="127" y="401"/>
                  </a:lnTo>
                  <a:lnTo>
                    <a:pt x="155" y="442"/>
                  </a:lnTo>
                  <a:lnTo>
                    <a:pt x="182" y="483"/>
                  </a:lnTo>
                  <a:lnTo>
                    <a:pt x="218" y="523"/>
                  </a:lnTo>
                  <a:lnTo>
                    <a:pt x="254" y="564"/>
                  </a:lnTo>
                  <a:lnTo>
                    <a:pt x="294" y="608"/>
                  </a:lnTo>
                  <a:lnTo>
                    <a:pt x="341" y="649"/>
                  </a:lnTo>
                  <a:lnTo>
                    <a:pt x="393" y="694"/>
                  </a:lnTo>
                  <a:lnTo>
                    <a:pt x="449" y="738"/>
                  </a:lnTo>
                  <a:lnTo>
                    <a:pt x="508" y="779"/>
                  </a:lnTo>
                  <a:lnTo>
                    <a:pt x="572" y="819"/>
                  </a:lnTo>
                  <a:lnTo>
                    <a:pt x="643" y="864"/>
                  </a:lnTo>
                  <a:lnTo>
                    <a:pt x="719" y="904"/>
                  </a:lnTo>
                  <a:lnTo>
                    <a:pt x="802" y="942"/>
                  </a:lnTo>
                  <a:lnTo>
                    <a:pt x="890" y="983"/>
                  </a:lnTo>
                  <a:lnTo>
                    <a:pt x="981" y="1020"/>
                  </a:lnTo>
                  <a:lnTo>
                    <a:pt x="1752" y="870"/>
                  </a:lnTo>
                  <a:lnTo>
                    <a:pt x="1728" y="857"/>
                  </a:lnTo>
                  <a:lnTo>
                    <a:pt x="1661" y="819"/>
                  </a:lnTo>
                  <a:lnTo>
                    <a:pt x="1562" y="758"/>
                  </a:lnTo>
                  <a:lnTo>
                    <a:pt x="1502" y="717"/>
                  </a:lnTo>
                  <a:lnTo>
                    <a:pt x="1434" y="670"/>
                  </a:lnTo>
                  <a:lnTo>
                    <a:pt x="1363" y="615"/>
                  </a:lnTo>
                  <a:lnTo>
                    <a:pt x="1291" y="557"/>
                  </a:lnTo>
                  <a:lnTo>
                    <a:pt x="1212" y="489"/>
                  </a:lnTo>
                  <a:lnTo>
                    <a:pt x="1136" y="415"/>
                  </a:lnTo>
                  <a:lnTo>
                    <a:pt x="1057" y="333"/>
                  </a:lnTo>
                  <a:lnTo>
                    <a:pt x="977" y="241"/>
                  </a:lnTo>
                  <a:lnTo>
                    <a:pt x="898" y="146"/>
                  </a:lnTo>
                  <a:lnTo>
                    <a:pt x="822" y="44"/>
                  </a:lnTo>
                  <a:lnTo>
                    <a:pt x="0" y="0"/>
                  </a:lnTo>
                  <a:close/>
                </a:path>
              </a:pathLst>
            </a:custGeom>
            <a:solidFill>
              <a:srgbClr val="F2F2F2"/>
            </a:solidFill>
            <a:ln w="9525">
              <a:noFill/>
              <a:round/>
              <a:headEnd/>
              <a:tailEnd/>
            </a:ln>
          </p:spPr>
          <p:txBody>
            <a:bodyPr/>
            <a:lstStyle/>
            <a:p>
              <a:endParaRPr lang="ru-RU"/>
            </a:p>
          </p:txBody>
        </p:sp>
        <p:sp>
          <p:nvSpPr>
            <p:cNvPr id="29721" name="Freeform 16"/>
            <p:cNvSpPr>
              <a:spLocks/>
            </p:cNvSpPr>
            <p:nvPr/>
          </p:nvSpPr>
          <p:spPr bwMode="auto">
            <a:xfrm>
              <a:off x="1655" y="1344"/>
              <a:ext cx="1880" cy="1051"/>
            </a:xfrm>
            <a:custGeom>
              <a:avLst/>
              <a:gdLst>
                <a:gd name="T0" fmla="*/ 0 w 1880"/>
                <a:gd name="T1" fmla="*/ 0 h 1051"/>
                <a:gd name="T2" fmla="*/ 0 w 1880"/>
                <a:gd name="T3" fmla="*/ 0 h 1051"/>
                <a:gd name="T4" fmla="*/ 4 w 1880"/>
                <a:gd name="T5" fmla="*/ 31 h 1051"/>
                <a:gd name="T6" fmla="*/ 8 w 1880"/>
                <a:gd name="T7" fmla="*/ 65 h 1051"/>
                <a:gd name="T8" fmla="*/ 16 w 1880"/>
                <a:gd name="T9" fmla="*/ 109 h 1051"/>
                <a:gd name="T10" fmla="*/ 28 w 1880"/>
                <a:gd name="T11" fmla="*/ 163 h 1051"/>
                <a:gd name="T12" fmla="*/ 52 w 1880"/>
                <a:gd name="T13" fmla="*/ 228 h 1051"/>
                <a:gd name="T14" fmla="*/ 79 w 1880"/>
                <a:gd name="T15" fmla="*/ 299 h 1051"/>
                <a:gd name="T16" fmla="*/ 123 w 1880"/>
                <a:gd name="T17" fmla="*/ 378 h 1051"/>
                <a:gd name="T18" fmla="*/ 175 w 1880"/>
                <a:gd name="T19" fmla="*/ 459 h 1051"/>
                <a:gd name="T20" fmla="*/ 207 w 1880"/>
                <a:gd name="T21" fmla="*/ 500 h 1051"/>
                <a:gd name="T22" fmla="*/ 242 w 1880"/>
                <a:gd name="T23" fmla="*/ 544 h 1051"/>
                <a:gd name="T24" fmla="*/ 282 w 1880"/>
                <a:gd name="T25" fmla="*/ 588 h 1051"/>
                <a:gd name="T26" fmla="*/ 326 w 1880"/>
                <a:gd name="T27" fmla="*/ 633 h 1051"/>
                <a:gd name="T28" fmla="*/ 373 w 1880"/>
                <a:gd name="T29" fmla="*/ 677 h 1051"/>
                <a:gd name="T30" fmla="*/ 425 w 1880"/>
                <a:gd name="T31" fmla="*/ 718 h 1051"/>
                <a:gd name="T32" fmla="*/ 481 w 1880"/>
                <a:gd name="T33" fmla="*/ 762 h 1051"/>
                <a:gd name="T34" fmla="*/ 540 w 1880"/>
                <a:gd name="T35" fmla="*/ 806 h 1051"/>
                <a:gd name="T36" fmla="*/ 608 w 1880"/>
                <a:gd name="T37" fmla="*/ 850 h 1051"/>
                <a:gd name="T38" fmla="*/ 679 w 1880"/>
                <a:gd name="T39" fmla="*/ 891 h 1051"/>
                <a:gd name="T40" fmla="*/ 755 w 1880"/>
                <a:gd name="T41" fmla="*/ 932 h 1051"/>
                <a:gd name="T42" fmla="*/ 838 w 1880"/>
                <a:gd name="T43" fmla="*/ 973 h 1051"/>
                <a:gd name="T44" fmla="*/ 926 w 1880"/>
                <a:gd name="T45" fmla="*/ 1010 h 1051"/>
                <a:gd name="T46" fmla="*/ 1021 w 1880"/>
                <a:gd name="T47" fmla="*/ 1051 h 1051"/>
                <a:gd name="T48" fmla="*/ 1880 w 1880"/>
                <a:gd name="T49" fmla="*/ 908 h 1051"/>
                <a:gd name="T50" fmla="*/ 1880 w 1880"/>
                <a:gd name="T51" fmla="*/ 908 h 1051"/>
                <a:gd name="T52" fmla="*/ 1852 w 1880"/>
                <a:gd name="T53" fmla="*/ 895 h 1051"/>
                <a:gd name="T54" fmla="*/ 1780 w 1880"/>
                <a:gd name="T55" fmla="*/ 857 h 1051"/>
                <a:gd name="T56" fmla="*/ 1669 w 1880"/>
                <a:gd name="T57" fmla="*/ 793 h 1051"/>
                <a:gd name="T58" fmla="*/ 1605 w 1880"/>
                <a:gd name="T59" fmla="*/ 748 h 1051"/>
                <a:gd name="T60" fmla="*/ 1534 w 1880"/>
                <a:gd name="T61" fmla="*/ 701 h 1051"/>
                <a:gd name="T62" fmla="*/ 1454 w 1880"/>
                <a:gd name="T63" fmla="*/ 643 h 1051"/>
                <a:gd name="T64" fmla="*/ 1375 w 1880"/>
                <a:gd name="T65" fmla="*/ 582 h 1051"/>
                <a:gd name="T66" fmla="*/ 1295 w 1880"/>
                <a:gd name="T67" fmla="*/ 510 h 1051"/>
                <a:gd name="T68" fmla="*/ 1212 w 1880"/>
                <a:gd name="T69" fmla="*/ 435 h 1051"/>
                <a:gd name="T70" fmla="*/ 1129 w 1880"/>
                <a:gd name="T71" fmla="*/ 350 h 1051"/>
                <a:gd name="T72" fmla="*/ 1045 w 1880"/>
                <a:gd name="T73" fmla="*/ 262 h 1051"/>
                <a:gd name="T74" fmla="*/ 966 w 1880"/>
                <a:gd name="T75" fmla="*/ 163 h 1051"/>
                <a:gd name="T76" fmla="*/ 890 w 1880"/>
                <a:gd name="T77" fmla="*/ 61 h 1051"/>
                <a:gd name="T78" fmla="*/ 0 w 1880"/>
                <a:gd name="T79" fmla="*/ 0 h 105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880"/>
                <a:gd name="T121" fmla="*/ 0 h 1051"/>
                <a:gd name="T122" fmla="*/ 1880 w 1880"/>
                <a:gd name="T123" fmla="*/ 1051 h 105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880" h="1051">
                  <a:moveTo>
                    <a:pt x="0" y="0"/>
                  </a:moveTo>
                  <a:lnTo>
                    <a:pt x="0" y="0"/>
                  </a:lnTo>
                  <a:lnTo>
                    <a:pt x="4" y="31"/>
                  </a:lnTo>
                  <a:lnTo>
                    <a:pt x="8" y="65"/>
                  </a:lnTo>
                  <a:lnTo>
                    <a:pt x="16" y="109"/>
                  </a:lnTo>
                  <a:lnTo>
                    <a:pt x="28" y="163"/>
                  </a:lnTo>
                  <a:lnTo>
                    <a:pt x="52" y="228"/>
                  </a:lnTo>
                  <a:lnTo>
                    <a:pt x="79" y="299"/>
                  </a:lnTo>
                  <a:lnTo>
                    <a:pt x="123" y="378"/>
                  </a:lnTo>
                  <a:lnTo>
                    <a:pt x="175" y="459"/>
                  </a:lnTo>
                  <a:lnTo>
                    <a:pt x="207" y="500"/>
                  </a:lnTo>
                  <a:lnTo>
                    <a:pt x="242" y="544"/>
                  </a:lnTo>
                  <a:lnTo>
                    <a:pt x="282" y="588"/>
                  </a:lnTo>
                  <a:lnTo>
                    <a:pt x="326" y="633"/>
                  </a:lnTo>
                  <a:lnTo>
                    <a:pt x="373" y="677"/>
                  </a:lnTo>
                  <a:lnTo>
                    <a:pt x="425" y="718"/>
                  </a:lnTo>
                  <a:lnTo>
                    <a:pt x="481" y="762"/>
                  </a:lnTo>
                  <a:lnTo>
                    <a:pt x="540" y="806"/>
                  </a:lnTo>
                  <a:lnTo>
                    <a:pt x="608" y="850"/>
                  </a:lnTo>
                  <a:lnTo>
                    <a:pt x="679" y="891"/>
                  </a:lnTo>
                  <a:lnTo>
                    <a:pt x="755" y="932"/>
                  </a:lnTo>
                  <a:lnTo>
                    <a:pt x="838" y="973"/>
                  </a:lnTo>
                  <a:lnTo>
                    <a:pt x="926" y="1010"/>
                  </a:lnTo>
                  <a:lnTo>
                    <a:pt x="1021" y="1051"/>
                  </a:lnTo>
                  <a:lnTo>
                    <a:pt x="1880" y="908"/>
                  </a:lnTo>
                  <a:lnTo>
                    <a:pt x="1852" y="895"/>
                  </a:lnTo>
                  <a:lnTo>
                    <a:pt x="1780" y="857"/>
                  </a:lnTo>
                  <a:lnTo>
                    <a:pt x="1669" y="793"/>
                  </a:lnTo>
                  <a:lnTo>
                    <a:pt x="1605" y="748"/>
                  </a:lnTo>
                  <a:lnTo>
                    <a:pt x="1534" y="701"/>
                  </a:lnTo>
                  <a:lnTo>
                    <a:pt x="1454" y="643"/>
                  </a:lnTo>
                  <a:lnTo>
                    <a:pt x="1375" y="582"/>
                  </a:lnTo>
                  <a:lnTo>
                    <a:pt x="1295" y="510"/>
                  </a:lnTo>
                  <a:lnTo>
                    <a:pt x="1212" y="435"/>
                  </a:lnTo>
                  <a:lnTo>
                    <a:pt x="1129" y="350"/>
                  </a:lnTo>
                  <a:lnTo>
                    <a:pt x="1045" y="262"/>
                  </a:lnTo>
                  <a:lnTo>
                    <a:pt x="966" y="163"/>
                  </a:lnTo>
                  <a:lnTo>
                    <a:pt x="890" y="61"/>
                  </a:lnTo>
                  <a:lnTo>
                    <a:pt x="0" y="0"/>
                  </a:lnTo>
                  <a:close/>
                </a:path>
              </a:pathLst>
            </a:custGeom>
            <a:solidFill>
              <a:srgbClr val="FFC000"/>
            </a:solidFill>
            <a:ln w="38100">
              <a:solidFill>
                <a:schemeClr val="tx1"/>
              </a:solidFill>
              <a:round/>
              <a:headEnd/>
              <a:tailEnd/>
            </a:ln>
          </p:spPr>
          <p:txBody>
            <a:bodyPr/>
            <a:lstStyle/>
            <a:p>
              <a:endParaRPr lang="ru-RU"/>
            </a:p>
          </p:txBody>
        </p:sp>
        <p:sp>
          <p:nvSpPr>
            <p:cNvPr id="29722" name="Freeform 18"/>
            <p:cNvSpPr>
              <a:spLocks/>
            </p:cNvSpPr>
            <p:nvPr/>
          </p:nvSpPr>
          <p:spPr bwMode="auto">
            <a:xfrm>
              <a:off x="1825" y="1517"/>
              <a:ext cx="99" cy="34"/>
            </a:xfrm>
            <a:custGeom>
              <a:avLst/>
              <a:gdLst>
                <a:gd name="T0" fmla="*/ 47 w 99"/>
                <a:gd name="T1" fmla="*/ 13 h 34"/>
                <a:gd name="T2" fmla="*/ 47 w 99"/>
                <a:gd name="T3" fmla="*/ 13 h 34"/>
                <a:gd name="T4" fmla="*/ 35 w 99"/>
                <a:gd name="T5" fmla="*/ 23 h 34"/>
                <a:gd name="T6" fmla="*/ 27 w 99"/>
                <a:gd name="T7" fmla="*/ 30 h 34"/>
                <a:gd name="T8" fmla="*/ 15 w 99"/>
                <a:gd name="T9" fmla="*/ 30 h 34"/>
                <a:gd name="T10" fmla="*/ 4 w 99"/>
                <a:gd name="T11" fmla="*/ 30 h 34"/>
                <a:gd name="T12" fmla="*/ 4 w 99"/>
                <a:gd name="T13" fmla="*/ 30 h 34"/>
                <a:gd name="T14" fmla="*/ 0 w 99"/>
                <a:gd name="T15" fmla="*/ 30 h 34"/>
                <a:gd name="T16" fmla="*/ 0 w 99"/>
                <a:gd name="T17" fmla="*/ 30 h 34"/>
                <a:gd name="T18" fmla="*/ 4 w 99"/>
                <a:gd name="T19" fmla="*/ 34 h 34"/>
                <a:gd name="T20" fmla="*/ 4 w 99"/>
                <a:gd name="T21" fmla="*/ 34 h 34"/>
                <a:gd name="T22" fmla="*/ 19 w 99"/>
                <a:gd name="T23" fmla="*/ 34 h 34"/>
                <a:gd name="T24" fmla="*/ 31 w 99"/>
                <a:gd name="T25" fmla="*/ 30 h 34"/>
                <a:gd name="T26" fmla="*/ 43 w 99"/>
                <a:gd name="T27" fmla="*/ 23 h 34"/>
                <a:gd name="T28" fmla="*/ 51 w 99"/>
                <a:gd name="T29" fmla="*/ 17 h 34"/>
                <a:gd name="T30" fmla="*/ 51 w 99"/>
                <a:gd name="T31" fmla="*/ 17 h 34"/>
                <a:gd name="T32" fmla="*/ 63 w 99"/>
                <a:gd name="T33" fmla="*/ 6 h 34"/>
                <a:gd name="T34" fmla="*/ 71 w 99"/>
                <a:gd name="T35" fmla="*/ 3 h 34"/>
                <a:gd name="T36" fmla="*/ 75 w 99"/>
                <a:gd name="T37" fmla="*/ 3 h 34"/>
                <a:gd name="T38" fmla="*/ 75 w 99"/>
                <a:gd name="T39" fmla="*/ 3 h 34"/>
                <a:gd name="T40" fmla="*/ 87 w 99"/>
                <a:gd name="T41" fmla="*/ 3 h 34"/>
                <a:gd name="T42" fmla="*/ 95 w 99"/>
                <a:gd name="T43" fmla="*/ 10 h 34"/>
                <a:gd name="T44" fmla="*/ 95 w 99"/>
                <a:gd name="T45" fmla="*/ 10 h 34"/>
                <a:gd name="T46" fmla="*/ 99 w 99"/>
                <a:gd name="T47" fmla="*/ 10 h 34"/>
                <a:gd name="T48" fmla="*/ 99 w 99"/>
                <a:gd name="T49" fmla="*/ 10 h 34"/>
                <a:gd name="T50" fmla="*/ 99 w 99"/>
                <a:gd name="T51" fmla="*/ 6 h 34"/>
                <a:gd name="T52" fmla="*/ 99 w 99"/>
                <a:gd name="T53" fmla="*/ 6 h 34"/>
                <a:gd name="T54" fmla="*/ 87 w 99"/>
                <a:gd name="T55" fmla="*/ 0 h 34"/>
                <a:gd name="T56" fmla="*/ 75 w 99"/>
                <a:gd name="T57" fmla="*/ 0 h 34"/>
                <a:gd name="T58" fmla="*/ 75 w 99"/>
                <a:gd name="T59" fmla="*/ 0 h 34"/>
                <a:gd name="T60" fmla="*/ 67 w 99"/>
                <a:gd name="T61" fmla="*/ 0 h 34"/>
                <a:gd name="T62" fmla="*/ 59 w 99"/>
                <a:gd name="T63" fmla="*/ 3 h 34"/>
                <a:gd name="T64" fmla="*/ 47 w 99"/>
                <a:gd name="T65" fmla="*/ 13 h 34"/>
                <a:gd name="T66" fmla="*/ 47 w 99"/>
                <a:gd name="T67" fmla="*/ 13 h 3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99"/>
                <a:gd name="T103" fmla="*/ 0 h 34"/>
                <a:gd name="T104" fmla="*/ 99 w 99"/>
                <a:gd name="T105" fmla="*/ 34 h 3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99" h="34">
                  <a:moveTo>
                    <a:pt x="47" y="13"/>
                  </a:moveTo>
                  <a:lnTo>
                    <a:pt x="47" y="13"/>
                  </a:lnTo>
                  <a:lnTo>
                    <a:pt x="35" y="23"/>
                  </a:lnTo>
                  <a:lnTo>
                    <a:pt x="27" y="30"/>
                  </a:lnTo>
                  <a:lnTo>
                    <a:pt x="15" y="30"/>
                  </a:lnTo>
                  <a:lnTo>
                    <a:pt x="4" y="30"/>
                  </a:lnTo>
                  <a:lnTo>
                    <a:pt x="0" y="30"/>
                  </a:lnTo>
                  <a:lnTo>
                    <a:pt x="4" y="34"/>
                  </a:lnTo>
                  <a:lnTo>
                    <a:pt x="19" y="34"/>
                  </a:lnTo>
                  <a:lnTo>
                    <a:pt x="31" y="30"/>
                  </a:lnTo>
                  <a:lnTo>
                    <a:pt x="43" y="23"/>
                  </a:lnTo>
                  <a:lnTo>
                    <a:pt x="51" y="17"/>
                  </a:lnTo>
                  <a:lnTo>
                    <a:pt x="63" y="6"/>
                  </a:lnTo>
                  <a:lnTo>
                    <a:pt x="71" y="3"/>
                  </a:lnTo>
                  <a:lnTo>
                    <a:pt x="75" y="3"/>
                  </a:lnTo>
                  <a:lnTo>
                    <a:pt x="87" y="3"/>
                  </a:lnTo>
                  <a:lnTo>
                    <a:pt x="95" y="10"/>
                  </a:lnTo>
                  <a:lnTo>
                    <a:pt x="99" y="10"/>
                  </a:lnTo>
                  <a:lnTo>
                    <a:pt x="99" y="6"/>
                  </a:lnTo>
                  <a:lnTo>
                    <a:pt x="87" y="0"/>
                  </a:lnTo>
                  <a:lnTo>
                    <a:pt x="75" y="0"/>
                  </a:lnTo>
                  <a:lnTo>
                    <a:pt x="67" y="0"/>
                  </a:lnTo>
                  <a:lnTo>
                    <a:pt x="59" y="3"/>
                  </a:lnTo>
                  <a:lnTo>
                    <a:pt x="47" y="13"/>
                  </a:lnTo>
                  <a:close/>
                </a:path>
              </a:pathLst>
            </a:custGeom>
            <a:solidFill>
              <a:srgbClr val="E0E0E0"/>
            </a:solidFill>
            <a:ln w="9525">
              <a:noFill/>
              <a:round/>
              <a:headEnd/>
              <a:tailEnd/>
            </a:ln>
          </p:spPr>
          <p:txBody>
            <a:bodyPr/>
            <a:lstStyle/>
            <a:p>
              <a:endParaRPr lang="ru-RU"/>
            </a:p>
          </p:txBody>
        </p:sp>
      </p:grpSp>
      <p:grpSp>
        <p:nvGrpSpPr>
          <p:cNvPr id="3" name="Group 36"/>
          <p:cNvGrpSpPr>
            <a:grpSpLocks/>
          </p:cNvGrpSpPr>
          <p:nvPr/>
        </p:nvGrpSpPr>
        <p:grpSpPr bwMode="auto">
          <a:xfrm>
            <a:off x="4495800" y="152400"/>
            <a:ext cx="1584325" cy="2147888"/>
            <a:chOff x="4044" y="1115"/>
            <a:chExt cx="1240" cy="1671"/>
          </a:xfrm>
        </p:grpSpPr>
        <p:sp>
          <p:nvSpPr>
            <p:cNvPr id="29705" name="Freeform 23"/>
            <p:cNvSpPr>
              <a:spLocks/>
            </p:cNvSpPr>
            <p:nvPr/>
          </p:nvSpPr>
          <p:spPr bwMode="auto">
            <a:xfrm>
              <a:off x="4139" y="1234"/>
              <a:ext cx="1065" cy="1358"/>
            </a:xfrm>
            <a:custGeom>
              <a:avLst/>
              <a:gdLst>
                <a:gd name="T0" fmla="*/ 950 w 1065"/>
                <a:gd name="T1" fmla="*/ 0 h 1358"/>
                <a:gd name="T2" fmla="*/ 1065 w 1065"/>
                <a:gd name="T3" fmla="*/ 65 h 1358"/>
                <a:gd name="T4" fmla="*/ 131 w 1065"/>
                <a:gd name="T5" fmla="*/ 1358 h 1358"/>
                <a:gd name="T6" fmla="*/ 131 w 1065"/>
                <a:gd name="T7" fmla="*/ 1358 h 1358"/>
                <a:gd name="T8" fmla="*/ 115 w 1065"/>
                <a:gd name="T9" fmla="*/ 1344 h 1358"/>
                <a:gd name="T10" fmla="*/ 1006 w 1065"/>
                <a:gd name="T11" fmla="*/ 119 h 1358"/>
                <a:gd name="T12" fmla="*/ 974 w 1065"/>
                <a:gd name="T13" fmla="*/ 102 h 1358"/>
                <a:gd name="T14" fmla="*/ 72 w 1065"/>
                <a:gd name="T15" fmla="*/ 1351 h 1358"/>
                <a:gd name="T16" fmla="*/ 72 w 1065"/>
                <a:gd name="T17" fmla="*/ 1351 h 1358"/>
                <a:gd name="T18" fmla="*/ 60 w 1065"/>
                <a:gd name="T19" fmla="*/ 1358 h 1358"/>
                <a:gd name="T20" fmla="*/ 52 w 1065"/>
                <a:gd name="T21" fmla="*/ 1358 h 1358"/>
                <a:gd name="T22" fmla="*/ 44 w 1065"/>
                <a:gd name="T23" fmla="*/ 1354 h 1358"/>
                <a:gd name="T24" fmla="*/ 36 w 1065"/>
                <a:gd name="T25" fmla="*/ 1344 h 1358"/>
                <a:gd name="T26" fmla="*/ 946 w 1065"/>
                <a:gd name="T27" fmla="*/ 85 h 1358"/>
                <a:gd name="T28" fmla="*/ 914 w 1065"/>
                <a:gd name="T29" fmla="*/ 72 h 1358"/>
                <a:gd name="T30" fmla="*/ 20 w 1065"/>
                <a:gd name="T31" fmla="*/ 1310 h 1358"/>
                <a:gd name="T32" fmla="*/ 20 w 1065"/>
                <a:gd name="T33" fmla="*/ 1310 h 1358"/>
                <a:gd name="T34" fmla="*/ 12 w 1065"/>
                <a:gd name="T35" fmla="*/ 1310 h 1358"/>
                <a:gd name="T36" fmla="*/ 0 w 1065"/>
                <a:gd name="T37" fmla="*/ 1313 h 1358"/>
                <a:gd name="T38" fmla="*/ 0 w 1065"/>
                <a:gd name="T39" fmla="*/ 1313 h 1358"/>
                <a:gd name="T40" fmla="*/ 950 w 1065"/>
                <a:gd name="T41" fmla="*/ 0 h 135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065"/>
                <a:gd name="T64" fmla="*/ 0 h 1358"/>
                <a:gd name="T65" fmla="*/ 1065 w 1065"/>
                <a:gd name="T66" fmla="*/ 1358 h 135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065" h="1358">
                  <a:moveTo>
                    <a:pt x="950" y="0"/>
                  </a:moveTo>
                  <a:lnTo>
                    <a:pt x="1065" y="65"/>
                  </a:lnTo>
                  <a:lnTo>
                    <a:pt x="131" y="1358"/>
                  </a:lnTo>
                  <a:lnTo>
                    <a:pt x="115" y="1344"/>
                  </a:lnTo>
                  <a:lnTo>
                    <a:pt x="1006" y="119"/>
                  </a:lnTo>
                  <a:lnTo>
                    <a:pt x="974" y="102"/>
                  </a:lnTo>
                  <a:lnTo>
                    <a:pt x="72" y="1351"/>
                  </a:lnTo>
                  <a:lnTo>
                    <a:pt x="60" y="1358"/>
                  </a:lnTo>
                  <a:lnTo>
                    <a:pt x="52" y="1358"/>
                  </a:lnTo>
                  <a:lnTo>
                    <a:pt x="44" y="1354"/>
                  </a:lnTo>
                  <a:lnTo>
                    <a:pt x="36" y="1344"/>
                  </a:lnTo>
                  <a:lnTo>
                    <a:pt x="946" y="85"/>
                  </a:lnTo>
                  <a:lnTo>
                    <a:pt x="914" y="72"/>
                  </a:lnTo>
                  <a:lnTo>
                    <a:pt x="20" y="1310"/>
                  </a:lnTo>
                  <a:lnTo>
                    <a:pt x="12" y="1310"/>
                  </a:lnTo>
                  <a:lnTo>
                    <a:pt x="0" y="1313"/>
                  </a:lnTo>
                  <a:lnTo>
                    <a:pt x="950" y="0"/>
                  </a:lnTo>
                  <a:close/>
                </a:path>
              </a:pathLst>
            </a:custGeom>
            <a:solidFill>
              <a:srgbClr val="E0940E"/>
            </a:solidFill>
            <a:ln w="9525">
              <a:noFill/>
              <a:round/>
              <a:headEnd/>
              <a:tailEnd/>
            </a:ln>
          </p:spPr>
          <p:txBody>
            <a:bodyPr/>
            <a:lstStyle/>
            <a:p>
              <a:endParaRPr lang="ru-RU"/>
            </a:p>
          </p:txBody>
        </p:sp>
        <p:sp>
          <p:nvSpPr>
            <p:cNvPr id="29706" name="Freeform 24"/>
            <p:cNvSpPr>
              <a:spLocks/>
            </p:cNvSpPr>
            <p:nvPr/>
          </p:nvSpPr>
          <p:spPr bwMode="auto">
            <a:xfrm>
              <a:off x="4211" y="1336"/>
              <a:ext cx="934" cy="1249"/>
            </a:xfrm>
            <a:custGeom>
              <a:avLst/>
              <a:gdLst>
                <a:gd name="T0" fmla="*/ 12 w 934"/>
                <a:gd name="T1" fmla="*/ 1239 h 1249"/>
                <a:gd name="T2" fmla="*/ 12 w 934"/>
                <a:gd name="T3" fmla="*/ 1239 h 1249"/>
                <a:gd name="T4" fmla="*/ 0 w 934"/>
                <a:gd name="T5" fmla="*/ 1249 h 1249"/>
                <a:gd name="T6" fmla="*/ 902 w 934"/>
                <a:gd name="T7" fmla="*/ 0 h 1249"/>
                <a:gd name="T8" fmla="*/ 934 w 934"/>
                <a:gd name="T9" fmla="*/ 17 h 1249"/>
                <a:gd name="T10" fmla="*/ 43 w 934"/>
                <a:gd name="T11" fmla="*/ 1242 h 1249"/>
                <a:gd name="T12" fmla="*/ 43 w 934"/>
                <a:gd name="T13" fmla="*/ 1242 h 1249"/>
                <a:gd name="T14" fmla="*/ 35 w 934"/>
                <a:gd name="T15" fmla="*/ 1239 h 1249"/>
                <a:gd name="T16" fmla="*/ 28 w 934"/>
                <a:gd name="T17" fmla="*/ 1235 h 1249"/>
                <a:gd name="T18" fmla="*/ 20 w 934"/>
                <a:gd name="T19" fmla="*/ 1235 h 1249"/>
                <a:gd name="T20" fmla="*/ 12 w 934"/>
                <a:gd name="T21" fmla="*/ 1239 h 1249"/>
                <a:gd name="T22" fmla="*/ 12 w 934"/>
                <a:gd name="T23" fmla="*/ 1239 h 12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34"/>
                <a:gd name="T37" fmla="*/ 0 h 1249"/>
                <a:gd name="T38" fmla="*/ 934 w 934"/>
                <a:gd name="T39" fmla="*/ 1249 h 12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34" h="1249">
                  <a:moveTo>
                    <a:pt x="12" y="1239"/>
                  </a:moveTo>
                  <a:lnTo>
                    <a:pt x="12" y="1239"/>
                  </a:lnTo>
                  <a:lnTo>
                    <a:pt x="0" y="1249"/>
                  </a:lnTo>
                  <a:lnTo>
                    <a:pt x="902" y="0"/>
                  </a:lnTo>
                  <a:lnTo>
                    <a:pt x="934" y="17"/>
                  </a:lnTo>
                  <a:lnTo>
                    <a:pt x="43" y="1242"/>
                  </a:lnTo>
                  <a:lnTo>
                    <a:pt x="35" y="1239"/>
                  </a:lnTo>
                  <a:lnTo>
                    <a:pt x="28" y="1235"/>
                  </a:lnTo>
                  <a:lnTo>
                    <a:pt x="20" y="1235"/>
                  </a:lnTo>
                  <a:lnTo>
                    <a:pt x="12" y="1239"/>
                  </a:lnTo>
                  <a:close/>
                </a:path>
              </a:pathLst>
            </a:custGeom>
            <a:solidFill>
              <a:srgbClr val="DE7400"/>
            </a:solidFill>
            <a:ln w="9525">
              <a:noFill/>
              <a:round/>
              <a:headEnd/>
              <a:tailEnd/>
            </a:ln>
          </p:spPr>
          <p:txBody>
            <a:bodyPr/>
            <a:lstStyle/>
            <a:p>
              <a:endParaRPr lang="ru-RU"/>
            </a:p>
          </p:txBody>
        </p:sp>
        <p:sp>
          <p:nvSpPr>
            <p:cNvPr id="29707" name="Freeform 25"/>
            <p:cNvSpPr>
              <a:spLocks/>
            </p:cNvSpPr>
            <p:nvPr/>
          </p:nvSpPr>
          <p:spPr bwMode="auto">
            <a:xfrm>
              <a:off x="4044" y="2731"/>
              <a:ext cx="43" cy="55"/>
            </a:xfrm>
            <a:custGeom>
              <a:avLst/>
              <a:gdLst>
                <a:gd name="T0" fmla="*/ 24 w 43"/>
                <a:gd name="T1" fmla="*/ 0 h 55"/>
                <a:gd name="T2" fmla="*/ 24 w 43"/>
                <a:gd name="T3" fmla="*/ 0 h 55"/>
                <a:gd name="T4" fmla="*/ 43 w 43"/>
                <a:gd name="T5" fmla="*/ 17 h 55"/>
                <a:gd name="T6" fmla="*/ 0 w 43"/>
                <a:gd name="T7" fmla="*/ 55 h 55"/>
                <a:gd name="T8" fmla="*/ 24 w 43"/>
                <a:gd name="T9" fmla="*/ 0 h 55"/>
                <a:gd name="T10" fmla="*/ 0 60000 65536"/>
                <a:gd name="T11" fmla="*/ 0 60000 65536"/>
                <a:gd name="T12" fmla="*/ 0 60000 65536"/>
                <a:gd name="T13" fmla="*/ 0 60000 65536"/>
                <a:gd name="T14" fmla="*/ 0 60000 65536"/>
                <a:gd name="T15" fmla="*/ 0 w 43"/>
                <a:gd name="T16" fmla="*/ 0 h 55"/>
                <a:gd name="T17" fmla="*/ 43 w 43"/>
                <a:gd name="T18" fmla="*/ 55 h 55"/>
              </a:gdLst>
              <a:ahLst/>
              <a:cxnLst>
                <a:cxn ang="T10">
                  <a:pos x="T0" y="T1"/>
                </a:cxn>
                <a:cxn ang="T11">
                  <a:pos x="T2" y="T3"/>
                </a:cxn>
                <a:cxn ang="T12">
                  <a:pos x="T4" y="T5"/>
                </a:cxn>
                <a:cxn ang="T13">
                  <a:pos x="T6" y="T7"/>
                </a:cxn>
                <a:cxn ang="T14">
                  <a:pos x="T8" y="T9"/>
                </a:cxn>
              </a:cxnLst>
              <a:rect l="T15" t="T16" r="T17" b="T18"/>
              <a:pathLst>
                <a:path w="43" h="55">
                  <a:moveTo>
                    <a:pt x="24" y="0"/>
                  </a:moveTo>
                  <a:lnTo>
                    <a:pt x="24" y="0"/>
                  </a:lnTo>
                  <a:lnTo>
                    <a:pt x="43" y="17"/>
                  </a:lnTo>
                  <a:lnTo>
                    <a:pt x="0" y="55"/>
                  </a:lnTo>
                  <a:lnTo>
                    <a:pt x="24" y="0"/>
                  </a:lnTo>
                  <a:close/>
                </a:path>
              </a:pathLst>
            </a:custGeom>
            <a:solidFill>
              <a:srgbClr val="404040"/>
            </a:solidFill>
            <a:ln w="9525">
              <a:noFill/>
              <a:round/>
              <a:headEnd/>
              <a:tailEnd/>
            </a:ln>
          </p:spPr>
          <p:txBody>
            <a:bodyPr/>
            <a:lstStyle/>
            <a:p>
              <a:endParaRPr lang="ru-RU"/>
            </a:p>
          </p:txBody>
        </p:sp>
        <p:sp>
          <p:nvSpPr>
            <p:cNvPr id="29708" name="Freeform 26"/>
            <p:cNvSpPr>
              <a:spLocks/>
            </p:cNvSpPr>
            <p:nvPr/>
          </p:nvSpPr>
          <p:spPr bwMode="auto">
            <a:xfrm>
              <a:off x="4068" y="2544"/>
              <a:ext cx="202" cy="204"/>
            </a:xfrm>
            <a:custGeom>
              <a:avLst/>
              <a:gdLst>
                <a:gd name="T0" fmla="*/ 71 w 202"/>
                <a:gd name="T1" fmla="*/ 3 h 204"/>
                <a:gd name="T2" fmla="*/ 71 w 202"/>
                <a:gd name="T3" fmla="*/ 3 h 204"/>
                <a:gd name="T4" fmla="*/ 83 w 202"/>
                <a:gd name="T5" fmla="*/ 0 h 204"/>
                <a:gd name="T6" fmla="*/ 91 w 202"/>
                <a:gd name="T7" fmla="*/ 0 h 204"/>
                <a:gd name="T8" fmla="*/ 91 w 202"/>
                <a:gd name="T9" fmla="*/ 0 h 204"/>
                <a:gd name="T10" fmla="*/ 99 w 202"/>
                <a:gd name="T11" fmla="*/ 3 h 204"/>
                <a:gd name="T12" fmla="*/ 99 w 202"/>
                <a:gd name="T13" fmla="*/ 10 h 204"/>
                <a:gd name="T14" fmla="*/ 99 w 202"/>
                <a:gd name="T15" fmla="*/ 10 h 204"/>
                <a:gd name="T16" fmla="*/ 107 w 202"/>
                <a:gd name="T17" fmla="*/ 34 h 204"/>
                <a:gd name="T18" fmla="*/ 107 w 202"/>
                <a:gd name="T19" fmla="*/ 34 h 204"/>
                <a:gd name="T20" fmla="*/ 115 w 202"/>
                <a:gd name="T21" fmla="*/ 44 h 204"/>
                <a:gd name="T22" fmla="*/ 123 w 202"/>
                <a:gd name="T23" fmla="*/ 48 h 204"/>
                <a:gd name="T24" fmla="*/ 131 w 202"/>
                <a:gd name="T25" fmla="*/ 48 h 204"/>
                <a:gd name="T26" fmla="*/ 143 w 202"/>
                <a:gd name="T27" fmla="*/ 41 h 204"/>
                <a:gd name="T28" fmla="*/ 143 w 202"/>
                <a:gd name="T29" fmla="*/ 41 h 204"/>
                <a:gd name="T30" fmla="*/ 155 w 202"/>
                <a:gd name="T31" fmla="*/ 31 h 204"/>
                <a:gd name="T32" fmla="*/ 155 w 202"/>
                <a:gd name="T33" fmla="*/ 31 h 204"/>
                <a:gd name="T34" fmla="*/ 163 w 202"/>
                <a:gd name="T35" fmla="*/ 27 h 204"/>
                <a:gd name="T36" fmla="*/ 171 w 202"/>
                <a:gd name="T37" fmla="*/ 27 h 204"/>
                <a:gd name="T38" fmla="*/ 178 w 202"/>
                <a:gd name="T39" fmla="*/ 31 h 204"/>
                <a:gd name="T40" fmla="*/ 186 w 202"/>
                <a:gd name="T41" fmla="*/ 34 h 204"/>
                <a:gd name="T42" fmla="*/ 186 w 202"/>
                <a:gd name="T43" fmla="*/ 34 h 204"/>
                <a:gd name="T44" fmla="*/ 202 w 202"/>
                <a:gd name="T45" fmla="*/ 48 h 204"/>
                <a:gd name="T46" fmla="*/ 194 w 202"/>
                <a:gd name="T47" fmla="*/ 54 h 204"/>
                <a:gd name="T48" fmla="*/ 19 w 202"/>
                <a:gd name="T49" fmla="*/ 204 h 204"/>
                <a:gd name="T50" fmla="*/ 19 w 202"/>
                <a:gd name="T51" fmla="*/ 204 h 204"/>
                <a:gd name="T52" fmla="*/ 0 w 202"/>
                <a:gd name="T53" fmla="*/ 187 h 204"/>
                <a:gd name="T54" fmla="*/ 71 w 202"/>
                <a:gd name="T55" fmla="*/ 3 h 20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02"/>
                <a:gd name="T85" fmla="*/ 0 h 204"/>
                <a:gd name="T86" fmla="*/ 202 w 202"/>
                <a:gd name="T87" fmla="*/ 204 h 20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02" h="204">
                  <a:moveTo>
                    <a:pt x="71" y="3"/>
                  </a:moveTo>
                  <a:lnTo>
                    <a:pt x="71" y="3"/>
                  </a:lnTo>
                  <a:lnTo>
                    <a:pt x="83" y="0"/>
                  </a:lnTo>
                  <a:lnTo>
                    <a:pt x="91" y="0"/>
                  </a:lnTo>
                  <a:lnTo>
                    <a:pt x="99" y="3"/>
                  </a:lnTo>
                  <a:lnTo>
                    <a:pt x="99" y="10"/>
                  </a:lnTo>
                  <a:lnTo>
                    <a:pt x="107" y="34"/>
                  </a:lnTo>
                  <a:lnTo>
                    <a:pt x="115" y="44"/>
                  </a:lnTo>
                  <a:lnTo>
                    <a:pt x="123" y="48"/>
                  </a:lnTo>
                  <a:lnTo>
                    <a:pt x="131" y="48"/>
                  </a:lnTo>
                  <a:lnTo>
                    <a:pt x="143" y="41"/>
                  </a:lnTo>
                  <a:lnTo>
                    <a:pt x="155" y="31"/>
                  </a:lnTo>
                  <a:lnTo>
                    <a:pt x="163" y="27"/>
                  </a:lnTo>
                  <a:lnTo>
                    <a:pt x="171" y="27"/>
                  </a:lnTo>
                  <a:lnTo>
                    <a:pt x="178" y="31"/>
                  </a:lnTo>
                  <a:lnTo>
                    <a:pt x="186" y="34"/>
                  </a:lnTo>
                  <a:lnTo>
                    <a:pt x="202" y="48"/>
                  </a:lnTo>
                  <a:lnTo>
                    <a:pt x="194" y="54"/>
                  </a:lnTo>
                  <a:lnTo>
                    <a:pt x="19" y="204"/>
                  </a:lnTo>
                  <a:lnTo>
                    <a:pt x="0" y="187"/>
                  </a:lnTo>
                  <a:lnTo>
                    <a:pt x="71" y="3"/>
                  </a:lnTo>
                  <a:close/>
                </a:path>
              </a:pathLst>
            </a:custGeom>
            <a:solidFill>
              <a:srgbClr val="FCE8BB"/>
            </a:solidFill>
            <a:ln w="9525">
              <a:noFill/>
              <a:round/>
              <a:headEnd/>
              <a:tailEnd/>
            </a:ln>
          </p:spPr>
          <p:txBody>
            <a:bodyPr/>
            <a:lstStyle/>
            <a:p>
              <a:endParaRPr lang="ru-RU"/>
            </a:p>
          </p:txBody>
        </p:sp>
        <p:sp>
          <p:nvSpPr>
            <p:cNvPr id="29709" name="Freeform 27"/>
            <p:cNvSpPr>
              <a:spLocks/>
            </p:cNvSpPr>
            <p:nvPr/>
          </p:nvSpPr>
          <p:spPr bwMode="auto">
            <a:xfrm>
              <a:off x="4159" y="1306"/>
              <a:ext cx="926" cy="1272"/>
            </a:xfrm>
            <a:custGeom>
              <a:avLst/>
              <a:gdLst>
                <a:gd name="T0" fmla="*/ 8 w 926"/>
                <a:gd name="T1" fmla="*/ 1248 h 1272"/>
                <a:gd name="T2" fmla="*/ 8 w 926"/>
                <a:gd name="T3" fmla="*/ 1248 h 1272"/>
                <a:gd name="T4" fmla="*/ 8 w 926"/>
                <a:gd name="T5" fmla="*/ 1241 h 1272"/>
                <a:gd name="T6" fmla="*/ 0 w 926"/>
                <a:gd name="T7" fmla="*/ 1238 h 1272"/>
                <a:gd name="T8" fmla="*/ 894 w 926"/>
                <a:gd name="T9" fmla="*/ 0 h 1272"/>
                <a:gd name="T10" fmla="*/ 926 w 926"/>
                <a:gd name="T11" fmla="*/ 13 h 1272"/>
                <a:gd name="T12" fmla="*/ 16 w 926"/>
                <a:gd name="T13" fmla="*/ 1272 h 1272"/>
                <a:gd name="T14" fmla="*/ 16 w 926"/>
                <a:gd name="T15" fmla="*/ 1272 h 1272"/>
                <a:gd name="T16" fmla="*/ 8 w 926"/>
                <a:gd name="T17" fmla="*/ 1248 h 1272"/>
                <a:gd name="T18" fmla="*/ 8 w 926"/>
                <a:gd name="T19" fmla="*/ 1248 h 12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26"/>
                <a:gd name="T31" fmla="*/ 0 h 1272"/>
                <a:gd name="T32" fmla="*/ 926 w 926"/>
                <a:gd name="T33" fmla="*/ 1272 h 127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26" h="1272">
                  <a:moveTo>
                    <a:pt x="8" y="1248"/>
                  </a:moveTo>
                  <a:lnTo>
                    <a:pt x="8" y="1248"/>
                  </a:lnTo>
                  <a:lnTo>
                    <a:pt x="8" y="1241"/>
                  </a:lnTo>
                  <a:lnTo>
                    <a:pt x="0" y="1238"/>
                  </a:lnTo>
                  <a:lnTo>
                    <a:pt x="894" y="0"/>
                  </a:lnTo>
                  <a:lnTo>
                    <a:pt x="926" y="13"/>
                  </a:lnTo>
                  <a:lnTo>
                    <a:pt x="16" y="1272"/>
                  </a:lnTo>
                  <a:lnTo>
                    <a:pt x="8" y="1248"/>
                  </a:lnTo>
                  <a:close/>
                </a:path>
              </a:pathLst>
            </a:custGeom>
            <a:solidFill>
              <a:srgbClr val="E9A54D"/>
            </a:solidFill>
            <a:ln w="9525">
              <a:noFill/>
              <a:round/>
              <a:headEnd/>
              <a:tailEnd/>
            </a:ln>
          </p:spPr>
          <p:txBody>
            <a:bodyPr/>
            <a:lstStyle/>
            <a:p>
              <a:endParaRPr lang="ru-RU"/>
            </a:p>
          </p:txBody>
        </p:sp>
        <p:sp>
          <p:nvSpPr>
            <p:cNvPr id="29710" name="Freeform 28"/>
            <p:cNvSpPr>
              <a:spLocks/>
            </p:cNvSpPr>
            <p:nvPr/>
          </p:nvSpPr>
          <p:spPr bwMode="auto">
            <a:xfrm>
              <a:off x="5097" y="1132"/>
              <a:ext cx="187" cy="170"/>
            </a:xfrm>
            <a:custGeom>
              <a:avLst/>
              <a:gdLst>
                <a:gd name="T0" fmla="*/ 163 w 187"/>
                <a:gd name="T1" fmla="*/ 0 h 170"/>
                <a:gd name="T2" fmla="*/ 163 w 187"/>
                <a:gd name="T3" fmla="*/ 0 h 170"/>
                <a:gd name="T4" fmla="*/ 163 w 187"/>
                <a:gd name="T5" fmla="*/ 17 h 170"/>
                <a:gd name="T6" fmla="*/ 155 w 187"/>
                <a:gd name="T7" fmla="*/ 31 h 170"/>
                <a:gd name="T8" fmla="*/ 99 w 187"/>
                <a:gd name="T9" fmla="*/ 112 h 170"/>
                <a:gd name="T10" fmla="*/ 99 w 187"/>
                <a:gd name="T11" fmla="*/ 112 h 170"/>
                <a:gd name="T12" fmla="*/ 91 w 187"/>
                <a:gd name="T13" fmla="*/ 119 h 170"/>
                <a:gd name="T14" fmla="*/ 79 w 187"/>
                <a:gd name="T15" fmla="*/ 126 h 170"/>
                <a:gd name="T16" fmla="*/ 68 w 187"/>
                <a:gd name="T17" fmla="*/ 133 h 170"/>
                <a:gd name="T18" fmla="*/ 56 w 187"/>
                <a:gd name="T19" fmla="*/ 136 h 170"/>
                <a:gd name="T20" fmla="*/ 44 w 187"/>
                <a:gd name="T21" fmla="*/ 136 h 170"/>
                <a:gd name="T22" fmla="*/ 32 w 187"/>
                <a:gd name="T23" fmla="*/ 136 h 170"/>
                <a:gd name="T24" fmla="*/ 20 w 187"/>
                <a:gd name="T25" fmla="*/ 133 h 170"/>
                <a:gd name="T26" fmla="*/ 8 w 187"/>
                <a:gd name="T27" fmla="*/ 130 h 170"/>
                <a:gd name="T28" fmla="*/ 8 w 187"/>
                <a:gd name="T29" fmla="*/ 130 h 170"/>
                <a:gd name="T30" fmla="*/ 0 w 187"/>
                <a:gd name="T31" fmla="*/ 123 h 170"/>
                <a:gd name="T32" fmla="*/ 0 w 187"/>
                <a:gd name="T33" fmla="*/ 123 h 170"/>
                <a:gd name="T34" fmla="*/ 4 w 187"/>
                <a:gd name="T35" fmla="*/ 136 h 170"/>
                <a:gd name="T36" fmla="*/ 8 w 187"/>
                <a:gd name="T37" fmla="*/ 147 h 170"/>
                <a:gd name="T38" fmla="*/ 20 w 187"/>
                <a:gd name="T39" fmla="*/ 157 h 170"/>
                <a:gd name="T40" fmla="*/ 28 w 187"/>
                <a:gd name="T41" fmla="*/ 164 h 170"/>
                <a:gd name="T42" fmla="*/ 28 w 187"/>
                <a:gd name="T43" fmla="*/ 164 h 170"/>
                <a:gd name="T44" fmla="*/ 40 w 187"/>
                <a:gd name="T45" fmla="*/ 167 h 170"/>
                <a:gd name="T46" fmla="*/ 56 w 187"/>
                <a:gd name="T47" fmla="*/ 170 h 170"/>
                <a:gd name="T48" fmla="*/ 68 w 187"/>
                <a:gd name="T49" fmla="*/ 170 h 170"/>
                <a:gd name="T50" fmla="*/ 79 w 187"/>
                <a:gd name="T51" fmla="*/ 170 h 170"/>
                <a:gd name="T52" fmla="*/ 91 w 187"/>
                <a:gd name="T53" fmla="*/ 167 h 170"/>
                <a:gd name="T54" fmla="*/ 103 w 187"/>
                <a:gd name="T55" fmla="*/ 160 h 170"/>
                <a:gd name="T56" fmla="*/ 111 w 187"/>
                <a:gd name="T57" fmla="*/ 153 h 170"/>
                <a:gd name="T58" fmla="*/ 119 w 187"/>
                <a:gd name="T59" fmla="*/ 143 h 170"/>
                <a:gd name="T60" fmla="*/ 179 w 187"/>
                <a:gd name="T61" fmla="*/ 65 h 170"/>
                <a:gd name="T62" fmla="*/ 179 w 187"/>
                <a:gd name="T63" fmla="*/ 65 h 170"/>
                <a:gd name="T64" fmla="*/ 187 w 187"/>
                <a:gd name="T65" fmla="*/ 48 h 170"/>
                <a:gd name="T66" fmla="*/ 187 w 187"/>
                <a:gd name="T67" fmla="*/ 31 h 170"/>
                <a:gd name="T68" fmla="*/ 179 w 187"/>
                <a:gd name="T69" fmla="*/ 14 h 170"/>
                <a:gd name="T70" fmla="*/ 163 w 187"/>
                <a:gd name="T71" fmla="*/ 0 h 170"/>
                <a:gd name="T72" fmla="*/ 163 w 187"/>
                <a:gd name="T73" fmla="*/ 0 h 17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87"/>
                <a:gd name="T112" fmla="*/ 0 h 170"/>
                <a:gd name="T113" fmla="*/ 187 w 187"/>
                <a:gd name="T114" fmla="*/ 170 h 17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87" h="170">
                  <a:moveTo>
                    <a:pt x="163" y="0"/>
                  </a:moveTo>
                  <a:lnTo>
                    <a:pt x="163" y="0"/>
                  </a:lnTo>
                  <a:lnTo>
                    <a:pt x="163" y="17"/>
                  </a:lnTo>
                  <a:lnTo>
                    <a:pt x="155" y="31"/>
                  </a:lnTo>
                  <a:lnTo>
                    <a:pt x="99" y="112"/>
                  </a:lnTo>
                  <a:lnTo>
                    <a:pt x="91" y="119"/>
                  </a:lnTo>
                  <a:lnTo>
                    <a:pt x="79" y="126"/>
                  </a:lnTo>
                  <a:lnTo>
                    <a:pt x="68" y="133"/>
                  </a:lnTo>
                  <a:lnTo>
                    <a:pt x="56" y="136"/>
                  </a:lnTo>
                  <a:lnTo>
                    <a:pt x="44" y="136"/>
                  </a:lnTo>
                  <a:lnTo>
                    <a:pt x="32" y="136"/>
                  </a:lnTo>
                  <a:lnTo>
                    <a:pt x="20" y="133"/>
                  </a:lnTo>
                  <a:lnTo>
                    <a:pt x="8" y="130"/>
                  </a:lnTo>
                  <a:lnTo>
                    <a:pt x="0" y="123"/>
                  </a:lnTo>
                  <a:lnTo>
                    <a:pt x="4" y="136"/>
                  </a:lnTo>
                  <a:lnTo>
                    <a:pt x="8" y="147"/>
                  </a:lnTo>
                  <a:lnTo>
                    <a:pt x="20" y="157"/>
                  </a:lnTo>
                  <a:lnTo>
                    <a:pt x="28" y="164"/>
                  </a:lnTo>
                  <a:lnTo>
                    <a:pt x="40" y="167"/>
                  </a:lnTo>
                  <a:lnTo>
                    <a:pt x="56" y="170"/>
                  </a:lnTo>
                  <a:lnTo>
                    <a:pt x="68" y="170"/>
                  </a:lnTo>
                  <a:lnTo>
                    <a:pt x="79" y="170"/>
                  </a:lnTo>
                  <a:lnTo>
                    <a:pt x="91" y="167"/>
                  </a:lnTo>
                  <a:lnTo>
                    <a:pt x="103" y="160"/>
                  </a:lnTo>
                  <a:lnTo>
                    <a:pt x="111" y="153"/>
                  </a:lnTo>
                  <a:lnTo>
                    <a:pt x="119" y="143"/>
                  </a:lnTo>
                  <a:lnTo>
                    <a:pt x="179" y="65"/>
                  </a:lnTo>
                  <a:lnTo>
                    <a:pt x="187" y="48"/>
                  </a:lnTo>
                  <a:lnTo>
                    <a:pt x="187" y="31"/>
                  </a:lnTo>
                  <a:lnTo>
                    <a:pt x="179" y="14"/>
                  </a:lnTo>
                  <a:lnTo>
                    <a:pt x="163" y="0"/>
                  </a:lnTo>
                  <a:close/>
                </a:path>
              </a:pathLst>
            </a:custGeom>
            <a:solidFill>
              <a:srgbClr val="BC6D74"/>
            </a:solidFill>
            <a:ln w="9525">
              <a:noFill/>
              <a:round/>
              <a:headEnd/>
              <a:tailEnd/>
            </a:ln>
          </p:spPr>
          <p:txBody>
            <a:bodyPr/>
            <a:lstStyle/>
            <a:p>
              <a:endParaRPr lang="ru-RU"/>
            </a:p>
          </p:txBody>
        </p:sp>
        <p:sp>
          <p:nvSpPr>
            <p:cNvPr id="29711" name="Freeform 29"/>
            <p:cNvSpPr>
              <a:spLocks/>
            </p:cNvSpPr>
            <p:nvPr/>
          </p:nvSpPr>
          <p:spPr bwMode="auto">
            <a:xfrm>
              <a:off x="5097" y="1115"/>
              <a:ext cx="163" cy="153"/>
            </a:xfrm>
            <a:custGeom>
              <a:avLst/>
              <a:gdLst>
                <a:gd name="T0" fmla="*/ 99 w 163"/>
                <a:gd name="T1" fmla="*/ 129 h 153"/>
                <a:gd name="T2" fmla="*/ 155 w 163"/>
                <a:gd name="T3" fmla="*/ 48 h 153"/>
                <a:gd name="T4" fmla="*/ 155 w 163"/>
                <a:gd name="T5" fmla="*/ 48 h 153"/>
                <a:gd name="T6" fmla="*/ 163 w 163"/>
                <a:gd name="T7" fmla="*/ 34 h 153"/>
                <a:gd name="T8" fmla="*/ 163 w 163"/>
                <a:gd name="T9" fmla="*/ 17 h 153"/>
                <a:gd name="T10" fmla="*/ 163 w 163"/>
                <a:gd name="T11" fmla="*/ 17 h 153"/>
                <a:gd name="T12" fmla="*/ 151 w 163"/>
                <a:gd name="T13" fmla="*/ 10 h 153"/>
                <a:gd name="T14" fmla="*/ 151 w 163"/>
                <a:gd name="T15" fmla="*/ 10 h 153"/>
                <a:gd name="T16" fmla="*/ 127 w 163"/>
                <a:gd name="T17" fmla="*/ 0 h 153"/>
                <a:gd name="T18" fmla="*/ 103 w 163"/>
                <a:gd name="T19" fmla="*/ 0 h 153"/>
                <a:gd name="T20" fmla="*/ 95 w 163"/>
                <a:gd name="T21" fmla="*/ 4 h 153"/>
                <a:gd name="T22" fmla="*/ 83 w 163"/>
                <a:gd name="T23" fmla="*/ 7 h 153"/>
                <a:gd name="T24" fmla="*/ 75 w 163"/>
                <a:gd name="T25" fmla="*/ 14 h 153"/>
                <a:gd name="T26" fmla="*/ 68 w 163"/>
                <a:gd name="T27" fmla="*/ 21 h 153"/>
                <a:gd name="T28" fmla="*/ 8 w 163"/>
                <a:gd name="T29" fmla="*/ 102 h 153"/>
                <a:gd name="T30" fmla="*/ 8 w 163"/>
                <a:gd name="T31" fmla="*/ 102 h 153"/>
                <a:gd name="T32" fmla="*/ 0 w 163"/>
                <a:gd name="T33" fmla="*/ 123 h 153"/>
                <a:gd name="T34" fmla="*/ 0 w 163"/>
                <a:gd name="T35" fmla="*/ 140 h 153"/>
                <a:gd name="T36" fmla="*/ 0 w 163"/>
                <a:gd name="T37" fmla="*/ 140 h 153"/>
                <a:gd name="T38" fmla="*/ 8 w 163"/>
                <a:gd name="T39" fmla="*/ 147 h 153"/>
                <a:gd name="T40" fmla="*/ 8 w 163"/>
                <a:gd name="T41" fmla="*/ 147 h 153"/>
                <a:gd name="T42" fmla="*/ 20 w 163"/>
                <a:gd name="T43" fmla="*/ 150 h 153"/>
                <a:gd name="T44" fmla="*/ 32 w 163"/>
                <a:gd name="T45" fmla="*/ 153 h 153"/>
                <a:gd name="T46" fmla="*/ 44 w 163"/>
                <a:gd name="T47" fmla="*/ 153 h 153"/>
                <a:gd name="T48" fmla="*/ 56 w 163"/>
                <a:gd name="T49" fmla="*/ 153 h 153"/>
                <a:gd name="T50" fmla="*/ 68 w 163"/>
                <a:gd name="T51" fmla="*/ 150 h 153"/>
                <a:gd name="T52" fmla="*/ 79 w 163"/>
                <a:gd name="T53" fmla="*/ 143 h 153"/>
                <a:gd name="T54" fmla="*/ 91 w 163"/>
                <a:gd name="T55" fmla="*/ 136 h 153"/>
                <a:gd name="T56" fmla="*/ 99 w 163"/>
                <a:gd name="T57" fmla="*/ 129 h 153"/>
                <a:gd name="T58" fmla="*/ 99 w 163"/>
                <a:gd name="T59" fmla="*/ 129 h 15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63"/>
                <a:gd name="T91" fmla="*/ 0 h 153"/>
                <a:gd name="T92" fmla="*/ 163 w 163"/>
                <a:gd name="T93" fmla="*/ 153 h 153"/>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63" h="153">
                  <a:moveTo>
                    <a:pt x="99" y="129"/>
                  </a:moveTo>
                  <a:lnTo>
                    <a:pt x="155" y="48"/>
                  </a:lnTo>
                  <a:lnTo>
                    <a:pt x="163" y="34"/>
                  </a:lnTo>
                  <a:lnTo>
                    <a:pt x="163" y="17"/>
                  </a:lnTo>
                  <a:lnTo>
                    <a:pt x="151" y="10"/>
                  </a:lnTo>
                  <a:lnTo>
                    <a:pt x="127" y="0"/>
                  </a:lnTo>
                  <a:lnTo>
                    <a:pt x="103" y="0"/>
                  </a:lnTo>
                  <a:lnTo>
                    <a:pt x="95" y="4"/>
                  </a:lnTo>
                  <a:lnTo>
                    <a:pt x="83" y="7"/>
                  </a:lnTo>
                  <a:lnTo>
                    <a:pt x="75" y="14"/>
                  </a:lnTo>
                  <a:lnTo>
                    <a:pt x="68" y="21"/>
                  </a:lnTo>
                  <a:lnTo>
                    <a:pt x="8" y="102"/>
                  </a:lnTo>
                  <a:lnTo>
                    <a:pt x="0" y="123"/>
                  </a:lnTo>
                  <a:lnTo>
                    <a:pt x="0" y="140"/>
                  </a:lnTo>
                  <a:lnTo>
                    <a:pt x="8" y="147"/>
                  </a:lnTo>
                  <a:lnTo>
                    <a:pt x="20" y="150"/>
                  </a:lnTo>
                  <a:lnTo>
                    <a:pt x="32" y="153"/>
                  </a:lnTo>
                  <a:lnTo>
                    <a:pt x="44" y="153"/>
                  </a:lnTo>
                  <a:lnTo>
                    <a:pt x="56" y="153"/>
                  </a:lnTo>
                  <a:lnTo>
                    <a:pt x="68" y="150"/>
                  </a:lnTo>
                  <a:lnTo>
                    <a:pt x="79" y="143"/>
                  </a:lnTo>
                  <a:lnTo>
                    <a:pt x="91" y="136"/>
                  </a:lnTo>
                  <a:lnTo>
                    <a:pt x="99" y="129"/>
                  </a:lnTo>
                  <a:close/>
                </a:path>
              </a:pathLst>
            </a:custGeom>
            <a:solidFill>
              <a:srgbClr val="EB8890"/>
            </a:solidFill>
            <a:ln w="9525">
              <a:noFill/>
              <a:round/>
              <a:headEnd/>
              <a:tailEnd/>
            </a:ln>
          </p:spPr>
          <p:txBody>
            <a:bodyPr/>
            <a:lstStyle/>
            <a:p>
              <a:endParaRPr lang="ru-RU"/>
            </a:p>
          </p:txBody>
        </p:sp>
        <p:sp>
          <p:nvSpPr>
            <p:cNvPr id="29712" name="Freeform 30"/>
            <p:cNvSpPr>
              <a:spLocks/>
            </p:cNvSpPr>
            <p:nvPr/>
          </p:nvSpPr>
          <p:spPr bwMode="auto">
            <a:xfrm>
              <a:off x="5006" y="1153"/>
              <a:ext cx="178" cy="214"/>
            </a:xfrm>
            <a:custGeom>
              <a:avLst/>
              <a:gdLst>
                <a:gd name="T0" fmla="*/ 139 w 178"/>
                <a:gd name="T1" fmla="*/ 0 h 214"/>
                <a:gd name="T2" fmla="*/ 0 w 178"/>
                <a:gd name="T3" fmla="*/ 194 h 214"/>
                <a:gd name="T4" fmla="*/ 39 w 178"/>
                <a:gd name="T5" fmla="*/ 214 h 214"/>
                <a:gd name="T6" fmla="*/ 178 w 178"/>
                <a:gd name="T7" fmla="*/ 23 h 214"/>
                <a:gd name="T8" fmla="*/ 139 w 178"/>
                <a:gd name="T9" fmla="*/ 0 h 214"/>
                <a:gd name="T10" fmla="*/ 0 60000 65536"/>
                <a:gd name="T11" fmla="*/ 0 60000 65536"/>
                <a:gd name="T12" fmla="*/ 0 60000 65536"/>
                <a:gd name="T13" fmla="*/ 0 60000 65536"/>
                <a:gd name="T14" fmla="*/ 0 60000 65536"/>
                <a:gd name="T15" fmla="*/ 0 w 178"/>
                <a:gd name="T16" fmla="*/ 0 h 214"/>
                <a:gd name="T17" fmla="*/ 178 w 178"/>
                <a:gd name="T18" fmla="*/ 214 h 214"/>
              </a:gdLst>
              <a:ahLst/>
              <a:cxnLst>
                <a:cxn ang="T10">
                  <a:pos x="T0" y="T1"/>
                </a:cxn>
                <a:cxn ang="T11">
                  <a:pos x="T2" y="T3"/>
                </a:cxn>
                <a:cxn ang="T12">
                  <a:pos x="T4" y="T5"/>
                </a:cxn>
                <a:cxn ang="T13">
                  <a:pos x="T6" y="T7"/>
                </a:cxn>
                <a:cxn ang="T14">
                  <a:pos x="T8" y="T9"/>
                </a:cxn>
              </a:cxnLst>
              <a:rect l="T15" t="T16" r="T17" b="T18"/>
              <a:pathLst>
                <a:path w="178" h="214">
                  <a:moveTo>
                    <a:pt x="139" y="0"/>
                  </a:moveTo>
                  <a:lnTo>
                    <a:pt x="0" y="194"/>
                  </a:lnTo>
                  <a:lnTo>
                    <a:pt x="39" y="214"/>
                  </a:lnTo>
                  <a:lnTo>
                    <a:pt x="178" y="23"/>
                  </a:lnTo>
                  <a:lnTo>
                    <a:pt x="139" y="0"/>
                  </a:lnTo>
                  <a:close/>
                </a:path>
              </a:pathLst>
            </a:custGeom>
            <a:solidFill>
              <a:srgbClr val="D9D9D9"/>
            </a:solidFill>
            <a:ln w="9525">
              <a:noFill/>
              <a:round/>
              <a:headEnd/>
              <a:tailEnd/>
            </a:ln>
          </p:spPr>
          <p:txBody>
            <a:bodyPr/>
            <a:lstStyle/>
            <a:p>
              <a:endParaRPr lang="ru-RU"/>
            </a:p>
          </p:txBody>
        </p:sp>
        <p:sp>
          <p:nvSpPr>
            <p:cNvPr id="29713" name="Freeform 31"/>
            <p:cNvSpPr>
              <a:spLocks/>
            </p:cNvSpPr>
            <p:nvPr/>
          </p:nvSpPr>
          <p:spPr bwMode="auto">
            <a:xfrm>
              <a:off x="5045" y="1176"/>
              <a:ext cx="219" cy="235"/>
            </a:xfrm>
            <a:custGeom>
              <a:avLst/>
              <a:gdLst>
                <a:gd name="T0" fmla="*/ 219 w 219"/>
                <a:gd name="T1" fmla="*/ 41 h 235"/>
                <a:gd name="T2" fmla="*/ 139 w 219"/>
                <a:gd name="T3" fmla="*/ 0 h 235"/>
                <a:gd name="T4" fmla="*/ 0 w 219"/>
                <a:gd name="T5" fmla="*/ 191 h 235"/>
                <a:gd name="T6" fmla="*/ 80 w 219"/>
                <a:gd name="T7" fmla="*/ 235 h 235"/>
                <a:gd name="T8" fmla="*/ 219 w 219"/>
                <a:gd name="T9" fmla="*/ 41 h 235"/>
                <a:gd name="T10" fmla="*/ 0 60000 65536"/>
                <a:gd name="T11" fmla="*/ 0 60000 65536"/>
                <a:gd name="T12" fmla="*/ 0 60000 65536"/>
                <a:gd name="T13" fmla="*/ 0 60000 65536"/>
                <a:gd name="T14" fmla="*/ 0 60000 65536"/>
                <a:gd name="T15" fmla="*/ 0 w 219"/>
                <a:gd name="T16" fmla="*/ 0 h 235"/>
                <a:gd name="T17" fmla="*/ 219 w 219"/>
                <a:gd name="T18" fmla="*/ 235 h 235"/>
              </a:gdLst>
              <a:ahLst/>
              <a:cxnLst>
                <a:cxn ang="T10">
                  <a:pos x="T0" y="T1"/>
                </a:cxn>
                <a:cxn ang="T11">
                  <a:pos x="T2" y="T3"/>
                </a:cxn>
                <a:cxn ang="T12">
                  <a:pos x="T4" y="T5"/>
                </a:cxn>
                <a:cxn ang="T13">
                  <a:pos x="T6" y="T7"/>
                </a:cxn>
                <a:cxn ang="T14">
                  <a:pos x="T8" y="T9"/>
                </a:cxn>
              </a:cxnLst>
              <a:rect l="T15" t="T16" r="T17" b="T18"/>
              <a:pathLst>
                <a:path w="219" h="235">
                  <a:moveTo>
                    <a:pt x="219" y="41"/>
                  </a:moveTo>
                  <a:lnTo>
                    <a:pt x="139" y="0"/>
                  </a:lnTo>
                  <a:lnTo>
                    <a:pt x="0" y="191"/>
                  </a:lnTo>
                  <a:lnTo>
                    <a:pt x="80" y="235"/>
                  </a:lnTo>
                  <a:lnTo>
                    <a:pt x="219" y="41"/>
                  </a:lnTo>
                  <a:close/>
                </a:path>
              </a:pathLst>
            </a:custGeom>
            <a:solidFill>
              <a:srgbClr val="C7C7C7"/>
            </a:solidFill>
            <a:ln w="9525">
              <a:noFill/>
              <a:round/>
              <a:headEnd/>
              <a:tailEnd/>
            </a:ln>
          </p:spPr>
          <p:txBody>
            <a:bodyPr/>
            <a:lstStyle/>
            <a:p>
              <a:endParaRPr lang="ru-RU"/>
            </a:p>
          </p:txBody>
        </p:sp>
        <p:sp>
          <p:nvSpPr>
            <p:cNvPr id="29714" name="Freeform 32"/>
            <p:cNvSpPr>
              <a:spLocks/>
            </p:cNvSpPr>
            <p:nvPr/>
          </p:nvSpPr>
          <p:spPr bwMode="auto">
            <a:xfrm>
              <a:off x="5097" y="1176"/>
              <a:ext cx="71" cy="58"/>
            </a:xfrm>
            <a:custGeom>
              <a:avLst/>
              <a:gdLst>
                <a:gd name="T0" fmla="*/ 28 w 71"/>
                <a:gd name="T1" fmla="*/ 0 h 58"/>
                <a:gd name="T2" fmla="*/ 0 w 71"/>
                <a:gd name="T3" fmla="*/ 34 h 58"/>
                <a:gd name="T4" fmla="*/ 44 w 71"/>
                <a:gd name="T5" fmla="*/ 58 h 58"/>
                <a:gd name="T6" fmla="*/ 71 w 71"/>
                <a:gd name="T7" fmla="*/ 24 h 58"/>
                <a:gd name="T8" fmla="*/ 28 w 71"/>
                <a:gd name="T9" fmla="*/ 0 h 58"/>
                <a:gd name="T10" fmla="*/ 0 60000 65536"/>
                <a:gd name="T11" fmla="*/ 0 60000 65536"/>
                <a:gd name="T12" fmla="*/ 0 60000 65536"/>
                <a:gd name="T13" fmla="*/ 0 60000 65536"/>
                <a:gd name="T14" fmla="*/ 0 60000 65536"/>
                <a:gd name="T15" fmla="*/ 0 w 71"/>
                <a:gd name="T16" fmla="*/ 0 h 58"/>
                <a:gd name="T17" fmla="*/ 71 w 71"/>
                <a:gd name="T18" fmla="*/ 58 h 58"/>
              </a:gdLst>
              <a:ahLst/>
              <a:cxnLst>
                <a:cxn ang="T10">
                  <a:pos x="T0" y="T1"/>
                </a:cxn>
                <a:cxn ang="T11">
                  <a:pos x="T2" y="T3"/>
                </a:cxn>
                <a:cxn ang="T12">
                  <a:pos x="T4" y="T5"/>
                </a:cxn>
                <a:cxn ang="T13">
                  <a:pos x="T6" y="T7"/>
                </a:cxn>
                <a:cxn ang="T14">
                  <a:pos x="T8" y="T9"/>
                </a:cxn>
              </a:cxnLst>
              <a:rect l="T15" t="T16" r="T17" b="T18"/>
              <a:pathLst>
                <a:path w="71" h="58">
                  <a:moveTo>
                    <a:pt x="28" y="0"/>
                  </a:moveTo>
                  <a:lnTo>
                    <a:pt x="0" y="34"/>
                  </a:lnTo>
                  <a:lnTo>
                    <a:pt x="44" y="58"/>
                  </a:lnTo>
                  <a:lnTo>
                    <a:pt x="71" y="24"/>
                  </a:lnTo>
                  <a:lnTo>
                    <a:pt x="28" y="0"/>
                  </a:lnTo>
                  <a:close/>
                </a:path>
              </a:pathLst>
            </a:custGeom>
            <a:solidFill>
              <a:srgbClr val="FFFFFF"/>
            </a:solidFill>
            <a:ln w="9525">
              <a:noFill/>
              <a:round/>
              <a:headEnd/>
              <a:tailEnd/>
            </a:ln>
          </p:spPr>
          <p:txBody>
            <a:bodyPr/>
            <a:lstStyle/>
            <a:p>
              <a:endParaRPr lang="ru-RU"/>
            </a:p>
          </p:txBody>
        </p:sp>
        <p:sp>
          <p:nvSpPr>
            <p:cNvPr id="29715" name="Freeform 33"/>
            <p:cNvSpPr>
              <a:spLocks/>
            </p:cNvSpPr>
            <p:nvPr/>
          </p:nvSpPr>
          <p:spPr bwMode="auto">
            <a:xfrm>
              <a:off x="5141" y="1200"/>
              <a:ext cx="111" cy="79"/>
            </a:xfrm>
            <a:custGeom>
              <a:avLst/>
              <a:gdLst>
                <a:gd name="T0" fmla="*/ 111 w 111"/>
                <a:gd name="T1" fmla="*/ 44 h 79"/>
                <a:gd name="T2" fmla="*/ 27 w 111"/>
                <a:gd name="T3" fmla="*/ 0 h 79"/>
                <a:gd name="T4" fmla="*/ 0 w 111"/>
                <a:gd name="T5" fmla="*/ 34 h 79"/>
                <a:gd name="T6" fmla="*/ 83 w 111"/>
                <a:gd name="T7" fmla="*/ 79 h 79"/>
                <a:gd name="T8" fmla="*/ 111 w 111"/>
                <a:gd name="T9" fmla="*/ 44 h 79"/>
                <a:gd name="T10" fmla="*/ 0 60000 65536"/>
                <a:gd name="T11" fmla="*/ 0 60000 65536"/>
                <a:gd name="T12" fmla="*/ 0 60000 65536"/>
                <a:gd name="T13" fmla="*/ 0 60000 65536"/>
                <a:gd name="T14" fmla="*/ 0 60000 65536"/>
                <a:gd name="T15" fmla="*/ 0 w 111"/>
                <a:gd name="T16" fmla="*/ 0 h 79"/>
                <a:gd name="T17" fmla="*/ 111 w 111"/>
                <a:gd name="T18" fmla="*/ 79 h 79"/>
              </a:gdLst>
              <a:ahLst/>
              <a:cxnLst>
                <a:cxn ang="T10">
                  <a:pos x="T0" y="T1"/>
                </a:cxn>
                <a:cxn ang="T11">
                  <a:pos x="T2" y="T3"/>
                </a:cxn>
                <a:cxn ang="T12">
                  <a:pos x="T4" y="T5"/>
                </a:cxn>
                <a:cxn ang="T13">
                  <a:pos x="T6" y="T7"/>
                </a:cxn>
                <a:cxn ang="T14">
                  <a:pos x="T8" y="T9"/>
                </a:cxn>
              </a:cxnLst>
              <a:rect l="T15" t="T16" r="T17" b="T18"/>
              <a:pathLst>
                <a:path w="111" h="79">
                  <a:moveTo>
                    <a:pt x="111" y="44"/>
                  </a:moveTo>
                  <a:lnTo>
                    <a:pt x="27" y="0"/>
                  </a:lnTo>
                  <a:lnTo>
                    <a:pt x="0" y="34"/>
                  </a:lnTo>
                  <a:lnTo>
                    <a:pt x="83" y="79"/>
                  </a:lnTo>
                  <a:lnTo>
                    <a:pt x="111" y="44"/>
                  </a:lnTo>
                  <a:close/>
                </a:path>
              </a:pathLst>
            </a:custGeom>
            <a:solidFill>
              <a:srgbClr val="E6E6E6"/>
            </a:solidFill>
            <a:ln w="9525">
              <a:noFill/>
              <a:round/>
              <a:headEnd/>
              <a:tailEnd/>
            </a:ln>
          </p:spPr>
          <p:txBody>
            <a:bodyPr/>
            <a:lstStyle/>
            <a:p>
              <a:endParaRPr lang="ru-RU"/>
            </a:p>
          </p:txBody>
        </p:sp>
        <p:sp>
          <p:nvSpPr>
            <p:cNvPr id="29716" name="Freeform 34"/>
            <p:cNvSpPr>
              <a:spLocks/>
            </p:cNvSpPr>
            <p:nvPr/>
          </p:nvSpPr>
          <p:spPr bwMode="auto">
            <a:xfrm>
              <a:off x="5049" y="1244"/>
              <a:ext cx="72" cy="58"/>
            </a:xfrm>
            <a:custGeom>
              <a:avLst/>
              <a:gdLst>
                <a:gd name="T0" fmla="*/ 28 w 72"/>
                <a:gd name="T1" fmla="*/ 0 h 58"/>
                <a:gd name="T2" fmla="*/ 0 w 72"/>
                <a:gd name="T3" fmla="*/ 35 h 58"/>
                <a:gd name="T4" fmla="*/ 44 w 72"/>
                <a:gd name="T5" fmla="*/ 58 h 58"/>
                <a:gd name="T6" fmla="*/ 72 w 72"/>
                <a:gd name="T7" fmla="*/ 21 h 58"/>
                <a:gd name="T8" fmla="*/ 28 w 72"/>
                <a:gd name="T9" fmla="*/ 0 h 58"/>
                <a:gd name="T10" fmla="*/ 0 60000 65536"/>
                <a:gd name="T11" fmla="*/ 0 60000 65536"/>
                <a:gd name="T12" fmla="*/ 0 60000 65536"/>
                <a:gd name="T13" fmla="*/ 0 60000 65536"/>
                <a:gd name="T14" fmla="*/ 0 60000 65536"/>
                <a:gd name="T15" fmla="*/ 0 w 72"/>
                <a:gd name="T16" fmla="*/ 0 h 58"/>
                <a:gd name="T17" fmla="*/ 72 w 72"/>
                <a:gd name="T18" fmla="*/ 58 h 58"/>
              </a:gdLst>
              <a:ahLst/>
              <a:cxnLst>
                <a:cxn ang="T10">
                  <a:pos x="T0" y="T1"/>
                </a:cxn>
                <a:cxn ang="T11">
                  <a:pos x="T2" y="T3"/>
                </a:cxn>
                <a:cxn ang="T12">
                  <a:pos x="T4" y="T5"/>
                </a:cxn>
                <a:cxn ang="T13">
                  <a:pos x="T6" y="T7"/>
                </a:cxn>
                <a:cxn ang="T14">
                  <a:pos x="T8" y="T9"/>
                </a:cxn>
              </a:cxnLst>
              <a:rect l="T15" t="T16" r="T17" b="T18"/>
              <a:pathLst>
                <a:path w="72" h="58">
                  <a:moveTo>
                    <a:pt x="28" y="0"/>
                  </a:moveTo>
                  <a:lnTo>
                    <a:pt x="0" y="35"/>
                  </a:lnTo>
                  <a:lnTo>
                    <a:pt x="44" y="58"/>
                  </a:lnTo>
                  <a:lnTo>
                    <a:pt x="72" y="21"/>
                  </a:lnTo>
                  <a:lnTo>
                    <a:pt x="28" y="0"/>
                  </a:lnTo>
                  <a:close/>
                </a:path>
              </a:pathLst>
            </a:custGeom>
            <a:solidFill>
              <a:srgbClr val="FFFFFF"/>
            </a:solidFill>
            <a:ln w="9525">
              <a:noFill/>
              <a:round/>
              <a:headEnd/>
              <a:tailEnd/>
            </a:ln>
          </p:spPr>
          <p:txBody>
            <a:bodyPr/>
            <a:lstStyle/>
            <a:p>
              <a:endParaRPr lang="ru-RU"/>
            </a:p>
          </p:txBody>
        </p:sp>
        <p:sp>
          <p:nvSpPr>
            <p:cNvPr id="29717" name="Freeform 35"/>
            <p:cNvSpPr>
              <a:spLocks/>
            </p:cNvSpPr>
            <p:nvPr/>
          </p:nvSpPr>
          <p:spPr bwMode="auto">
            <a:xfrm>
              <a:off x="5093" y="1265"/>
              <a:ext cx="111" cy="82"/>
            </a:xfrm>
            <a:custGeom>
              <a:avLst/>
              <a:gdLst>
                <a:gd name="T0" fmla="*/ 111 w 111"/>
                <a:gd name="T1" fmla="*/ 44 h 82"/>
                <a:gd name="T2" fmla="*/ 28 w 111"/>
                <a:gd name="T3" fmla="*/ 0 h 82"/>
                <a:gd name="T4" fmla="*/ 0 w 111"/>
                <a:gd name="T5" fmla="*/ 37 h 82"/>
                <a:gd name="T6" fmla="*/ 83 w 111"/>
                <a:gd name="T7" fmla="*/ 82 h 82"/>
                <a:gd name="T8" fmla="*/ 111 w 111"/>
                <a:gd name="T9" fmla="*/ 44 h 82"/>
                <a:gd name="T10" fmla="*/ 0 60000 65536"/>
                <a:gd name="T11" fmla="*/ 0 60000 65536"/>
                <a:gd name="T12" fmla="*/ 0 60000 65536"/>
                <a:gd name="T13" fmla="*/ 0 60000 65536"/>
                <a:gd name="T14" fmla="*/ 0 60000 65536"/>
                <a:gd name="T15" fmla="*/ 0 w 111"/>
                <a:gd name="T16" fmla="*/ 0 h 82"/>
                <a:gd name="T17" fmla="*/ 111 w 111"/>
                <a:gd name="T18" fmla="*/ 82 h 82"/>
              </a:gdLst>
              <a:ahLst/>
              <a:cxnLst>
                <a:cxn ang="T10">
                  <a:pos x="T0" y="T1"/>
                </a:cxn>
                <a:cxn ang="T11">
                  <a:pos x="T2" y="T3"/>
                </a:cxn>
                <a:cxn ang="T12">
                  <a:pos x="T4" y="T5"/>
                </a:cxn>
                <a:cxn ang="T13">
                  <a:pos x="T6" y="T7"/>
                </a:cxn>
                <a:cxn ang="T14">
                  <a:pos x="T8" y="T9"/>
                </a:cxn>
              </a:cxnLst>
              <a:rect l="T15" t="T16" r="T17" b="T18"/>
              <a:pathLst>
                <a:path w="111" h="82">
                  <a:moveTo>
                    <a:pt x="111" y="44"/>
                  </a:moveTo>
                  <a:lnTo>
                    <a:pt x="28" y="0"/>
                  </a:lnTo>
                  <a:lnTo>
                    <a:pt x="0" y="37"/>
                  </a:lnTo>
                  <a:lnTo>
                    <a:pt x="83" y="82"/>
                  </a:lnTo>
                  <a:lnTo>
                    <a:pt x="111" y="44"/>
                  </a:lnTo>
                  <a:close/>
                </a:path>
              </a:pathLst>
            </a:custGeom>
            <a:solidFill>
              <a:srgbClr val="E6E6E6"/>
            </a:solidFill>
            <a:ln w="9525">
              <a:noFill/>
              <a:round/>
              <a:headEnd/>
              <a:tailEnd/>
            </a:ln>
          </p:spPr>
          <p:txBody>
            <a:bodyPr/>
            <a:lstStyle/>
            <a:p>
              <a:endParaRPr lang="ru-RU"/>
            </a:p>
          </p:txBody>
        </p:sp>
      </p:grpSp>
      <p:sp>
        <p:nvSpPr>
          <p:cNvPr id="29702" name="TextBox 73"/>
          <p:cNvSpPr txBox="1">
            <a:spLocks noChangeArrowheads="1"/>
          </p:cNvSpPr>
          <p:nvPr/>
        </p:nvSpPr>
        <p:spPr bwMode="auto">
          <a:xfrm>
            <a:off x="3348038" y="2420938"/>
            <a:ext cx="2057400" cy="822325"/>
          </a:xfrm>
          <a:prstGeom prst="rect">
            <a:avLst/>
          </a:prstGeom>
          <a:noFill/>
          <a:ln w="9525">
            <a:noFill/>
            <a:miter lim="800000"/>
            <a:headEnd/>
            <a:tailEnd/>
          </a:ln>
        </p:spPr>
        <p:txBody>
          <a:bodyPr>
            <a:spAutoFit/>
          </a:bodyPr>
          <a:lstStyle/>
          <a:p>
            <a:r>
              <a:rPr lang="kk-KZ">
                <a:cs typeface="Times New Roman" pitchFamily="18" charset="0"/>
              </a:rPr>
              <a:t>Менің атым – Махамбет,</a:t>
            </a:r>
          </a:p>
          <a:p>
            <a:r>
              <a:rPr lang="kk-KZ">
                <a:cs typeface="Times New Roman" pitchFamily="18" charset="0"/>
              </a:rPr>
              <a:t>    Жасқұстағы Жәңгір хан</a:t>
            </a:r>
          </a:p>
          <a:p>
            <a:r>
              <a:rPr lang="kk-KZ">
                <a:cs typeface="Times New Roman" pitchFamily="18" charset="0"/>
              </a:rPr>
              <a:t>   Ісінен болдым құса – дерт.</a:t>
            </a:r>
          </a:p>
          <a:p>
            <a:r>
              <a:rPr lang="kk-KZ">
                <a:cs typeface="Times New Roman" pitchFamily="18" charset="0"/>
              </a:rPr>
              <a:t>     </a:t>
            </a:r>
            <a:endParaRPr lang="ru-RU">
              <a:cs typeface="Times New Roman" pitchFamily="18" charset="0"/>
            </a:endParaRPr>
          </a:p>
        </p:txBody>
      </p:sp>
      <p:sp>
        <p:nvSpPr>
          <p:cNvPr id="29703" name="Rectangle 9"/>
          <p:cNvSpPr>
            <a:spLocks noChangeArrowheads="1"/>
          </p:cNvSpPr>
          <p:nvPr/>
        </p:nvSpPr>
        <p:spPr bwMode="auto">
          <a:xfrm rot="16200000" flipH="1">
            <a:off x="4441825" y="2182813"/>
            <a:ext cx="260350" cy="9144000"/>
          </a:xfrm>
          <a:prstGeom prst="rect">
            <a:avLst/>
          </a:prstGeom>
          <a:gradFill rotWithShape="1">
            <a:gsLst>
              <a:gs pos="0">
                <a:schemeClr val="bg1">
                  <a:alpha val="0"/>
                </a:schemeClr>
              </a:gs>
              <a:gs pos="100000">
                <a:srgbClr val="333333"/>
              </a:gs>
            </a:gsLst>
            <a:lin ang="0" scaled="1"/>
          </a:gradFill>
          <a:ln w="9525" algn="ctr">
            <a:noFill/>
            <a:miter lim="800000"/>
            <a:headEnd/>
            <a:tailEnd/>
          </a:ln>
        </p:spPr>
        <p:txBody>
          <a:bodyPr wrap="none" anchor="ctr"/>
          <a:lstStyle/>
          <a:p>
            <a:endParaRPr lang="ru-RU" sz="1800">
              <a:latin typeface="Arial" charset="0"/>
            </a:endParaRPr>
          </a:p>
        </p:txBody>
      </p:sp>
      <p:sp>
        <p:nvSpPr>
          <p:cNvPr id="29704" name="Rectangle 9"/>
          <p:cNvSpPr>
            <a:spLocks noChangeArrowheads="1"/>
          </p:cNvSpPr>
          <p:nvPr/>
        </p:nvSpPr>
        <p:spPr bwMode="auto">
          <a:xfrm rot="16200000" flipH="1">
            <a:off x="4441825" y="-4441825"/>
            <a:ext cx="260350" cy="9144000"/>
          </a:xfrm>
          <a:prstGeom prst="rect">
            <a:avLst/>
          </a:prstGeom>
          <a:gradFill rotWithShape="1">
            <a:gsLst>
              <a:gs pos="0">
                <a:schemeClr val="bg1">
                  <a:alpha val="0"/>
                </a:schemeClr>
              </a:gs>
              <a:gs pos="100000">
                <a:srgbClr val="333333"/>
              </a:gs>
            </a:gsLst>
            <a:lin ang="0" scaled="1"/>
          </a:gradFill>
          <a:ln w="9525" algn="ctr">
            <a:noFill/>
            <a:miter lim="800000"/>
            <a:headEnd/>
            <a:tailEnd/>
          </a:ln>
        </p:spPr>
        <p:txBody>
          <a:bodyPr wrap="none" anchor="ctr"/>
          <a:lstStyle/>
          <a:p>
            <a:endParaRPr lang="ru-RU" sz="1800">
              <a:latin typeface="Arial" charset="0"/>
            </a:endParaRPr>
          </a:p>
        </p:txBody>
      </p:sp>
    </p:spTree>
    <p:custDataLst>
      <p:tags r:id="rId1"/>
    </p:custDataLst>
  </p:cSld>
  <p:clrMapOvr>
    <a:masterClrMapping/>
  </p:clrMapOvr>
  <p:transition advTm="4625">
    <p:checke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23" presetClass="entr" presetSubtype="16"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childTnLst>
                                </p:cTn>
                              </p:par>
                              <p:par>
                                <p:cTn id="14" presetID="0" presetClass="path" presetSubtype="0" accel="50000" decel="50000" fill="hold" nodeType="withEffect">
                                  <p:stCondLst>
                                    <p:cond delay="0"/>
                                  </p:stCondLst>
                                  <p:childTnLst>
                                    <p:animMotion origin="layout" path="M 0.05503 0.02036 C 0.08403 -0.01573 0.11319 -0.05158 0.11371 -0.04788 C 0.11389 -0.04441 0.05625 0.04187 0.05798 0.04395 C 0.05955 0.04696 0.12083 -0.03586 0.12309 -0.03308 C 0.12552 -0.0303 0.07031 0.0569 0.07153 0.06084 C 0.07239 0.06431 0.12448 -0.00995 0.12969 -0.01157 C 0.13472 -0.01319 0.10364 0.04372 0.10156 0.05043 C 0.09983 0.0576 0.11996 0.02244 0.11753 0.03053 C 0.11528 0.0384 0.08316 0.10086 0.08819 0.09877 C 0.09305 0.09669 0.14635 0.01689 0.14792 0.01897 C 0.14948 0.02105 0.09618 0.10664 0.09774 0.11011 C 0.0993 0.11358 0.15486 0.03678 0.15729 0.03932 C 0.16007 0.04164 0.11406 0.11844 0.11371 0.12399 C 0.11285 0.12977 0.15104 0.07078 0.1533 0.07356 C 0.1559 0.0761 0.12673 0.13671 0.12882 0.13949 C 0.13073 0.14272 0.14531 0.09461 0.16458 0.08975 C 0.18385 0.08513 0.21406 0.09831 0.24462 0.11127 " pathEditMode="relative" rAng="0" ptsTypes="aaaaaaaaaaaaaaaaA">
                                      <p:cBhvr>
                                        <p:cTn id="15" dur="3000" fill="hold"/>
                                        <p:tgtEl>
                                          <p:spTgt spid="3"/>
                                        </p:tgtEl>
                                        <p:attrNameLst>
                                          <p:attrName>ppt_x</p:attrName>
                                          <p:attrName>ppt_y</p:attrName>
                                        </p:attrNameLst>
                                      </p:cBhvr>
                                      <p:rCtr x="95" y="2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rgbClr val="A603AB"/>
            </a:gs>
            <a:gs pos="13000">
              <a:srgbClr val="0819FB"/>
            </a:gs>
            <a:gs pos="22000">
              <a:srgbClr val="1A8D48"/>
            </a:gs>
            <a:gs pos="59000">
              <a:srgbClr val="FFFF00"/>
            </a:gs>
            <a:gs pos="82001">
              <a:srgbClr val="EE3F17"/>
            </a:gs>
            <a:gs pos="94000">
              <a:srgbClr val="E81766"/>
            </a:gs>
            <a:gs pos="100000">
              <a:srgbClr val="A603AB"/>
            </a:gs>
          </a:gsLst>
          <a:lin ang="16200000"/>
        </a:gradFill>
        <a:effectLst/>
      </p:bgPr>
    </p:bg>
    <p:spTree>
      <p:nvGrpSpPr>
        <p:cNvPr id="1" name=""/>
        <p:cNvGrpSpPr/>
        <p:nvPr/>
      </p:nvGrpSpPr>
      <p:grpSpPr>
        <a:xfrm>
          <a:off x="0" y="0"/>
          <a:ext cx="0" cy="0"/>
          <a:chOff x="0" y="0"/>
          <a:chExt cx="0" cy="0"/>
        </a:xfrm>
      </p:grpSpPr>
      <p:pic>
        <p:nvPicPr>
          <p:cNvPr id="31746" name="Picture 13" descr="C:\Documents and Settings\Математика\Рабочий стол\Изображение 300.jpg"/>
          <p:cNvPicPr>
            <a:picLocks noChangeAspect="1" noChangeArrowheads="1"/>
          </p:cNvPicPr>
          <p:nvPr/>
        </p:nvPicPr>
        <p:blipFill>
          <a:blip r:embed="rId2" cstate="print">
            <a:lum bright="-34000" contrast="32000"/>
          </a:blip>
          <a:srcRect/>
          <a:stretch>
            <a:fillRect/>
          </a:stretch>
        </p:blipFill>
        <p:spPr bwMode="auto">
          <a:xfrm>
            <a:off x="3286125" y="2643188"/>
            <a:ext cx="2000250" cy="4078287"/>
          </a:xfrm>
          <a:prstGeom prst="rect">
            <a:avLst/>
          </a:prstGeom>
          <a:noFill/>
          <a:ln w="9525">
            <a:noFill/>
            <a:miter lim="800000"/>
            <a:headEnd/>
            <a:tailEnd/>
          </a:ln>
        </p:spPr>
      </p:pic>
      <p:sp>
        <p:nvSpPr>
          <p:cNvPr id="32" name="TextBox 31"/>
          <p:cNvSpPr txBox="1"/>
          <p:nvPr/>
        </p:nvSpPr>
        <p:spPr>
          <a:xfrm>
            <a:off x="3124190" y="5143512"/>
            <a:ext cx="2143141" cy="400110"/>
          </a:xfrm>
          <a:prstGeom prst="rect">
            <a:avLst/>
          </a:prstGeom>
        </p:spPr>
        <p:style>
          <a:lnRef idx="1">
            <a:schemeClr val="accent1"/>
          </a:lnRef>
          <a:fillRef idx="3">
            <a:schemeClr val="accent1"/>
          </a:fillRef>
          <a:effectRef idx="2">
            <a:schemeClr val="accent1"/>
          </a:effectRef>
          <a:fontRef idx="minor">
            <a:schemeClr val="lt1"/>
          </a:fontRef>
        </p:style>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kk-KZ" sz="2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Махамбет кім? </a:t>
            </a:r>
            <a:endParaRPr lang="ru-RU" sz="2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1272" name="TextBox 46"/>
          <p:cNvSpPr txBox="1">
            <a:spLocks noChangeArrowheads="1"/>
          </p:cNvSpPr>
          <p:nvPr/>
        </p:nvSpPr>
        <p:spPr bwMode="auto">
          <a:xfrm>
            <a:off x="571500" y="1500188"/>
            <a:ext cx="1857375" cy="523875"/>
          </a:xfrm>
          <a:prstGeom prst="rect">
            <a:avLst/>
          </a:prstGeom>
          <a:noFill/>
          <a:ln w="9525">
            <a:noFill/>
            <a:miter lim="800000"/>
            <a:headEnd/>
            <a:tailEnd/>
          </a:ln>
        </p:spPr>
        <p:txBody>
          <a:bodyPr>
            <a:spAutoFit/>
          </a:bodyPr>
          <a:lstStyle/>
          <a:p>
            <a:r>
              <a:rPr lang="kk-KZ" sz="2800" b="1" i="1">
                <a:solidFill>
                  <a:srgbClr val="002060"/>
                </a:solidFill>
              </a:rPr>
              <a:t>Батыр </a:t>
            </a:r>
            <a:endParaRPr lang="ru-RU" sz="2800" b="1" i="1">
              <a:solidFill>
                <a:srgbClr val="002060"/>
              </a:solidFill>
            </a:endParaRPr>
          </a:p>
        </p:txBody>
      </p:sp>
      <p:sp>
        <p:nvSpPr>
          <p:cNvPr id="11273" name="TextBox 47"/>
          <p:cNvSpPr txBox="1">
            <a:spLocks noChangeArrowheads="1"/>
          </p:cNvSpPr>
          <p:nvPr/>
        </p:nvSpPr>
        <p:spPr bwMode="auto">
          <a:xfrm>
            <a:off x="6143625" y="928688"/>
            <a:ext cx="2214563" cy="523875"/>
          </a:xfrm>
          <a:prstGeom prst="rect">
            <a:avLst/>
          </a:prstGeom>
          <a:noFill/>
          <a:ln w="9525">
            <a:noFill/>
            <a:miter lim="800000"/>
            <a:headEnd/>
            <a:tailEnd/>
          </a:ln>
        </p:spPr>
        <p:txBody>
          <a:bodyPr>
            <a:spAutoFit/>
          </a:bodyPr>
          <a:lstStyle/>
          <a:p>
            <a:r>
              <a:rPr lang="kk-KZ" sz="2800" b="1" i="1">
                <a:solidFill>
                  <a:srgbClr val="002060"/>
                </a:solidFill>
              </a:rPr>
              <a:t>Аруақты ер</a:t>
            </a:r>
            <a:endParaRPr lang="ru-RU" sz="2800" b="1" i="1">
              <a:solidFill>
                <a:srgbClr val="002060"/>
              </a:solidFill>
            </a:endParaRPr>
          </a:p>
        </p:txBody>
      </p:sp>
      <p:sp>
        <p:nvSpPr>
          <p:cNvPr id="11274" name="TextBox 48"/>
          <p:cNvSpPr txBox="1">
            <a:spLocks noChangeArrowheads="1"/>
          </p:cNvSpPr>
          <p:nvPr/>
        </p:nvSpPr>
        <p:spPr bwMode="auto">
          <a:xfrm>
            <a:off x="6929438" y="1643063"/>
            <a:ext cx="1857375" cy="523875"/>
          </a:xfrm>
          <a:prstGeom prst="rect">
            <a:avLst/>
          </a:prstGeom>
          <a:noFill/>
          <a:ln w="9525">
            <a:noFill/>
            <a:miter lim="800000"/>
            <a:headEnd/>
            <a:tailEnd/>
          </a:ln>
        </p:spPr>
        <p:txBody>
          <a:bodyPr>
            <a:spAutoFit/>
          </a:bodyPr>
          <a:lstStyle/>
          <a:p>
            <a:r>
              <a:rPr lang="kk-KZ" sz="2800" b="1" i="1">
                <a:solidFill>
                  <a:srgbClr val="002060"/>
                </a:solidFill>
              </a:rPr>
              <a:t>Қолбасшы</a:t>
            </a:r>
            <a:endParaRPr lang="ru-RU" sz="2800" b="1" i="1">
              <a:solidFill>
                <a:srgbClr val="002060"/>
              </a:solidFill>
            </a:endParaRPr>
          </a:p>
        </p:txBody>
      </p:sp>
      <p:sp>
        <p:nvSpPr>
          <p:cNvPr id="11275" name="TextBox 49"/>
          <p:cNvSpPr txBox="1">
            <a:spLocks noChangeArrowheads="1"/>
          </p:cNvSpPr>
          <p:nvPr/>
        </p:nvSpPr>
        <p:spPr bwMode="auto">
          <a:xfrm>
            <a:off x="3857625" y="428625"/>
            <a:ext cx="1857375" cy="523875"/>
          </a:xfrm>
          <a:prstGeom prst="rect">
            <a:avLst/>
          </a:prstGeom>
          <a:noFill/>
          <a:ln w="9525">
            <a:noFill/>
            <a:miter lim="800000"/>
            <a:headEnd/>
            <a:tailEnd/>
          </a:ln>
        </p:spPr>
        <p:txBody>
          <a:bodyPr>
            <a:spAutoFit/>
          </a:bodyPr>
          <a:lstStyle/>
          <a:p>
            <a:r>
              <a:rPr lang="kk-KZ" sz="2800" b="1" i="1">
                <a:solidFill>
                  <a:srgbClr val="002060"/>
                </a:solidFill>
              </a:rPr>
              <a:t>Күйші </a:t>
            </a:r>
            <a:endParaRPr lang="ru-RU" sz="2800" b="1" i="1">
              <a:solidFill>
                <a:srgbClr val="002060"/>
              </a:solidFill>
            </a:endParaRPr>
          </a:p>
        </p:txBody>
      </p:sp>
      <p:sp>
        <p:nvSpPr>
          <p:cNvPr id="11276" name="TextBox 50"/>
          <p:cNvSpPr txBox="1">
            <a:spLocks noChangeArrowheads="1"/>
          </p:cNvSpPr>
          <p:nvPr/>
        </p:nvSpPr>
        <p:spPr bwMode="auto">
          <a:xfrm>
            <a:off x="1857375" y="785813"/>
            <a:ext cx="1857375" cy="523875"/>
          </a:xfrm>
          <a:prstGeom prst="rect">
            <a:avLst/>
          </a:prstGeom>
          <a:noFill/>
          <a:ln w="9525">
            <a:noFill/>
            <a:miter lim="800000"/>
            <a:headEnd/>
            <a:tailEnd/>
          </a:ln>
        </p:spPr>
        <p:txBody>
          <a:bodyPr>
            <a:spAutoFit/>
          </a:bodyPr>
          <a:lstStyle/>
          <a:p>
            <a:r>
              <a:rPr lang="kk-KZ" sz="2800" b="1" i="1">
                <a:solidFill>
                  <a:srgbClr val="002060"/>
                </a:solidFill>
              </a:rPr>
              <a:t>Ақын</a:t>
            </a:r>
            <a:endParaRPr lang="ru-RU" sz="2800" b="1" i="1">
              <a:solidFill>
                <a:srgbClr val="002060"/>
              </a:solidFill>
            </a:endParaRPr>
          </a:p>
        </p:txBody>
      </p:sp>
      <p:pic>
        <p:nvPicPr>
          <p:cNvPr id="31753" name="Picture 13" descr="C:\Documents and Settings\Математика\Рабочий стол\Изображение 300.jpg"/>
          <p:cNvPicPr>
            <a:picLocks noChangeAspect="1" noChangeArrowheads="1"/>
          </p:cNvPicPr>
          <p:nvPr/>
        </p:nvPicPr>
        <p:blipFill>
          <a:blip r:embed="rId3" cstate="print">
            <a:lum bright="-34000" contrast="32000"/>
          </a:blip>
          <a:srcRect/>
          <a:stretch>
            <a:fillRect/>
          </a:stretch>
        </p:blipFill>
        <p:spPr bwMode="auto">
          <a:xfrm rot="2326134">
            <a:off x="1504950" y="2692400"/>
            <a:ext cx="2514600" cy="214313"/>
          </a:xfrm>
          <a:prstGeom prst="rect">
            <a:avLst/>
          </a:prstGeom>
          <a:noFill/>
          <a:ln w="9525">
            <a:noFill/>
            <a:miter lim="800000"/>
            <a:headEnd/>
            <a:tailEnd/>
          </a:ln>
        </p:spPr>
      </p:pic>
      <p:pic>
        <p:nvPicPr>
          <p:cNvPr id="31754" name="Picture 13" descr="C:\Documents and Settings\Математика\Рабочий стол\Изображение 300.jpg"/>
          <p:cNvPicPr>
            <a:picLocks noChangeAspect="1" noChangeArrowheads="1"/>
          </p:cNvPicPr>
          <p:nvPr/>
        </p:nvPicPr>
        <p:blipFill>
          <a:blip r:embed="rId4" cstate="print">
            <a:lum bright="-34000" contrast="32000"/>
          </a:blip>
          <a:srcRect r="73"/>
          <a:stretch>
            <a:fillRect/>
          </a:stretch>
        </p:blipFill>
        <p:spPr bwMode="auto">
          <a:xfrm rot="-1661551">
            <a:off x="4473575" y="2451100"/>
            <a:ext cx="2606675" cy="220663"/>
          </a:xfrm>
          <a:prstGeom prst="rect">
            <a:avLst/>
          </a:prstGeom>
          <a:noFill/>
          <a:ln w="9525">
            <a:noFill/>
            <a:miter lim="800000"/>
            <a:headEnd/>
            <a:tailEnd/>
          </a:ln>
        </p:spPr>
      </p:pic>
      <p:pic>
        <p:nvPicPr>
          <p:cNvPr id="31755" name="Picture 13" descr="C:\Documents and Settings\Математика\Рабочий стол\Изображение 300.jpg"/>
          <p:cNvPicPr>
            <a:picLocks noChangeAspect="1" noChangeArrowheads="1"/>
          </p:cNvPicPr>
          <p:nvPr/>
        </p:nvPicPr>
        <p:blipFill>
          <a:blip r:embed="rId5" cstate="print">
            <a:lum bright="-34000" contrast="32000"/>
          </a:blip>
          <a:srcRect r="893"/>
          <a:stretch>
            <a:fillRect/>
          </a:stretch>
        </p:blipFill>
        <p:spPr bwMode="auto">
          <a:xfrm rot="2416585">
            <a:off x="5173663" y="931863"/>
            <a:ext cx="223837" cy="2387600"/>
          </a:xfrm>
          <a:prstGeom prst="rect">
            <a:avLst/>
          </a:prstGeom>
          <a:noFill/>
          <a:ln w="9525">
            <a:noFill/>
            <a:miter lim="800000"/>
            <a:headEnd/>
            <a:tailEnd/>
          </a:ln>
        </p:spPr>
      </p:pic>
      <p:pic>
        <p:nvPicPr>
          <p:cNvPr id="31756" name="Picture 13" descr="C:\Documents and Settings\Математика\Рабочий стол\Изображение 300.jpg"/>
          <p:cNvPicPr>
            <a:picLocks noChangeAspect="1" noChangeArrowheads="1"/>
          </p:cNvPicPr>
          <p:nvPr/>
        </p:nvPicPr>
        <p:blipFill>
          <a:blip r:embed="rId6" cstate="print">
            <a:lum bright="-34000" contrast="32000"/>
          </a:blip>
          <a:srcRect/>
          <a:stretch>
            <a:fillRect/>
          </a:stretch>
        </p:blipFill>
        <p:spPr bwMode="auto">
          <a:xfrm>
            <a:off x="4071938" y="1000125"/>
            <a:ext cx="230187" cy="2286000"/>
          </a:xfrm>
          <a:prstGeom prst="rect">
            <a:avLst/>
          </a:prstGeom>
          <a:noFill/>
          <a:ln w="9525">
            <a:noFill/>
            <a:miter lim="800000"/>
            <a:headEnd/>
            <a:tailEnd/>
          </a:ln>
        </p:spPr>
      </p:pic>
      <p:pic>
        <p:nvPicPr>
          <p:cNvPr id="31757" name="Picture 13" descr="C:\Documents and Settings\Математика\Рабочий стол\Изображение 300.jpg"/>
          <p:cNvPicPr>
            <a:picLocks noChangeAspect="1" noChangeArrowheads="1"/>
          </p:cNvPicPr>
          <p:nvPr/>
        </p:nvPicPr>
        <p:blipFill>
          <a:blip r:embed="rId7" cstate="print">
            <a:lum bright="-34000" contrast="32000"/>
          </a:blip>
          <a:srcRect/>
          <a:stretch>
            <a:fillRect/>
          </a:stretch>
        </p:blipFill>
        <p:spPr bwMode="auto">
          <a:xfrm rot="-1926182">
            <a:off x="3162300" y="1160463"/>
            <a:ext cx="198438" cy="2603500"/>
          </a:xfrm>
          <a:prstGeom prst="rect">
            <a:avLst/>
          </a:prstGeom>
          <a:noFill/>
          <a:ln w="9525">
            <a:noFill/>
            <a:miter lim="800000"/>
            <a:headEnd/>
            <a:tailEnd/>
          </a:ln>
        </p:spPr>
      </p:pic>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72"/>
                                        </p:tgtEl>
                                        <p:attrNameLst>
                                          <p:attrName>style.visibility</p:attrName>
                                        </p:attrNameLst>
                                      </p:cBhvr>
                                      <p:to>
                                        <p:strVal val="visible"/>
                                      </p:to>
                                    </p:set>
                                    <p:animEffect transition="in" filter="blinds(horizontal)">
                                      <p:cBhvr>
                                        <p:cTn id="7" dur="500"/>
                                        <p:tgtEl>
                                          <p:spTgt spid="112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11276"/>
                                        </p:tgtEl>
                                        <p:attrNameLst>
                                          <p:attrName>style.visibility</p:attrName>
                                        </p:attrNameLst>
                                      </p:cBhvr>
                                      <p:to>
                                        <p:strVal val="visible"/>
                                      </p:to>
                                    </p:set>
                                    <p:anim calcmode="lin" valueType="num">
                                      <p:cBhvr>
                                        <p:cTn id="12" dur="500" fill="hold"/>
                                        <p:tgtEl>
                                          <p:spTgt spid="11276"/>
                                        </p:tgtEl>
                                        <p:attrNameLst>
                                          <p:attrName>ppt_w</p:attrName>
                                        </p:attrNameLst>
                                      </p:cBhvr>
                                      <p:tavLst>
                                        <p:tav tm="0">
                                          <p:val>
                                            <p:fltVal val="0"/>
                                          </p:val>
                                        </p:tav>
                                        <p:tav tm="100000">
                                          <p:val>
                                            <p:strVal val="#ppt_w"/>
                                          </p:val>
                                        </p:tav>
                                      </p:tavLst>
                                    </p:anim>
                                    <p:anim calcmode="lin" valueType="num">
                                      <p:cBhvr>
                                        <p:cTn id="13" dur="500" fill="hold"/>
                                        <p:tgtEl>
                                          <p:spTgt spid="11276"/>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3" presetClass="entr" presetSubtype="16" fill="hold" grpId="0" nodeType="clickEffect">
                                  <p:stCondLst>
                                    <p:cond delay="0"/>
                                  </p:stCondLst>
                                  <p:childTnLst>
                                    <p:set>
                                      <p:cBhvr>
                                        <p:cTn id="17" dur="1" fill="hold">
                                          <p:stCondLst>
                                            <p:cond delay="0"/>
                                          </p:stCondLst>
                                        </p:cTn>
                                        <p:tgtEl>
                                          <p:spTgt spid="11275"/>
                                        </p:tgtEl>
                                        <p:attrNameLst>
                                          <p:attrName>style.visibility</p:attrName>
                                        </p:attrNameLst>
                                      </p:cBhvr>
                                      <p:to>
                                        <p:strVal val="visible"/>
                                      </p:to>
                                    </p:set>
                                    <p:anim calcmode="lin" valueType="num">
                                      <p:cBhvr>
                                        <p:cTn id="18" dur="500" fill="hold"/>
                                        <p:tgtEl>
                                          <p:spTgt spid="11275"/>
                                        </p:tgtEl>
                                        <p:attrNameLst>
                                          <p:attrName>ppt_w</p:attrName>
                                        </p:attrNameLst>
                                      </p:cBhvr>
                                      <p:tavLst>
                                        <p:tav tm="0">
                                          <p:val>
                                            <p:fltVal val="0"/>
                                          </p:val>
                                        </p:tav>
                                        <p:tav tm="100000">
                                          <p:val>
                                            <p:strVal val="#ppt_w"/>
                                          </p:val>
                                        </p:tav>
                                      </p:tavLst>
                                    </p:anim>
                                    <p:anim calcmode="lin" valueType="num">
                                      <p:cBhvr>
                                        <p:cTn id="19" dur="500" fill="hold"/>
                                        <p:tgtEl>
                                          <p:spTgt spid="11275"/>
                                        </p:tgtEl>
                                        <p:attrNameLst>
                                          <p:attrName>ppt_h</p:attrName>
                                        </p:attrNameLst>
                                      </p:cBhvr>
                                      <p:tavLst>
                                        <p:tav tm="0">
                                          <p:val>
                                            <p:fltVal val="0"/>
                                          </p:val>
                                        </p:tav>
                                        <p:tav tm="100000">
                                          <p:val>
                                            <p:strVal val="#ppt_h"/>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11273"/>
                                        </p:tgtEl>
                                        <p:attrNameLst>
                                          <p:attrName>style.visibility</p:attrName>
                                        </p:attrNameLst>
                                      </p:cBhvr>
                                      <p:to>
                                        <p:strVal val="visible"/>
                                      </p:to>
                                    </p:set>
                                    <p:animEffect transition="in" filter="checkerboard(across)">
                                      <p:cBhvr>
                                        <p:cTn id="24" dur="500"/>
                                        <p:tgtEl>
                                          <p:spTgt spid="1127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11274"/>
                                        </p:tgtEl>
                                        <p:attrNameLst>
                                          <p:attrName>style.visibility</p:attrName>
                                        </p:attrNameLst>
                                      </p:cBhvr>
                                      <p:to>
                                        <p:strVal val="visible"/>
                                      </p:to>
                                    </p:set>
                                    <p:anim calcmode="lin" valueType="num">
                                      <p:cBhvr>
                                        <p:cTn id="29" dur="500" fill="hold"/>
                                        <p:tgtEl>
                                          <p:spTgt spid="11274"/>
                                        </p:tgtEl>
                                        <p:attrNameLst>
                                          <p:attrName>ppt_w</p:attrName>
                                        </p:attrNameLst>
                                      </p:cBhvr>
                                      <p:tavLst>
                                        <p:tav tm="0">
                                          <p:val>
                                            <p:fltVal val="0"/>
                                          </p:val>
                                        </p:tav>
                                        <p:tav tm="100000">
                                          <p:val>
                                            <p:strVal val="#ppt_w"/>
                                          </p:val>
                                        </p:tav>
                                      </p:tavLst>
                                    </p:anim>
                                    <p:anim calcmode="lin" valueType="num">
                                      <p:cBhvr>
                                        <p:cTn id="30" dur="500" fill="hold"/>
                                        <p:tgtEl>
                                          <p:spTgt spid="1127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2" grpId="0"/>
      <p:bldP spid="11273" grpId="0"/>
      <p:bldP spid="11274" grpId="0"/>
      <p:bldP spid="11275" grpId="0"/>
      <p:bldP spid="1127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57313" y="785813"/>
            <a:ext cx="6472237" cy="627062"/>
          </a:xfrm>
        </p:spPr>
        <p:txBody>
          <a:bodyPr/>
          <a:lstStyle/>
          <a:p>
            <a:pPr>
              <a:defRPr/>
            </a:pPr>
            <a:r>
              <a:rPr lang="kk-KZ" sz="3200" b="1" dirty="0" smtClean="0">
                <a:solidFill>
                  <a:srgbClr val="8E0000"/>
                </a:solidFill>
                <a:effectLst>
                  <a:outerShdw blurRad="38100" dist="38100" dir="2700000" algn="tl">
                    <a:srgbClr val="000000">
                      <a:alpha val="43137"/>
                    </a:srgbClr>
                  </a:outerShdw>
                </a:effectLst>
              </a:rPr>
              <a:t>Өлеңдерінің тақырыбы </a:t>
            </a:r>
            <a:endParaRPr lang="ru-RU" sz="3200" b="1" dirty="0">
              <a:solidFill>
                <a:srgbClr val="8E0000"/>
              </a:solidFill>
              <a:effectLst>
                <a:outerShdw blurRad="38100" dist="38100" dir="2700000" algn="tl">
                  <a:srgbClr val="000000">
                    <a:alpha val="43137"/>
                  </a:srgbClr>
                </a:outerShdw>
              </a:effectLst>
            </a:endParaRPr>
          </a:p>
        </p:txBody>
      </p:sp>
      <p:sp>
        <p:nvSpPr>
          <p:cNvPr id="32771" name="Содержимое 2"/>
          <p:cNvSpPr>
            <a:spLocks noGrp="1"/>
          </p:cNvSpPr>
          <p:nvPr>
            <p:ph idx="1"/>
          </p:nvPr>
        </p:nvSpPr>
        <p:spPr>
          <a:xfrm>
            <a:off x="285750" y="2428875"/>
            <a:ext cx="8543925" cy="714375"/>
          </a:xfrm>
        </p:spPr>
        <p:txBody>
          <a:bodyPr/>
          <a:lstStyle/>
          <a:p>
            <a:pPr>
              <a:buFontTx/>
              <a:buNone/>
            </a:pPr>
            <a:r>
              <a:rPr lang="kk-KZ" sz="2400" b="1" smtClean="0">
                <a:solidFill>
                  <a:srgbClr val="002060"/>
                </a:solidFill>
              </a:rPr>
              <a:t>Ел    Халық жайы Өзі туралы Замана   Адам  Ерлік</a:t>
            </a:r>
            <a:endParaRPr lang="ru-RU" sz="2400" b="1" smtClean="0">
              <a:solidFill>
                <a:srgbClr val="002060"/>
              </a:solidFill>
            </a:endParaRPr>
          </a:p>
        </p:txBody>
      </p:sp>
      <p:cxnSp>
        <p:nvCxnSpPr>
          <p:cNvPr id="32772" name="Прямая со стрелкой 4"/>
          <p:cNvCxnSpPr>
            <a:cxnSpLocks noChangeShapeType="1"/>
          </p:cNvCxnSpPr>
          <p:nvPr/>
        </p:nvCxnSpPr>
        <p:spPr bwMode="auto">
          <a:xfrm flipH="1">
            <a:off x="755650" y="1700213"/>
            <a:ext cx="3529013" cy="500062"/>
          </a:xfrm>
          <a:prstGeom prst="straightConnector1">
            <a:avLst/>
          </a:prstGeom>
          <a:noFill/>
          <a:ln w="19050" algn="ctr">
            <a:solidFill>
              <a:srgbClr val="002060"/>
            </a:solidFill>
            <a:round/>
            <a:headEnd/>
            <a:tailEnd type="arrow" w="med" len="med"/>
          </a:ln>
        </p:spPr>
      </p:cxnSp>
      <p:cxnSp>
        <p:nvCxnSpPr>
          <p:cNvPr id="6" name="Прямая со стрелкой 5"/>
          <p:cNvCxnSpPr/>
          <p:nvPr/>
        </p:nvCxnSpPr>
        <p:spPr>
          <a:xfrm rot="10800000" flipV="1">
            <a:off x="2786063" y="1714500"/>
            <a:ext cx="1500187" cy="642938"/>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a:off x="4286250" y="1714500"/>
            <a:ext cx="2733675" cy="635000"/>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a:endCxn id="32771" idx="0"/>
          </p:cNvCxnSpPr>
          <p:nvPr/>
        </p:nvCxnSpPr>
        <p:spPr>
          <a:xfrm>
            <a:off x="4284663" y="1700213"/>
            <a:ext cx="273050" cy="728662"/>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a:off x="4286250" y="1714500"/>
            <a:ext cx="785813" cy="642938"/>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2777" name="Прямая со стрелкой 4"/>
          <p:cNvCxnSpPr>
            <a:cxnSpLocks noChangeShapeType="1"/>
          </p:cNvCxnSpPr>
          <p:nvPr/>
        </p:nvCxnSpPr>
        <p:spPr bwMode="auto">
          <a:xfrm>
            <a:off x="4284663" y="1700213"/>
            <a:ext cx="273050" cy="728662"/>
          </a:xfrm>
          <a:prstGeom prst="straightConnector1">
            <a:avLst/>
          </a:prstGeom>
          <a:noFill/>
          <a:ln w="19050" algn="ctr">
            <a:solidFill>
              <a:srgbClr val="002060"/>
            </a:solidFill>
            <a:round/>
            <a:headEnd/>
            <a:tailEnd type="arrow" w="med" len="med"/>
          </a:ln>
        </p:spPr>
      </p:cxnSp>
      <p:cxnSp>
        <p:nvCxnSpPr>
          <p:cNvPr id="32778" name="Прямая со стрелкой 4"/>
          <p:cNvCxnSpPr>
            <a:cxnSpLocks noChangeShapeType="1"/>
          </p:cNvCxnSpPr>
          <p:nvPr/>
        </p:nvCxnSpPr>
        <p:spPr bwMode="auto">
          <a:xfrm>
            <a:off x="4284663" y="1700213"/>
            <a:ext cx="1871662" cy="649287"/>
          </a:xfrm>
          <a:prstGeom prst="straightConnector1">
            <a:avLst/>
          </a:prstGeom>
          <a:noFill/>
          <a:ln w="19050" algn="ctr">
            <a:solidFill>
              <a:srgbClr val="002060"/>
            </a:solidFill>
            <a:round/>
            <a:headEnd/>
            <a:tailEnd type="arrow" w="med" len="med"/>
          </a:ln>
        </p:spPr>
      </p:cxnSp>
    </p:spTree>
  </p:cSld>
  <p:clrMapOvr>
    <a:masterClrMapping/>
  </p:clrMapOvr>
  <p:transition>
    <p:split orient="ver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5" name="Rectangle 3"/>
          <p:cNvSpPr>
            <a:spLocks noGrp="1" noChangeArrowheads="1"/>
          </p:cNvSpPr>
          <p:nvPr>
            <p:ph type="body" idx="1"/>
          </p:nvPr>
        </p:nvSpPr>
        <p:spPr>
          <a:xfrm>
            <a:off x="468313" y="981075"/>
            <a:ext cx="8229600" cy="4525963"/>
          </a:xfrm>
          <a:ln>
            <a:solidFill>
              <a:schemeClr val="bg1"/>
            </a:solidFill>
          </a:ln>
        </p:spPr>
        <p:txBody>
          <a:bodyPr/>
          <a:lstStyle/>
          <a:p>
            <a:pPr>
              <a:lnSpc>
                <a:spcPct val="90000"/>
              </a:lnSpc>
            </a:pPr>
            <a:r>
              <a:rPr lang="kk-KZ" i="1" smtClean="0">
                <a:solidFill>
                  <a:schemeClr val="bg1"/>
                </a:solidFill>
                <a:latin typeface="Times New Roman" pitchFamily="18" charset="0"/>
              </a:rPr>
              <a:t>Академик С.Қасқабасов: “Махамбет өзін...алда арманы көп, албырт шағында адам өзін барынша артық бағалап, ...асып туған батыр сезінген, сондай болуды көздеген. Ойын ашық айтып, өзінің образын сомдаған. Ол өзінің бет әлпетін, дене құрылысын суретеумен қатар, өзін жұртқа таныстырды. Сөйтіп өзінің кім екенін, нені көксейтінін хабарлап, тіпті өзінің мінезін бірге көшіріп отырған”</a:t>
            </a:r>
            <a:r>
              <a:rPr lang="ru-RU" i="1" smtClean="0">
                <a:solidFill>
                  <a:schemeClr val="bg1"/>
                </a:solidFill>
                <a:latin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505">
                                            <p:bg/>
                                          </p:spTgt>
                                        </p:tgtEl>
                                        <p:attrNameLst>
                                          <p:attrName>style.visibility</p:attrName>
                                        </p:attrNameLst>
                                      </p:cBhvr>
                                      <p:to>
                                        <p:strVal val="visible"/>
                                      </p:to>
                                    </p:set>
                                    <p:animEffect transition="in" filter="checkerboard(across)">
                                      <p:cBhvr>
                                        <p:cTn id="7" dur="500"/>
                                        <p:tgtEl>
                                          <p:spTgt spid="21505">
                                            <p:bg/>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1505">
                                            <p:txEl>
                                              <p:pRg st="0" end="0"/>
                                            </p:txEl>
                                          </p:spTgt>
                                        </p:tgtEl>
                                        <p:attrNameLst>
                                          <p:attrName>style.visibility</p:attrName>
                                        </p:attrNameLst>
                                      </p:cBhvr>
                                      <p:to>
                                        <p:strVal val="visible"/>
                                      </p:to>
                                    </p:set>
                                    <p:animEffect transition="in" filter="checkerboard(across)">
                                      <p:cBhvr>
                                        <p:cTn id="12" dur="500"/>
                                        <p:tgtEl>
                                          <p:spTgt spid="2150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5"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457200" y="274638"/>
            <a:ext cx="7138988" cy="706437"/>
          </a:xfrm>
          <a:ln>
            <a:solidFill>
              <a:schemeClr val="bg1"/>
            </a:solidFill>
          </a:ln>
        </p:spPr>
        <p:txBody>
          <a:bodyPr/>
          <a:lstStyle/>
          <a:p>
            <a:pPr algn="l"/>
            <a:r>
              <a:rPr lang="kk-KZ" sz="4000" i="1" smtClean="0">
                <a:solidFill>
                  <a:schemeClr val="bg1"/>
                </a:solidFill>
                <a:latin typeface="Times New Roman" pitchFamily="18" charset="0"/>
              </a:rPr>
              <a:t>Өзі туралы жазған өлеңдері</a:t>
            </a:r>
            <a:endParaRPr lang="ru-RU" sz="4000" i="1" smtClean="0">
              <a:solidFill>
                <a:schemeClr val="bg1"/>
              </a:solidFill>
              <a:latin typeface="Times New Roman" pitchFamily="18" charset="0"/>
            </a:endParaRPr>
          </a:p>
        </p:txBody>
      </p:sp>
      <p:sp>
        <p:nvSpPr>
          <p:cNvPr id="22530" name="Rectangle 3"/>
          <p:cNvSpPr>
            <a:spLocks noGrp="1" noChangeArrowheads="1"/>
          </p:cNvSpPr>
          <p:nvPr>
            <p:ph type="body" idx="1"/>
          </p:nvPr>
        </p:nvSpPr>
        <p:spPr>
          <a:xfrm>
            <a:off x="457200" y="1600200"/>
            <a:ext cx="8229600" cy="4565650"/>
          </a:xfrm>
          <a:ln>
            <a:solidFill>
              <a:schemeClr val="bg1"/>
            </a:solidFill>
          </a:ln>
        </p:spPr>
        <p:txBody>
          <a:bodyPr/>
          <a:lstStyle/>
          <a:p>
            <a:pPr>
              <a:lnSpc>
                <a:spcPct val="90000"/>
              </a:lnSpc>
            </a:pPr>
            <a:r>
              <a:rPr lang="kk-KZ" i="1" dirty="0" smtClean="0">
                <a:solidFill>
                  <a:schemeClr val="bg1"/>
                </a:solidFill>
                <a:latin typeface="Times New Roman" pitchFamily="18" charset="0"/>
              </a:rPr>
              <a:t>Махамбет екі сөзінің бірінде “Меннен” ажырамады. “Менің</a:t>
            </a:r>
            <a:r>
              <a:rPr lang="kk-KZ" b="1" i="1" dirty="0" smtClean="0">
                <a:solidFill>
                  <a:schemeClr val="bg1"/>
                </a:solidFill>
                <a:latin typeface="Times New Roman" pitchFamily="18" charset="0"/>
              </a:rPr>
              <a:t> </a:t>
            </a:r>
            <a:r>
              <a:rPr lang="kk-KZ" i="1" dirty="0" smtClean="0">
                <a:solidFill>
                  <a:schemeClr val="bg1"/>
                </a:solidFill>
                <a:latin typeface="Times New Roman" pitchFamily="18" charset="0"/>
              </a:rPr>
              <a:t>атым Махамбет!”,“Мен Өтемістің баласы , Махамбет атты батырмын”, “Мен, мен едім, мен едім”, “Мен</a:t>
            </a:r>
            <a:r>
              <a:rPr lang="en-US" i="1" dirty="0" smtClean="0">
                <a:solidFill>
                  <a:schemeClr val="bg1"/>
                </a:solidFill>
                <a:latin typeface="Times New Roman" pitchFamily="18" charset="0"/>
              </a:rPr>
              <a:t>-</a:t>
            </a:r>
            <a:r>
              <a:rPr lang="kk-KZ" i="1" dirty="0" smtClean="0">
                <a:solidFill>
                  <a:schemeClr val="bg1"/>
                </a:solidFill>
                <a:latin typeface="Times New Roman" pitchFamily="18" charset="0"/>
              </a:rPr>
              <a:t> құстан туған құмаймын”, “Мен</a:t>
            </a:r>
            <a:r>
              <a:rPr lang="en-US" i="1" dirty="0" smtClean="0">
                <a:solidFill>
                  <a:schemeClr val="bg1"/>
                </a:solidFill>
                <a:latin typeface="Times New Roman" pitchFamily="18" charset="0"/>
              </a:rPr>
              <a:t>-</a:t>
            </a:r>
            <a:r>
              <a:rPr lang="kk-KZ" i="1" dirty="0" smtClean="0">
                <a:solidFill>
                  <a:schemeClr val="bg1"/>
                </a:solidFill>
                <a:latin typeface="Times New Roman" pitchFamily="18" charset="0"/>
              </a:rPr>
              <a:t> кескекті ердің сойымын”, “Боз ағаштан биік мен едім”, “Мен тауда ойнаған қарт марал”, “Мен ақсұңқар құстың сойы едім”, “Мен келелі қара бұлтпын”- деді.</a:t>
            </a:r>
            <a:r>
              <a:rPr lang="ru-RU" i="1" dirty="0" smtClean="0">
                <a:solidFill>
                  <a:schemeClr val="bg1"/>
                </a:solidFill>
                <a:latin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2530">
                                            <p:bg/>
                                          </p:spTgt>
                                        </p:tgtEl>
                                        <p:attrNameLst>
                                          <p:attrName>style.visibility</p:attrName>
                                        </p:attrNameLst>
                                      </p:cBhvr>
                                      <p:to>
                                        <p:strVal val="visible"/>
                                      </p:to>
                                    </p:set>
                                    <p:anim calcmode="lin" valueType="num">
                                      <p:cBhvr>
                                        <p:cTn id="7" dur="500" fill="hold"/>
                                        <p:tgtEl>
                                          <p:spTgt spid="22530">
                                            <p:bg/>
                                          </p:spTgt>
                                        </p:tgtEl>
                                        <p:attrNameLst>
                                          <p:attrName>ppt_w</p:attrName>
                                        </p:attrNameLst>
                                      </p:cBhvr>
                                      <p:tavLst>
                                        <p:tav tm="0">
                                          <p:val>
                                            <p:strVal val="#ppt_w*0.05"/>
                                          </p:val>
                                        </p:tav>
                                        <p:tav tm="100000">
                                          <p:val>
                                            <p:strVal val="#ppt_w"/>
                                          </p:val>
                                        </p:tav>
                                      </p:tavLst>
                                    </p:anim>
                                    <p:anim calcmode="lin" valueType="num">
                                      <p:cBhvr>
                                        <p:cTn id="8" dur="500" fill="hold"/>
                                        <p:tgtEl>
                                          <p:spTgt spid="22530">
                                            <p:bg/>
                                          </p:spTgt>
                                        </p:tgtEl>
                                        <p:attrNameLst>
                                          <p:attrName>ppt_h</p:attrName>
                                        </p:attrNameLst>
                                      </p:cBhvr>
                                      <p:tavLst>
                                        <p:tav tm="0">
                                          <p:val>
                                            <p:strVal val="#ppt_h"/>
                                          </p:val>
                                        </p:tav>
                                        <p:tav tm="100000">
                                          <p:val>
                                            <p:strVal val="#ppt_h"/>
                                          </p:val>
                                        </p:tav>
                                      </p:tavLst>
                                    </p:anim>
                                    <p:anim calcmode="lin" valueType="num">
                                      <p:cBhvr>
                                        <p:cTn id="9" dur="500" fill="hold"/>
                                        <p:tgtEl>
                                          <p:spTgt spid="22530">
                                            <p:bg/>
                                          </p:spTgt>
                                        </p:tgtEl>
                                        <p:attrNameLst>
                                          <p:attrName>ppt_x</p:attrName>
                                        </p:attrNameLst>
                                      </p:cBhvr>
                                      <p:tavLst>
                                        <p:tav tm="0">
                                          <p:val>
                                            <p:strVal val="#ppt_x-.2"/>
                                          </p:val>
                                        </p:tav>
                                        <p:tav tm="100000">
                                          <p:val>
                                            <p:strVal val="#ppt_x"/>
                                          </p:val>
                                        </p:tav>
                                      </p:tavLst>
                                    </p:anim>
                                    <p:anim calcmode="lin" valueType="num">
                                      <p:cBhvr>
                                        <p:cTn id="10" dur="500" fill="hold"/>
                                        <p:tgtEl>
                                          <p:spTgt spid="22530">
                                            <p:bg/>
                                          </p:spTgt>
                                        </p:tgtEl>
                                        <p:attrNameLst>
                                          <p:attrName>ppt_y</p:attrName>
                                        </p:attrNameLst>
                                      </p:cBhvr>
                                      <p:tavLst>
                                        <p:tav tm="0">
                                          <p:val>
                                            <p:strVal val="#ppt_y"/>
                                          </p:val>
                                        </p:tav>
                                        <p:tav tm="100000">
                                          <p:val>
                                            <p:strVal val="#ppt_y"/>
                                          </p:val>
                                        </p:tav>
                                      </p:tavLst>
                                    </p:anim>
                                    <p:animEffect transition="in" filter="fade">
                                      <p:cBhvr>
                                        <p:cTn id="11" dur="500"/>
                                        <p:tgtEl>
                                          <p:spTgt spid="22530">
                                            <p:bg/>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22530">
                                            <p:txEl>
                                              <p:pRg st="0" end="0"/>
                                            </p:txEl>
                                          </p:spTgt>
                                        </p:tgtEl>
                                        <p:attrNameLst>
                                          <p:attrName>style.visibility</p:attrName>
                                        </p:attrNameLst>
                                      </p:cBhvr>
                                      <p:to>
                                        <p:strVal val="visible"/>
                                      </p:to>
                                    </p:set>
                                    <p:anim calcmode="lin" valueType="num">
                                      <p:cBhvr>
                                        <p:cTn id="16" dur="500" fill="hold"/>
                                        <p:tgtEl>
                                          <p:spTgt spid="22530">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22530">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22530">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22530">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2253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3"/>
          <p:cNvSpPr>
            <a:spLocks noGrp="1" noChangeArrowheads="1"/>
          </p:cNvSpPr>
          <p:nvPr>
            <p:ph type="body" idx="1"/>
          </p:nvPr>
        </p:nvSpPr>
        <p:spPr>
          <a:xfrm>
            <a:off x="457200" y="692150"/>
            <a:ext cx="8229600" cy="5434013"/>
          </a:xfrm>
          <a:ln>
            <a:solidFill>
              <a:schemeClr val="bg1"/>
            </a:solidFill>
          </a:ln>
        </p:spPr>
        <p:txBody>
          <a:bodyPr/>
          <a:lstStyle/>
          <a:p>
            <a:pPr>
              <a:lnSpc>
                <a:spcPct val="80000"/>
              </a:lnSpc>
            </a:pPr>
            <a:r>
              <a:rPr lang="ru-RU" sz="2400" i="1" smtClean="0">
                <a:solidFill>
                  <a:schemeClr val="bg1"/>
                </a:solidFill>
                <a:latin typeface="Times New Roman" pitchFamily="18" charset="0"/>
              </a:rPr>
              <a:t>Көтеріліс жеңіліске ұшыраса да, ол өз рухын жоғалтпады. Халықты көтеріліске қайта шақырып, өлеңмен ой салып, халық санасын оятуға күш салады. Амал не, қараңғы халық ойын түсінбеді, оның өлеңінің құдіретіне бас исе де, ақын соңына ермеді. Патша әскерінің қаруынан сескенген халық ақынның өлеңмен шақырған үндеуіне құлақ аспады. Жалғыздықтан күйінген ақын, өз сырын өлеңмен айта берді. Ақын: «Мен едім» деген өлеңінде: </a:t>
            </a:r>
          </a:p>
          <a:p>
            <a:pPr>
              <a:lnSpc>
                <a:spcPct val="80000"/>
              </a:lnSpc>
              <a:buFontTx/>
              <a:buNone/>
            </a:pPr>
            <a:r>
              <a:rPr lang="ru-RU" sz="2400" i="1" smtClean="0">
                <a:solidFill>
                  <a:schemeClr val="bg1"/>
                </a:solidFill>
                <a:latin typeface="Times New Roman" pitchFamily="18" charset="0"/>
              </a:rPr>
              <a:t>                          Бөз ағаштан биік мен едім, </a:t>
            </a:r>
          </a:p>
          <a:p>
            <a:pPr>
              <a:lnSpc>
                <a:spcPct val="80000"/>
              </a:lnSpc>
              <a:buFontTx/>
              <a:buNone/>
            </a:pPr>
            <a:r>
              <a:rPr lang="ru-RU" sz="2400" i="1" smtClean="0">
                <a:solidFill>
                  <a:schemeClr val="bg1"/>
                </a:solidFill>
                <a:latin typeface="Times New Roman" pitchFamily="18" charset="0"/>
              </a:rPr>
              <a:t>                       Бұлтқа жетпей шарт сынбан, </a:t>
            </a:r>
          </a:p>
          <a:p>
            <a:pPr>
              <a:lnSpc>
                <a:spcPct val="80000"/>
              </a:lnSpc>
              <a:buFontTx/>
              <a:buNone/>
            </a:pPr>
            <a:r>
              <a:rPr lang="ru-RU" sz="2400" i="1" smtClean="0">
                <a:solidFill>
                  <a:schemeClr val="bg1"/>
                </a:solidFill>
                <a:latin typeface="Times New Roman" pitchFamily="18" charset="0"/>
              </a:rPr>
              <a:t>                             Ел құтқарар, ер едім </a:t>
            </a:r>
          </a:p>
          <a:p>
            <a:pPr>
              <a:lnSpc>
                <a:spcPct val="80000"/>
              </a:lnSpc>
              <a:buFontTx/>
              <a:buNone/>
            </a:pPr>
            <a:r>
              <a:rPr lang="ru-RU" sz="2400" i="1" smtClean="0">
                <a:solidFill>
                  <a:schemeClr val="bg1"/>
                </a:solidFill>
                <a:latin typeface="Times New Roman" pitchFamily="18" charset="0"/>
              </a:rPr>
              <a:t>                      Жандаспай ақыры бір тынбан, - деп өршілдігін жырлап көрсетеді. Ақын өлеңінің тәрбиелік мәні ерекше халық санасын оята түседі.</a:t>
            </a:r>
          </a:p>
          <a:p>
            <a:pPr>
              <a:lnSpc>
                <a:spcPct val="80000"/>
              </a:lnSpc>
              <a:buFontTx/>
              <a:buNone/>
            </a:pPr>
            <a:r>
              <a:rPr lang="kk-KZ" sz="2400" i="1" smtClean="0">
                <a:solidFill>
                  <a:schemeClr val="bg1"/>
                </a:solidFill>
                <a:latin typeface="Times New Roman" pitchFamily="18" charset="0"/>
              </a:rPr>
              <a:t>“Мен тауда ойнаған қарт марал” деген өлеңі де осы жағдайда шығарылған.</a:t>
            </a:r>
            <a:endParaRPr lang="ru-RU" sz="2400" i="1" smtClean="0">
              <a:solidFill>
                <a:schemeClr val="bg1"/>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3553">
                                            <p:bg/>
                                          </p:spTgt>
                                        </p:tgtEl>
                                        <p:attrNameLst>
                                          <p:attrName>style.visibility</p:attrName>
                                        </p:attrNameLst>
                                      </p:cBhvr>
                                      <p:to>
                                        <p:strVal val="visible"/>
                                      </p:to>
                                    </p:set>
                                    <p:animEffect transition="in" filter="wheel(4)">
                                      <p:cBhvr>
                                        <p:cTn id="7" dur="2000"/>
                                        <p:tgtEl>
                                          <p:spTgt spid="23553">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3553">
                                            <p:txEl>
                                              <p:pRg st="0" end="0"/>
                                            </p:txEl>
                                          </p:spTgt>
                                        </p:tgtEl>
                                        <p:attrNameLst>
                                          <p:attrName>style.visibility</p:attrName>
                                        </p:attrNameLst>
                                      </p:cBhvr>
                                      <p:to>
                                        <p:strVal val="visible"/>
                                      </p:to>
                                    </p:set>
                                    <p:animEffect transition="in" filter="wheel(4)">
                                      <p:cBhvr>
                                        <p:cTn id="12" dur="2000"/>
                                        <p:tgtEl>
                                          <p:spTgt spid="2355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23553">
                                            <p:txEl>
                                              <p:pRg st="1" end="1"/>
                                            </p:txEl>
                                          </p:spTgt>
                                        </p:tgtEl>
                                        <p:attrNameLst>
                                          <p:attrName>style.visibility</p:attrName>
                                        </p:attrNameLst>
                                      </p:cBhvr>
                                      <p:to>
                                        <p:strVal val="visible"/>
                                      </p:to>
                                    </p:set>
                                    <p:animEffect transition="in" filter="wheel(4)">
                                      <p:cBhvr>
                                        <p:cTn id="17" dur="2000"/>
                                        <p:tgtEl>
                                          <p:spTgt spid="2355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23553">
                                            <p:txEl>
                                              <p:pRg st="2" end="2"/>
                                            </p:txEl>
                                          </p:spTgt>
                                        </p:tgtEl>
                                        <p:attrNameLst>
                                          <p:attrName>style.visibility</p:attrName>
                                        </p:attrNameLst>
                                      </p:cBhvr>
                                      <p:to>
                                        <p:strVal val="visible"/>
                                      </p:to>
                                    </p:set>
                                    <p:animEffect transition="in" filter="wheel(4)">
                                      <p:cBhvr>
                                        <p:cTn id="22" dur="2000"/>
                                        <p:tgtEl>
                                          <p:spTgt spid="2355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23553">
                                            <p:txEl>
                                              <p:pRg st="3" end="3"/>
                                            </p:txEl>
                                          </p:spTgt>
                                        </p:tgtEl>
                                        <p:attrNameLst>
                                          <p:attrName>style.visibility</p:attrName>
                                        </p:attrNameLst>
                                      </p:cBhvr>
                                      <p:to>
                                        <p:strVal val="visible"/>
                                      </p:to>
                                    </p:set>
                                    <p:animEffect transition="in" filter="wheel(4)">
                                      <p:cBhvr>
                                        <p:cTn id="27" dur="2000"/>
                                        <p:tgtEl>
                                          <p:spTgt spid="2355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grpId="0" nodeType="clickEffect">
                                  <p:stCondLst>
                                    <p:cond delay="0"/>
                                  </p:stCondLst>
                                  <p:childTnLst>
                                    <p:set>
                                      <p:cBhvr>
                                        <p:cTn id="31" dur="1" fill="hold">
                                          <p:stCondLst>
                                            <p:cond delay="0"/>
                                          </p:stCondLst>
                                        </p:cTn>
                                        <p:tgtEl>
                                          <p:spTgt spid="23553">
                                            <p:txEl>
                                              <p:pRg st="4" end="4"/>
                                            </p:txEl>
                                          </p:spTgt>
                                        </p:tgtEl>
                                        <p:attrNameLst>
                                          <p:attrName>style.visibility</p:attrName>
                                        </p:attrNameLst>
                                      </p:cBhvr>
                                      <p:to>
                                        <p:strVal val="visible"/>
                                      </p:to>
                                    </p:set>
                                    <p:animEffect transition="in" filter="wheel(4)">
                                      <p:cBhvr>
                                        <p:cTn id="32" dur="2000"/>
                                        <p:tgtEl>
                                          <p:spTgt spid="2355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23553">
                                            <p:txEl>
                                              <p:pRg st="5" end="5"/>
                                            </p:txEl>
                                          </p:spTgt>
                                        </p:tgtEl>
                                        <p:attrNameLst>
                                          <p:attrName>style.visibility</p:attrName>
                                        </p:attrNameLst>
                                      </p:cBhvr>
                                      <p:to>
                                        <p:strVal val="visible"/>
                                      </p:to>
                                    </p:set>
                                    <p:animEffect transition="in" filter="wheel(4)">
                                      <p:cBhvr>
                                        <p:cTn id="37" dur="2000"/>
                                        <p:tgtEl>
                                          <p:spTgt spid="2355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ext Box 5"/>
          <p:cNvSpPr txBox="1">
            <a:spLocks noChangeArrowheads="1"/>
          </p:cNvSpPr>
          <p:nvPr/>
        </p:nvSpPr>
        <p:spPr bwMode="auto">
          <a:xfrm>
            <a:off x="755650" y="173038"/>
            <a:ext cx="7561263" cy="519112"/>
          </a:xfrm>
          <a:prstGeom prst="rect">
            <a:avLst/>
          </a:prstGeom>
          <a:noFill/>
          <a:ln w="9525">
            <a:noFill/>
            <a:miter lim="800000"/>
            <a:headEnd/>
            <a:tailEnd/>
          </a:ln>
        </p:spPr>
        <p:txBody>
          <a:bodyPr>
            <a:spAutoFit/>
          </a:bodyPr>
          <a:lstStyle/>
          <a:p>
            <a:pPr algn="ctr">
              <a:spcBef>
                <a:spcPct val="50000"/>
              </a:spcBef>
            </a:pPr>
            <a:r>
              <a:rPr lang="kk-KZ" sz="2800">
                <a:latin typeface="Arial" charset="0"/>
              </a:rPr>
              <a:t>“Ерлік пен елдіктің өшпес рухы”</a:t>
            </a:r>
            <a:endParaRPr lang="ru-RU" sz="2800">
              <a:latin typeface="Arial" charset="0"/>
            </a:endParaRPr>
          </a:p>
        </p:txBody>
      </p:sp>
      <p:pic>
        <p:nvPicPr>
          <p:cNvPr id="36866" name="Picture 2" descr="C:\Documents and Settings\АДИК БРАТАН\Рабочий стол\Новая папка (4)\Фото0368.jpg"/>
          <p:cNvPicPr>
            <a:picLocks noChangeAspect="1" noChangeArrowheads="1"/>
          </p:cNvPicPr>
          <p:nvPr/>
        </p:nvPicPr>
        <p:blipFill>
          <a:blip r:embed="rId2" cstate="print">
            <a:lum bright="14000" contrast="22000"/>
          </a:blip>
          <a:srcRect/>
          <a:stretch>
            <a:fillRect/>
          </a:stretch>
        </p:blipFill>
        <p:spPr bwMode="auto">
          <a:xfrm>
            <a:off x="0" y="685800"/>
            <a:ext cx="1958975" cy="2611438"/>
          </a:xfrm>
          <a:prstGeom prst="rect">
            <a:avLst/>
          </a:prstGeom>
          <a:noFill/>
          <a:ln w="9525">
            <a:noFill/>
            <a:miter lim="800000"/>
            <a:headEnd/>
            <a:tailEnd/>
          </a:ln>
        </p:spPr>
      </p:pic>
      <p:pic>
        <p:nvPicPr>
          <p:cNvPr id="36867" name="Picture 3" descr="C:\Documents and Settings\АДИК БРАТАН\Рабочий стол\Новая папка (2)\6.jpg"/>
          <p:cNvPicPr>
            <a:picLocks noChangeAspect="1" noChangeArrowheads="1"/>
          </p:cNvPicPr>
          <p:nvPr/>
        </p:nvPicPr>
        <p:blipFill>
          <a:blip r:embed="rId3" cstate="print"/>
          <a:srcRect/>
          <a:stretch>
            <a:fillRect/>
          </a:stretch>
        </p:blipFill>
        <p:spPr bwMode="auto">
          <a:xfrm>
            <a:off x="2057400" y="1371600"/>
            <a:ext cx="7034213" cy="4953000"/>
          </a:xfrm>
          <a:prstGeom prst="rect">
            <a:avLst/>
          </a:prstGeom>
          <a:noFill/>
          <a:ln w="9525">
            <a:noFill/>
            <a:miter lim="800000"/>
            <a:headEnd/>
            <a:tailEnd/>
          </a:ln>
        </p:spPr>
      </p:pic>
    </p:spTree>
  </p:cSld>
  <p:clrMapOvr>
    <a:masterClrMapping/>
  </p:clrMapOvr>
  <p:transition advTm="4485">
    <p:blinds dir="vert"/>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7"/>
</p:tagLst>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667</TotalTime>
  <Words>869</Words>
  <Application>Microsoft Office PowerPoint</Application>
  <PresentationFormat>Экран (4:3)</PresentationFormat>
  <Paragraphs>78</Paragraphs>
  <Slides>15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Оформление по умолчанию</vt:lpstr>
      <vt:lpstr>Слайд 1</vt:lpstr>
      <vt:lpstr>Өмірі</vt:lpstr>
      <vt:lpstr>Слайд 3</vt:lpstr>
      <vt:lpstr>Слайд 4</vt:lpstr>
      <vt:lpstr>Өлеңдерінің тақырыбы </vt:lpstr>
      <vt:lpstr>Слайд 6</vt:lpstr>
      <vt:lpstr>Өзі туралы жазған өлеңдері</vt:lpstr>
      <vt:lpstr>Слайд 8</vt:lpstr>
      <vt:lpstr>Слайд 9</vt:lpstr>
      <vt:lpstr>Слайд 10</vt:lpstr>
      <vt:lpstr>Слайд 11</vt:lpstr>
      <vt:lpstr>Слайд 12</vt:lpstr>
      <vt:lpstr>Махамбет Өтемісұлы туралы жазған ақын-жазушылардың ойлары</vt:lpstr>
      <vt:lpstr>Слайд 14</vt:lpstr>
      <vt:lpstr>Шаруалар көтерілісі </vt:lpstr>
    </vt:vector>
  </TitlesOfParts>
  <Company>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c:creator>
  <cp:lastModifiedBy>Каб319а</cp:lastModifiedBy>
  <cp:revision>88</cp:revision>
  <dcterms:created xsi:type="dcterms:W3CDTF">2010-10-19T16:07:27Z</dcterms:created>
  <dcterms:modified xsi:type="dcterms:W3CDTF">2012-10-29T05:23:41Z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188249</vt:lpwstr>
  </property>
  <property fmtid="{D5CDD505-2E9C-101B-9397-08002B2CF9AE}" pid="3" name="NXPowerLiteVersion">
    <vt:lpwstr>D4.1.1</vt:lpwstr>
  </property>
</Properties>
</file>