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DD1D-38BB-429A-93E3-839A9B09162C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26ABB-26C4-4FA3-B2D1-431F3B6FA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6ABB-26C4-4FA3-B2D1-431F3B6FAC0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271462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rgbClr val="FFFF00"/>
                </a:solidFill>
              </a:rPr>
              <a:t>Қазақ ұлттық аспаптар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1571612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srgbClr val="FFFF00"/>
                </a:solidFill>
              </a:rPr>
              <a:t>Сыбызгы</a:t>
            </a:r>
            <a:r>
              <a:rPr lang="ru-RU" sz="2000" dirty="0" smtClean="0">
                <a:solidFill>
                  <a:srgbClr val="FFFF00"/>
                </a:solidFill>
              </a:rPr>
              <a:t> - </a:t>
            </a:r>
            <a:r>
              <a:rPr lang="ru-RU" sz="2000" dirty="0" err="1" smtClean="0">
                <a:solidFill>
                  <a:srgbClr val="FFFF00"/>
                </a:solidFill>
              </a:rPr>
              <a:t>ескі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рухтың аспабының.</a:t>
            </a:r>
            <a:r>
              <a:rPr lang="ru-RU" sz="2000" dirty="0" smtClean="0">
                <a:solidFill>
                  <a:srgbClr val="FFFF00"/>
                </a:solidFill>
              </a:rPr>
              <a:t> Собой </a:t>
            </a:r>
            <a:r>
              <a:rPr lang="ru-RU" sz="2000" dirty="0" err="1" smtClean="0">
                <a:solidFill>
                  <a:srgbClr val="FFFF00"/>
                </a:solidFill>
              </a:rPr>
              <a:t>қамыс түтікті </a:t>
            </a:r>
            <a:r>
              <a:rPr lang="ru-RU" sz="2000" dirty="0" smtClean="0">
                <a:solidFill>
                  <a:srgbClr val="FFFF00"/>
                </a:solidFill>
              </a:rPr>
              <a:t>3-5 </a:t>
            </a:r>
            <a:r>
              <a:rPr lang="ru-RU" sz="2000" dirty="0" err="1" smtClean="0">
                <a:solidFill>
                  <a:srgbClr val="FFFF00"/>
                </a:solidFill>
              </a:rPr>
              <a:t>ойынның ойықтарымен ұсынады</a:t>
            </a:r>
            <a:r>
              <a:rPr lang="ru-RU" sz="2000" dirty="0" smtClean="0">
                <a:solidFill>
                  <a:srgbClr val="FFFF00"/>
                </a:solidFill>
              </a:rPr>
              <a:t>. Бас </a:t>
            </a:r>
            <a:r>
              <a:rPr lang="ru-RU" sz="2000" dirty="0" err="1" smtClean="0">
                <a:solidFill>
                  <a:srgbClr val="FFFF00"/>
                </a:solidFill>
              </a:rPr>
              <a:t>сыбызгы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жылы</a:t>
            </a:r>
            <a:r>
              <a:rPr lang="ru-RU" sz="2000" dirty="0" smtClean="0">
                <a:solidFill>
                  <a:srgbClr val="FFFF00"/>
                </a:solidFill>
              </a:rPr>
              <a:t> тембр. Конструкции </a:t>
            </a:r>
            <a:r>
              <a:rPr lang="ru-RU" sz="2000" dirty="0" err="1" smtClean="0">
                <a:solidFill>
                  <a:srgbClr val="FFFF00"/>
                </a:solidFill>
              </a:rPr>
              <a:t>жабайылығы орындаудың тамақтың ән айт</a:t>
            </a:r>
            <a:r>
              <a:rPr lang="ru-RU" sz="2000" dirty="0" smtClean="0">
                <a:solidFill>
                  <a:srgbClr val="FFFF00"/>
                </a:solidFill>
              </a:rPr>
              <a:t>- </a:t>
            </a:r>
            <a:r>
              <a:rPr lang="ru-RU" sz="2000" dirty="0" err="1" smtClean="0">
                <a:solidFill>
                  <a:srgbClr val="FFFF00"/>
                </a:solidFill>
              </a:rPr>
              <a:t>элементтері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пайдаланыл</a:t>
            </a:r>
            <a:r>
              <a:rPr lang="ru-RU" sz="2000" dirty="0" smtClean="0">
                <a:solidFill>
                  <a:srgbClr val="FFFF00"/>
                </a:solidFill>
              </a:rPr>
              <a:t>- </a:t>
            </a:r>
            <a:r>
              <a:rPr lang="ru-RU" sz="2000" dirty="0" err="1" smtClean="0">
                <a:solidFill>
                  <a:srgbClr val="FFFF00"/>
                </a:solidFill>
              </a:rPr>
              <a:t>ең күрделі техникасымен</a:t>
            </a:r>
            <a:r>
              <a:rPr lang="ru-RU" sz="2000" dirty="0" smtClean="0">
                <a:solidFill>
                  <a:srgbClr val="FFFF00"/>
                </a:solidFill>
              </a:rPr>
              <a:t> компенсируется. </a:t>
            </a:r>
            <a:r>
              <a:rPr lang="ru-RU" sz="2000" dirty="0" err="1" smtClean="0">
                <a:solidFill>
                  <a:srgbClr val="FFFF00"/>
                </a:solidFill>
              </a:rPr>
              <a:t>Камыс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сырнай</a:t>
            </a:r>
            <a:r>
              <a:rPr lang="ru-RU" sz="2000" dirty="0" smtClean="0">
                <a:solidFill>
                  <a:srgbClr val="FFFF00"/>
                </a:solidFill>
              </a:rPr>
              <a:t> - </a:t>
            </a:r>
            <a:r>
              <a:rPr lang="ru-RU" sz="2000" dirty="0" err="1" smtClean="0">
                <a:solidFill>
                  <a:srgbClr val="FFFF00"/>
                </a:solidFill>
              </a:rPr>
              <a:t>рухтың тілдің қамыстан деген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жасаған аспабының.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Сыбыз</a:t>
            </a:r>
            <a:r>
              <a:rPr lang="kk-KZ" sz="3600" dirty="0" smtClean="0">
                <a:solidFill>
                  <a:srgbClr val="FFFF00"/>
                </a:solidFill>
              </a:rPr>
              <a:t>ғ</a:t>
            </a:r>
            <a:r>
              <a:rPr lang="ru-RU" sz="3600" dirty="0" err="1" smtClean="0">
                <a:solidFill>
                  <a:srgbClr val="FFFF00"/>
                </a:solidFill>
              </a:rPr>
              <a:t>ы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285728"/>
            <a:ext cx="2312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Жетыген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357298"/>
            <a:ext cx="27146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Жетыген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шектің шертпелі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аспабы</a:t>
            </a:r>
            <a:r>
              <a:rPr lang="ru-RU" dirty="0" smtClean="0">
                <a:solidFill>
                  <a:srgbClr val="FFFF00"/>
                </a:solidFill>
              </a:rPr>
              <a:t>. Ара ХХ </a:t>
            </a:r>
            <a:r>
              <a:rPr lang="ru-RU" dirty="0" err="1" smtClean="0">
                <a:solidFill>
                  <a:srgbClr val="FFFF00"/>
                </a:solidFill>
              </a:rPr>
              <a:t>қайта жөнде- қабақта </a:t>
            </a:r>
            <a:r>
              <a:rPr lang="ru-RU" dirty="0" smtClean="0">
                <a:solidFill>
                  <a:srgbClr val="FFFF00"/>
                </a:solidFill>
              </a:rPr>
              <a:t>ша аксакалов </a:t>
            </a:r>
            <a:r>
              <a:rPr lang="ru-RU" dirty="0" err="1" smtClean="0">
                <a:solidFill>
                  <a:srgbClr val="FFFF00"/>
                </a:solidFill>
              </a:rPr>
              <a:t>сипаттамаларының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Жетыгена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негізінде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кеудеге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деген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керген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жеті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шек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Шектердің астына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астынан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тіреу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асыки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 smtClean="0">
                <a:solidFill>
                  <a:srgbClr val="FFFF00"/>
                </a:solidFill>
              </a:rPr>
              <a:t>томпайлар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err="1" smtClean="0">
                <a:solidFill>
                  <a:srgbClr val="FFFF00"/>
                </a:solidFill>
              </a:rPr>
              <a:t>қояды.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Сыртқы жетыген</a:t>
            </a:r>
            <a:r>
              <a:rPr lang="ru-RU" dirty="0" smtClean="0">
                <a:solidFill>
                  <a:srgbClr val="FFFF00"/>
                </a:solidFill>
              </a:rPr>
              <a:t> гусли </a:t>
            </a:r>
            <a:r>
              <a:rPr lang="ru-RU" dirty="0" err="1" smtClean="0">
                <a:solidFill>
                  <a:srgbClr val="FFFF00"/>
                </a:solidFill>
              </a:rPr>
              <a:t>немесе</a:t>
            </a:r>
            <a:r>
              <a:rPr lang="ru-RU" dirty="0" smtClean="0">
                <a:solidFill>
                  <a:srgbClr val="FFFF00"/>
                </a:solidFill>
              </a:rPr>
              <a:t> жат- арфу </a:t>
            </a:r>
            <a:r>
              <a:rPr lang="ru-RU" dirty="0" err="1" smtClean="0">
                <a:solidFill>
                  <a:srgbClr val="FFFF00"/>
                </a:solidFill>
              </a:rPr>
              <a:t>сияқты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Арада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ескі</a:t>
            </a:r>
            <a:r>
              <a:rPr lang="ru-RU" dirty="0" smtClean="0">
                <a:solidFill>
                  <a:srgbClr val="FFFF00"/>
                </a:solidFill>
              </a:rPr>
              <a:t> бас </a:t>
            </a:r>
            <a:r>
              <a:rPr lang="ru-RU" dirty="0" err="1" smtClean="0">
                <a:solidFill>
                  <a:srgbClr val="FFFF00"/>
                </a:solidFill>
              </a:rPr>
              <a:t>жетыгене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ойнады</a:t>
            </a:r>
            <a:r>
              <a:rPr lang="ru-RU" dirty="0" smtClean="0">
                <a:solidFill>
                  <a:srgbClr val="FFFF00"/>
                </a:solidFill>
              </a:rPr>
              <a:t> сказители </a:t>
            </a:r>
            <a:r>
              <a:rPr lang="ru-RU" dirty="0" err="1" smtClean="0">
                <a:solidFill>
                  <a:srgbClr val="FFFF00"/>
                </a:solidFill>
              </a:rPr>
              <a:t>алдым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көңілмен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бұл сәттіліктің аманатының қызмет етті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немесе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жорықпен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1428736"/>
            <a:ext cx="26431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Сазсырнай</a:t>
            </a:r>
            <a:r>
              <a:rPr lang="ru-RU" sz="2000" dirty="0" smtClean="0">
                <a:solidFill>
                  <a:srgbClr val="FFFF00"/>
                </a:solidFill>
              </a:rPr>
              <a:t> - </a:t>
            </a:r>
            <a:r>
              <a:rPr lang="ru-RU" sz="2000" dirty="0" err="1" smtClean="0">
                <a:solidFill>
                  <a:srgbClr val="FFFF00"/>
                </a:solidFill>
              </a:rPr>
              <a:t>рухтың балшықтан деген</a:t>
            </a:r>
            <a:r>
              <a:rPr lang="ru-RU" sz="2000" dirty="0" smtClean="0">
                <a:solidFill>
                  <a:srgbClr val="FFFF00"/>
                </a:solidFill>
              </a:rPr>
              <a:t> изготавливаемый </a:t>
            </a:r>
            <a:r>
              <a:rPr lang="ru-RU" sz="2000" dirty="0" err="1" smtClean="0">
                <a:solidFill>
                  <a:srgbClr val="FFFF00"/>
                </a:solidFill>
              </a:rPr>
              <a:t>аспабының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Қазақстанның аумағында </a:t>
            </a:r>
            <a:r>
              <a:rPr lang="ru-RU" sz="2000" dirty="0" smtClean="0">
                <a:solidFill>
                  <a:srgbClr val="FFFF00"/>
                </a:solidFill>
              </a:rPr>
              <a:t>при </a:t>
            </a:r>
            <a:r>
              <a:rPr lang="ru-RU" sz="2000" dirty="0" err="1" smtClean="0">
                <a:solidFill>
                  <a:srgbClr val="FFFF00"/>
                </a:solidFill>
              </a:rPr>
              <a:t>Отрар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ескі</a:t>
            </a:r>
            <a:r>
              <a:rPr lang="ru-RU" sz="2000" dirty="0" smtClean="0">
                <a:solidFill>
                  <a:srgbClr val="FFFF00"/>
                </a:solidFill>
              </a:rPr>
              <a:t> городища раскопках тап-. </a:t>
            </a:r>
            <a:r>
              <a:rPr lang="ru-RU" sz="2000" dirty="0" err="1" smtClean="0">
                <a:solidFill>
                  <a:srgbClr val="FFFF00"/>
                </a:solidFill>
              </a:rPr>
              <a:t>"Мөлдір, ақшыл" </a:t>
            </a:r>
            <a:r>
              <a:rPr lang="ru-RU" sz="2000" dirty="0" smtClean="0">
                <a:solidFill>
                  <a:srgbClr val="FFFF00"/>
                </a:solidFill>
              </a:rPr>
              <a:t>тембром </a:t>
            </a:r>
            <a:r>
              <a:rPr lang="ru-RU" sz="2000" dirty="0" err="1" smtClean="0">
                <a:solidFill>
                  <a:srgbClr val="FFFF00"/>
                </a:solidFill>
              </a:rPr>
              <a:t>ие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болады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Арада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ескі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сазсырнай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танымал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аспаппен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бала-шағаның және жасөспірімдердің арасында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болды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7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285728"/>
            <a:ext cx="2799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Сазсырнай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00240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1500174"/>
            <a:ext cx="2786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Шанкобыз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ескі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тілдің </a:t>
            </a:r>
            <a:r>
              <a:rPr lang="ru-RU" dirty="0" smtClean="0">
                <a:solidFill>
                  <a:srgbClr val="FFFF00"/>
                </a:solidFill>
              </a:rPr>
              <a:t>бас </a:t>
            </a:r>
            <a:r>
              <a:rPr lang="ru-RU" dirty="0" err="1" smtClean="0">
                <a:solidFill>
                  <a:srgbClr val="FFFF00"/>
                </a:solidFill>
              </a:rPr>
              <a:t>әлемнің </a:t>
            </a:r>
            <a:r>
              <a:rPr lang="ru-RU" dirty="0" smtClean="0">
                <a:solidFill>
                  <a:srgbClr val="FFFF00"/>
                </a:solidFill>
              </a:rPr>
              <a:t>многих </a:t>
            </a:r>
            <a:r>
              <a:rPr lang="ru-RU" dirty="0" err="1" smtClean="0">
                <a:solidFill>
                  <a:srgbClr val="FFFF00"/>
                </a:solidFill>
              </a:rPr>
              <a:t>халқының кездесетін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аспабының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Бақыр күй табағымнан деген</a:t>
            </a:r>
            <a:r>
              <a:rPr lang="ru-RU" dirty="0" smtClean="0">
                <a:solidFill>
                  <a:srgbClr val="FFFF00"/>
                </a:solidFill>
              </a:rPr>
              <a:t> изготавливается, </a:t>
            </a:r>
            <a:r>
              <a:rPr lang="ru-RU" dirty="0" err="1" smtClean="0">
                <a:solidFill>
                  <a:srgbClr val="FFFF00"/>
                </a:solidFill>
              </a:rPr>
              <a:t>жіңішке тілмен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алмастан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немесе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сүйектен.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Дыбыстың </a:t>
            </a:r>
            <a:r>
              <a:rPr lang="ru-RU" dirty="0" smtClean="0">
                <a:solidFill>
                  <a:srgbClr val="FFFF00"/>
                </a:solidFill>
              </a:rPr>
              <a:t>резонатором </a:t>
            </a:r>
            <a:r>
              <a:rPr lang="ru-RU" dirty="0" err="1" smtClean="0">
                <a:solidFill>
                  <a:srgbClr val="FFFF00"/>
                </a:solidFill>
              </a:rPr>
              <a:t>атқарушының аузқының </a:t>
            </a:r>
            <a:r>
              <a:rPr lang="ru-RU" dirty="0" smtClean="0">
                <a:solidFill>
                  <a:srgbClr val="FFFF00"/>
                </a:solidFill>
              </a:rPr>
              <a:t>полость </a:t>
            </a:r>
            <a:r>
              <a:rPr lang="ru-RU" dirty="0" err="1" smtClean="0">
                <a:solidFill>
                  <a:srgbClr val="FFFF00"/>
                </a:solidFill>
              </a:rPr>
              <a:t>қызмет етеді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Ағаштың шанкобыз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шанкобыза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бірегей</a:t>
            </a:r>
            <a:r>
              <a:rPr lang="ru-RU" dirty="0" smtClean="0">
                <a:solidFill>
                  <a:srgbClr val="FFFF00"/>
                </a:solidFill>
              </a:rPr>
              <a:t> разновидность </a:t>
            </a:r>
            <a:r>
              <a:rPr lang="ru-RU" dirty="0" err="1" smtClean="0">
                <a:solidFill>
                  <a:srgbClr val="FFFF00"/>
                </a:solidFill>
              </a:rPr>
              <a:t>ағаштың күй табағынан деген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алқындырған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85728"/>
            <a:ext cx="2722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Шанкобыз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214290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</a:rPr>
              <a:t>Дангыра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2857488" cy="27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142984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Даңғыра </a:t>
            </a:r>
            <a:r>
              <a:rPr lang="ru-RU" sz="2800" dirty="0" smtClean="0">
                <a:solidFill>
                  <a:srgbClr val="FFFF00"/>
                </a:solidFill>
              </a:rPr>
              <a:t>- </a:t>
            </a:r>
            <a:r>
              <a:rPr lang="ru-RU" sz="2800" dirty="0" err="1" smtClean="0">
                <a:solidFill>
                  <a:srgbClr val="FFFF00"/>
                </a:solidFill>
              </a:rPr>
              <a:t>қазақ және көне түр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smtClean="0">
                <a:solidFill>
                  <a:srgbClr val="FFFF00"/>
                </a:solidFill>
              </a:rPr>
              <a:t>к </a:t>
            </a:r>
            <a:r>
              <a:rPr lang="ru-RU" sz="2800" dirty="0" err="1" smtClean="0">
                <a:solidFill>
                  <a:srgbClr val="FFFF00"/>
                </a:solidFill>
              </a:rPr>
              <a:t>екп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err="1" smtClean="0">
                <a:solidFill>
                  <a:srgbClr val="FFFF00"/>
                </a:solidFill>
              </a:rPr>
              <a:t>нд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ойын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құралы.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Ол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дабыл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болды</a:t>
            </a:r>
            <a:r>
              <a:rPr lang="ru-RU" sz="2800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rgbClr val="FFFF00"/>
                </a:solidFill>
              </a:rPr>
              <a:t>металлдық </a:t>
            </a:r>
            <a:r>
              <a:rPr lang="ru-RU" sz="2800" dirty="0" smtClean="0">
                <a:solidFill>
                  <a:srgbClr val="FFFF00"/>
                </a:solidFill>
              </a:rPr>
              <a:t>т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err="1" smtClean="0">
                <a:solidFill>
                  <a:srgbClr val="FFFF00"/>
                </a:solidFill>
              </a:rPr>
              <a:t>ркестер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навешанылар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err="1" smtClean="0">
                <a:solidFill>
                  <a:srgbClr val="FFFF00"/>
                </a:solidFill>
              </a:rPr>
              <a:t>ш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err="1" smtClean="0">
                <a:solidFill>
                  <a:srgbClr val="FFFF00"/>
                </a:solidFill>
              </a:rPr>
              <a:t>нде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болатын</a:t>
            </a:r>
            <a:r>
              <a:rPr lang="ru-RU" sz="2800" dirty="0" smtClean="0">
                <a:solidFill>
                  <a:srgbClr val="FFFF00"/>
                </a:solidFill>
              </a:rPr>
              <a:t> тер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smtClean="0">
                <a:solidFill>
                  <a:srgbClr val="FFFF00"/>
                </a:solidFill>
              </a:rPr>
              <a:t>мен б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ru-RU" sz="2800" dirty="0" err="1" smtClean="0">
                <a:solidFill>
                  <a:srgbClr val="FFFF00"/>
                </a:solidFill>
              </a:rPr>
              <a:t>р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жағынан тысталған жиек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сақина және </a:t>
            </a:r>
            <a:r>
              <a:rPr lang="ru-RU" sz="2800" dirty="0" smtClean="0">
                <a:solidFill>
                  <a:srgbClr val="FFFF00"/>
                </a:solidFill>
              </a:rPr>
              <a:t>пластинка.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314825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1214422"/>
            <a:ext cx="3929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Домбра - </a:t>
            </a:r>
            <a:r>
              <a:rPr lang="ru-RU" sz="2400" dirty="0" err="1" smtClean="0">
                <a:solidFill>
                  <a:srgbClr val="FFFF00"/>
                </a:solidFill>
              </a:rPr>
              <a:t>ең таратып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жібер</a:t>
            </a:r>
            <a:r>
              <a:rPr lang="ru-RU" sz="2400" dirty="0" smtClean="0">
                <a:solidFill>
                  <a:srgbClr val="FFFF00"/>
                </a:solidFill>
              </a:rPr>
              <a:t>- </a:t>
            </a:r>
            <a:r>
              <a:rPr lang="ru-RU" sz="2400" dirty="0" err="1" smtClean="0">
                <a:solidFill>
                  <a:srgbClr val="FFFF00"/>
                </a:solidFill>
              </a:rPr>
              <a:t>және халықта сүйікті аспап</a:t>
            </a:r>
            <a:r>
              <a:rPr lang="ru-RU" sz="2400" dirty="0" smtClean="0">
                <a:solidFill>
                  <a:srgbClr val="FFFF00"/>
                </a:solidFill>
              </a:rPr>
              <a:t>. Бас домбры </a:t>
            </a:r>
            <a:r>
              <a:rPr lang="ru-RU" sz="2400" dirty="0" err="1" smtClean="0">
                <a:solidFill>
                  <a:srgbClr val="FFFF00"/>
                </a:solidFill>
              </a:rPr>
              <a:t>ағаштың кеудесінің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екі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желілі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шек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Көп аймақтық </a:t>
            </a:r>
            <a:r>
              <a:rPr lang="ru-RU" sz="2400" dirty="0" smtClean="0">
                <a:solidFill>
                  <a:srgbClr val="FFFF00"/>
                </a:solidFill>
              </a:rPr>
              <a:t>разновидностей имеет. Домбра - </a:t>
            </a:r>
            <a:r>
              <a:rPr lang="ru-RU" sz="2400" dirty="0" err="1" smtClean="0">
                <a:solidFill>
                  <a:srgbClr val="FFFF00"/>
                </a:solidFill>
              </a:rPr>
              <a:t>дәстүрлі кәсіби әншінің және кюйши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тындырымды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аспабы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Кюй</a:t>
            </a:r>
            <a:r>
              <a:rPr lang="ru-RU" sz="2400" dirty="0" smtClean="0">
                <a:solidFill>
                  <a:srgbClr val="FFFF00"/>
                </a:solidFill>
              </a:rPr>
              <a:t> домбры </a:t>
            </a:r>
            <a:r>
              <a:rPr lang="ru-RU" sz="2400" dirty="0" err="1" smtClean="0">
                <a:solidFill>
                  <a:srgbClr val="FFFF00"/>
                </a:solidFill>
              </a:rPr>
              <a:t>үшін </a:t>
            </a:r>
            <a:r>
              <a:rPr lang="ru-RU" sz="2400" dirty="0" smtClean="0">
                <a:solidFill>
                  <a:srgbClr val="FFFF00"/>
                </a:solidFill>
              </a:rPr>
              <a:t>- </a:t>
            </a:r>
            <a:r>
              <a:rPr lang="ru-RU" sz="2400" dirty="0" err="1" smtClean="0">
                <a:solidFill>
                  <a:srgbClr val="FFFF00"/>
                </a:solidFill>
              </a:rPr>
              <a:t>қазақ музыканың музыканың дамуының шыңы</a:t>
            </a:r>
            <a:r>
              <a:rPr lang="ru-RU" sz="2400" dirty="0" smtClean="0">
                <a:solidFill>
                  <a:srgbClr val="FFFF00"/>
                </a:solidFill>
              </a:rPr>
              <a:t>. Кюи </a:t>
            </a:r>
            <a:r>
              <a:rPr lang="ru-RU" sz="2400" dirty="0" err="1" smtClean="0">
                <a:solidFill>
                  <a:srgbClr val="FFFF00"/>
                </a:solidFill>
              </a:rPr>
              <a:t>арада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толық </a:t>
            </a:r>
            <a:r>
              <a:rPr lang="ru-RU" sz="2400" dirty="0" smtClean="0">
                <a:solidFill>
                  <a:srgbClr val="FFFF00"/>
                </a:solidFill>
              </a:rPr>
              <a:t>шарада </a:t>
            </a:r>
            <a:r>
              <a:rPr lang="ru-RU" sz="2400" dirty="0" err="1" smtClean="0">
                <a:solidFill>
                  <a:srgbClr val="FFFF00"/>
                </a:solidFill>
              </a:rPr>
              <a:t>қазақ рухани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әлемін сәуле түседі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2017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Домбра</a:t>
            </a:r>
            <a:endParaRPr lang="ru-RU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3214710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150017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Кылкобыз</a:t>
            </a:r>
            <a:r>
              <a:rPr lang="ru-RU" sz="2400" dirty="0" smtClean="0">
                <a:solidFill>
                  <a:srgbClr val="FFFF00"/>
                </a:solidFill>
              </a:rPr>
              <a:t> - </a:t>
            </a:r>
            <a:r>
              <a:rPr lang="ru-RU" sz="2400" dirty="0" err="1" smtClean="0">
                <a:solidFill>
                  <a:srgbClr val="FFFF00"/>
                </a:solidFill>
              </a:rPr>
              <a:t>барлық </a:t>
            </a:r>
            <a:r>
              <a:rPr lang="ru-RU" sz="2400" dirty="0" smtClean="0">
                <a:solidFill>
                  <a:srgbClr val="FFFF00"/>
                </a:solidFill>
              </a:rPr>
              <a:t>струнно-смычковых </a:t>
            </a:r>
            <a:r>
              <a:rPr lang="ru-RU" sz="2400" dirty="0" err="1" smtClean="0">
                <a:solidFill>
                  <a:srgbClr val="FFFF00"/>
                </a:solidFill>
              </a:rPr>
              <a:t>аспаптың </a:t>
            </a:r>
            <a:r>
              <a:rPr lang="ru-RU" sz="2400" dirty="0" smtClean="0">
                <a:solidFill>
                  <a:srgbClr val="FFFF00"/>
                </a:solidFill>
              </a:rPr>
              <a:t>прародитель. Издревле </a:t>
            </a:r>
            <a:r>
              <a:rPr lang="ru-RU" sz="2400" dirty="0" err="1" smtClean="0">
                <a:solidFill>
                  <a:srgbClr val="FFFF00"/>
                </a:solidFill>
              </a:rPr>
              <a:t>кылкобыз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тылсымды</a:t>
            </a:r>
            <a:r>
              <a:rPr lang="ru-RU" sz="2400" dirty="0" smtClean="0">
                <a:solidFill>
                  <a:srgbClr val="FFFF00"/>
                </a:solidFill>
              </a:rPr>
              <a:t> сакральным </a:t>
            </a:r>
            <a:r>
              <a:rPr lang="ru-RU" sz="2400" dirty="0" err="1" smtClean="0">
                <a:solidFill>
                  <a:srgbClr val="FFFF00"/>
                </a:solidFill>
              </a:rPr>
              <a:t>аспаппен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саналды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онда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бақсы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сәуегейлер</a:t>
            </a:r>
            <a:r>
              <a:rPr lang="ru-RU" sz="2400" dirty="0" smtClean="0">
                <a:solidFill>
                  <a:srgbClr val="FFFF00"/>
                </a:solidFill>
              </a:rPr>
              <a:t>, эпические сказители </a:t>
            </a:r>
            <a:r>
              <a:rPr lang="ru-RU" sz="2400" dirty="0" err="1" smtClean="0">
                <a:solidFill>
                  <a:srgbClr val="FFFF00"/>
                </a:solidFill>
              </a:rPr>
              <a:t>ойнады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Шек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және </a:t>
            </a:r>
            <a:r>
              <a:rPr lang="ru-RU" sz="2400" dirty="0" smtClean="0">
                <a:solidFill>
                  <a:srgbClr val="FFFF00"/>
                </a:solidFill>
              </a:rPr>
              <a:t>смычок </a:t>
            </a:r>
            <a:r>
              <a:rPr lang="ru-RU" sz="2400" dirty="0" err="1" smtClean="0">
                <a:solidFill>
                  <a:srgbClr val="FFFF00"/>
                </a:solidFill>
              </a:rPr>
              <a:t>емесширатпа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атты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айдардан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деген</a:t>
            </a:r>
            <a:r>
              <a:rPr lang="ru-RU" sz="2400" dirty="0" smtClean="0">
                <a:solidFill>
                  <a:srgbClr val="FFFF00"/>
                </a:solidFill>
              </a:rPr>
              <a:t> изготавливаются, </a:t>
            </a:r>
            <a:r>
              <a:rPr lang="ru-RU" sz="2400" dirty="0" err="1" smtClean="0">
                <a:solidFill>
                  <a:srgbClr val="FFFF00"/>
                </a:solidFill>
              </a:rPr>
              <a:t>бұл оғаш, </a:t>
            </a:r>
            <a:r>
              <a:rPr lang="ru-RU" sz="2400" dirty="0" smtClean="0">
                <a:solidFill>
                  <a:srgbClr val="FFFF00"/>
                </a:solidFill>
              </a:rPr>
              <a:t>почти " потусторонний" тембр </a:t>
            </a:r>
            <a:r>
              <a:rPr lang="ru-RU" sz="2400" dirty="0" err="1" smtClean="0">
                <a:solidFill>
                  <a:srgbClr val="FFFF00"/>
                </a:solidFill>
              </a:rPr>
              <a:t>береді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Кылкобыза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қазіргі </a:t>
            </a:r>
            <a:r>
              <a:rPr lang="ru-RU" sz="2400" dirty="0" smtClean="0">
                <a:solidFill>
                  <a:srgbClr val="FFFF00"/>
                </a:solidFill>
              </a:rPr>
              <a:t>разновидность - </a:t>
            </a:r>
            <a:r>
              <a:rPr lang="ru-RU" sz="2400" dirty="0" err="1" smtClean="0">
                <a:solidFill>
                  <a:srgbClr val="FFFF00"/>
                </a:solidFill>
              </a:rPr>
              <a:t>кобыз</a:t>
            </a:r>
            <a:r>
              <a:rPr lang="ru-RU" sz="2400" dirty="0" smtClean="0">
                <a:solidFill>
                  <a:srgbClr val="FFFF00"/>
                </a:solidFill>
              </a:rPr>
              <a:t> прима.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5728"/>
            <a:ext cx="2640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Кылкобыз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142984"/>
            <a:ext cx="27901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214290"/>
            <a:ext cx="136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solidFill>
                  <a:srgbClr val="FFFF00"/>
                </a:solidFill>
              </a:rPr>
              <a:t>Уран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142984"/>
            <a:ext cx="34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Уран - </a:t>
            </a:r>
            <a:r>
              <a:rPr lang="ru-RU" sz="3200" dirty="0" err="1" smtClean="0">
                <a:solidFill>
                  <a:srgbClr val="FFFF00"/>
                </a:solidFill>
              </a:rPr>
              <a:t>жауынгер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пайдаланылған үрлейт</a:t>
            </a:r>
            <a:r>
              <a:rPr lang="en-US" sz="3200" dirty="0" err="1" smtClean="0">
                <a:solidFill>
                  <a:srgbClr val="FFFF00"/>
                </a:solidFill>
              </a:rPr>
              <a:t>i</a:t>
            </a:r>
            <a:r>
              <a:rPr lang="ru-RU" sz="3200" dirty="0" err="1" smtClean="0">
                <a:solidFill>
                  <a:srgbClr val="FFFF00"/>
                </a:solidFill>
              </a:rPr>
              <a:t>н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ойын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құралы.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Тұрбалар ұзындық бойынша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ек</a:t>
            </a:r>
            <a:r>
              <a:rPr lang="en-US" sz="3200" dirty="0" err="1" smtClean="0">
                <a:solidFill>
                  <a:srgbClr val="FFFF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әр түрл</a:t>
            </a:r>
            <a:r>
              <a:rPr lang="en-US" sz="3200" dirty="0" err="1" smtClean="0">
                <a:solidFill>
                  <a:srgbClr val="FFFF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үш ойын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саңылаулар бойынша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алады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2714644" cy="208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370</Words>
  <Application>Microsoft Office PowerPoint</Application>
  <PresentationFormat>Экран (4:3)</PresentationFormat>
  <Paragraphs>24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ud4nik</dc:creator>
  <cp:lastModifiedBy>ud4nik</cp:lastModifiedBy>
  <cp:revision>10</cp:revision>
  <dcterms:created xsi:type="dcterms:W3CDTF">2012-02-19T19:23:46Z</dcterms:created>
  <dcterms:modified xsi:type="dcterms:W3CDTF">2012-02-20T08:19:21Z</dcterms:modified>
</cp:coreProperties>
</file>