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93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106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theme/themeOverride1.xml" ContentType="application/vnd.openxmlformats-officedocument.themeOverride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Masters/slideMaster8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98.xml" ContentType="application/vnd.openxmlformats-officedocument.presentationml.slideLayout+xml"/>
  <Override PartName="/ppt/theme/theme10.xml" ContentType="application/vnd.openxmlformats-officedocument.theme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76.xml" ContentType="application/vnd.openxmlformats-officedocument.presentationml.slideLayout+xml"/>
  <Default Extension="png" ContentType="image/png"/>
  <Override PartName="/ppt/presProps.xml" ContentType="application/vnd.openxmlformats-officedocument.presentationml.presProps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90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103.xml" ContentType="application/vnd.openxmlformats-officedocument.presentationml.slideLayout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Masters/slideMaster9.xml" ContentType="application/vnd.openxmlformats-officedocument.presentationml.slideMaster+xml"/>
  <Override PartName="/ppt/slideLayouts/slideLayout10.xml" ContentType="application/vnd.openxmlformats-officedocument.presentationml.slideLayout+xml"/>
  <Override PartName="/ppt/slideMasters/slideMaster7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7.xml" ContentType="application/vnd.openxmlformats-officedocument.theme+xml"/>
  <Override PartName="/ppt/slideLayouts/slideLayout79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97.xml" ContentType="application/vnd.openxmlformats-officedocument.presentationml.slideLayou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91.xml" ContentType="application/vnd.openxmlformats-officedocument.presentationml.slideLayout+xml"/>
  <Override PartName="/ppt/theme/themeOverride3.xml" ContentType="application/vnd.openxmlformats-officedocument.themeOverride+xml"/>
  <Default Extension="rels" ContentType="application/vnd.openxmlformats-package.relationships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Masters/slideMaster6.xml" ContentType="application/vnd.openxmlformats-officedocument.presentationml.slideMaster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slideLayouts/slideLayout3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105.xml" ContentType="application/vnd.openxmlformats-officedocument.presentationml.slideLayout+xml"/>
  <Override PartName="/ppt/theme/themeOverride4.xml" ContentType="application/vnd.openxmlformats-officedocument.themeOverr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  <p:sldMasterId id="2147483684" r:id="rId4"/>
    <p:sldMasterId id="2147483720" r:id="rId5"/>
    <p:sldMasterId id="2147483732" r:id="rId6"/>
    <p:sldMasterId id="2147483744" r:id="rId7"/>
    <p:sldMasterId id="2147483756" r:id="rId8"/>
    <p:sldMasterId id="2147483768" r:id="rId9"/>
    <p:sldMasterId id="2147483792" r:id="rId10"/>
  </p:sldMasterIdLst>
  <p:sldIdLst>
    <p:sldId id="256" r:id="rId11"/>
    <p:sldId id="257" r:id="rId12"/>
    <p:sldId id="258" r:id="rId13"/>
    <p:sldId id="259" r:id="rId14"/>
    <p:sldId id="260" r:id="rId15"/>
    <p:sldId id="261" r:id="rId16"/>
    <p:sldId id="262" r:id="rId17"/>
    <p:sldId id="263" r:id="rId18"/>
    <p:sldId id="265" r:id="rId19"/>
    <p:sldId id="264" r:id="rId20"/>
    <p:sldId id="266" r:id="rId21"/>
    <p:sldId id="267" r:id="rId22"/>
    <p:sldId id="268" r:id="rId23"/>
    <p:sldId id="269" r:id="rId24"/>
    <p:sldId id="270" r:id="rId25"/>
    <p:sldId id="271" r:id="rId26"/>
    <p:sldId id="272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102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3.xml"/><Relationship Id="rId18" Type="http://schemas.openxmlformats.org/officeDocument/2006/relationships/slide" Target="slides/slide8.xml"/><Relationship Id="rId26" Type="http://schemas.openxmlformats.org/officeDocument/2006/relationships/slide" Target="slides/slide16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2.xml"/><Relationship Id="rId17" Type="http://schemas.openxmlformats.org/officeDocument/2006/relationships/slide" Target="slides/slide7.xml"/><Relationship Id="rId25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6.xml"/><Relationship Id="rId20" Type="http://schemas.openxmlformats.org/officeDocument/2006/relationships/slide" Target="slides/slide10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1.xml"/><Relationship Id="rId24" Type="http://schemas.openxmlformats.org/officeDocument/2006/relationships/slide" Target="slides/slide14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5.xml"/><Relationship Id="rId23" Type="http://schemas.openxmlformats.org/officeDocument/2006/relationships/slide" Target="slides/slide13.xml"/><Relationship Id="rId28" Type="http://schemas.openxmlformats.org/officeDocument/2006/relationships/presProps" Target="presProp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9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4.xml"/><Relationship Id="rId22" Type="http://schemas.openxmlformats.org/officeDocument/2006/relationships/slide" Target="slides/slide12.xml"/><Relationship Id="rId27" Type="http://schemas.openxmlformats.org/officeDocument/2006/relationships/slide" Target="slides/slide17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5B106E36-FD25-4E2D-B0AA-010F637433A0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5B106E36-FD25-4E2D-B0AA-010F637433A0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5B106E36-FD25-4E2D-B0AA-010F637433A0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nsportal.ru/shkola/psikhologiya/library/nedelya-psikhologii-v-kazhdom-iz-nas-solntse" TargetMode="Externa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slideLayout" Target="../slideLayouts/slideLayout68.xml"/><Relationship Id="rId1" Type="http://schemas.openxmlformats.org/officeDocument/2006/relationships/themeOverride" Target="../theme/themeOverride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90.xml"/><Relationship Id="rId1" Type="http://schemas.openxmlformats.org/officeDocument/2006/relationships/themeOverride" Target="../theme/themeOverride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01.xml"/><Relationship Id="rId1" Type="http://schemas.openxmlformats.org/officeDocument/2006/relationships/themeOverride" Target="../theme/themeOverride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4.xml"/><Relationship Id="rId1" Type="http://schemas.openxmlformats.org/officeDocument/2006/relationships/themeOverride" Target="../theme/themeOverride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142976" y="1498387"/>
            <a:ext cx="6643734" cy="5359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11354"/>
          </a:xfrm>
        </p:spPr>
        <p:txBody>
          <a:bodyPr>
            <a:normAutofit fontScale="90000"/>
          </a:bodyPr>
          <a:lstStyle/>
          <a:p>
            <a:r>
              <a:rPr lang="ru-RU" sz="6700" b="1" dirty="0" smtClean="0">
                <a:hlinkClick r:id="rId3"/>
              </a:rPr>
              <a:t>НЕДЕЛЯ ПСИХОЛОГИИ</a:t>
            </a:r>
            <a:r>
              <a:rPr lang="ru-RU" b="1" dirty="0" smtClean="0">
                <a:hlinkClick r:id="rId3"/>
              </a:rPr>
              <a:t/>
            </a:r>
            <a:br>
              <a:rPr lang="ru-RU" b="1" dirty="0" smtClean="0">
                <a:hlinkClick r:id="rId3"/>
              </a:rPr>
            </a:br>
            <a:r>
              <a:rPr lang="ru-RU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hlinkClick r:id="rId3"/>
              </a:rPr>
              <a:t>" </a:t>
            </a:r>
            <a:r>
              <a:rPr lang="ru-RU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hlinkClick r:id="rId3"/>
              </a:rPr>
              <a:t>В КАЖДОМ ИЗ НАС СОЛНЦЕ"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    Психея </a:t>
            </a:r>
            <a:r>
              <a:rPr lang="ru-RU" dirty="0" smtClean="0"/>
              <a:t>в греческой мифологии стала олицетворением души, ищущей свой идеал. Слово "психология" образовано из греческих слов "психе" - душа, "логос" - наука.</a:t>
            </a:r>
            <a:endParaRPr lang="ru-RU" dirty="0"/>
          </a:p>
        </p:txBody>
      </p:sp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08" y="3000372"/>
            <a:ext cx="5167322" cy="343626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4143380"/>
            <a:ext cx="9144000" cy="271462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        </a:t>
            </a:r>
            <a:r>
              <a:rPr lang="ru-RU" sz="36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Наука </a:t>
            </a:r>
            <a:r>
              <a:rPr lang="ru-RU" sz="36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о душе - такое определение впервые было дано более 2 тысяч лет назад. Людей, </a:t>
            </a:r>
            <a:r>
              <a:rPr lang="ru-RU" sz="36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занимающихся психологией</a:t>
            </a:r>
            <a:r>
              <a:rPr lang="ru-RU" sz="36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, стали называть психологами.</a:t>
            </a:r>
            <a:endParaRPr lang="ru-RU" sz="3600" b="1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71669" y="142852"/>
            <a:ext cx="4855243" cy="39385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1544" y="0"/>
            <a:ext cx="446245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642918"/>
            <a:ext cx="4214842" cy="6215082"/>
          </a:xfrm>
        </p:spPr>
        <p:txBody>
          <a:bodyPr/>
          <a:lstStyle/>
          <a:p>
            <a:pPr algn="r">
              <a:buNone/>
            </a:pPr>
            <a:r>
              <a:rPr lang="ru-RU" sz="4000" dirty="0" smtClean="0"/>
              <a:t>Психология-наука удивительная</a:t>
            </a:r>
          </a:p>
          <a:p>
            <a:pPr algn="r">
              <a:buNone/>
            </a:pPr>
            <a:r>
              <a:rPr lang="ru-RU" sz="4000" dirty="0" smtClean="0"/>
              <a:t>И во многом поучительная.</a:t>
            </a:r>
          </a:p>
          <a:p>
            <a:pPr algn="r">
              <a:buNone/>
            </a:pPr>
            <a:r>
              <a:rPr lang="ru-RU" sz="4000" dirty="0" smtClean="0"/>
              <a:t>Душу человека изучает</a:t>
            </a:r>
          </a:p>
          <a:p>
            <a:pPr algn="r">
              <a:buNone/>
            </a:pPr>
            <a:r>
              <a:rPr lang="ru-RU" sz="4000" dirty="0" smtClean="0"/>
              <a:t>Многие ее тайны раскрывает.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643570" y="1214422"/>
            <a:ext cx="3500430" cy="4911741"/>
          </a:xfrm>
        </p:spPr>
        <p:txBody>
          <a:bodyPr/>
          <a:lstStyle/>
          <a:p>
            <a:pPr>
              <a:buNone/>
            </a:pPr>
            <a:r>
              <a:rPr lang="ru-RU" sz="3600" b="1" dirty="0" smtClean="0">
                <a:solidFill>
                  <a:srgbClr val="C00000"/>
                </a:solidFill>
              </a:rPr>
              <a:t>Психология поможет </a:t>
            </a:r>
            <a:r>
              <a:rPr lang="ru-RU" sz="3600" b="1" dirty="0">
                <a:solidFill>
                  <a:srgbClr val="C00000"/>
                </a:solidFill>
              </a:rPr>
              <a:t>вам</a:t>
            </a:r>
            <a:endParaRPr lang="ru-RU" sz="3600" b="1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ru-RU" sz="3600" b="1" dirty="0" smtClean="0">
                <a:solidFill>
                  <a:srgbClr val="C00000"/>
                </a:solidFill>
              </a:rPr>
              <a:t>лучше </a:t>
            </a:r>
            <a:r>
              <a:rPr lang="ru-RU" sz="3600" b="1" dirty="0">
                <a:solidFill>
                  <a:srgbClr val="C00000"/>
                </a:solidFill>
              </a:rPr>
              <a:t>узнать </a:t>
            </a:r>
            <a:r>
              <a:rPr lang="ru-RU" sz="3600" b="1" dirty="0" smtClean="0">
                <a:solidFill>
                  <a:srgbClr val="C00000"/>
                </a:solidFill>
              </a:rPr>
              <a:t>себя.</a:t>
            </a:r>
          </a:p>
          <a:p>
            <a:pPr>
              <a:buNone/>
            </a:pPr>
            <a:r>
              <a:rPr lang="ru-RU" sz="3600" b="1" dirty="0">
                <a:solidFill>
                  <a:srgbClr val="C00000"/>
                </a:solidFill>
              </a:rPr>
              <a:t>И дать ответы на </a:t>
            </a:r>
            <a:r>
              <a:rPr lang="ru-RU" sz="3600" b="1" dirty="0" smtClean="0">
                <a:solidFill>
                  <a:srgbClr val="C00000"/>
                </a:solidFill>
              </a:rPr>
              <a:t>вопросы:</a:t>
            </a:r>
          </a:p>
          <a:p>
            <a:pPr>
              <a:buNone/>
            </a:pPr>
            <a:r>
              <a:rPr lang="ru-RU" sz="3600" b="1" dirty="0">
                <a:solidFill>
                  <a:srgbClr val="C00000"/>
                </a:solidFill>
              </a:rPr>
              <a:t>Кто? И какой я?</a:t>
            </a:r>
            <a:endParaRPr lang="ru-RU" sz="3600" b="1" dirty="0" smtClean="0">
              <a:solidFill>
                <a:srgbClr val="C00000"/>
              </a:solidFill>
            </a:endParaRPr>
          </a:p>
          <a:p>
            <a:pPr>
              <a:buNone/>
            </a:pPr>
            <a:endParaRPr lang="ru-RU" dirty="0"/>
          </a:p>
        </p:txBody>
      </p:sp>
      <p:pic>
        <p:nvPicPr>
          <p:cNvPr id="3686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557213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14290"/>
            <a:ext cx="5286380" cy="664371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</a:t>
            </a:r>
            <a:r>
              <a:rPr lang="ru-RU" sz="3600" b="1" dirty="0" smtClean="0"/>
              <a:t>Благодаря </a:t>
            </a:r>
            <a:r>
              <a:rPr lang="ru-RU" sz="3600" b="1" dirty="0"/>
              <a:t>психологии, можно узнать, как из новорожденного беспомощного младенца человек превращается в разумную и зрелую личность. Она расскажет вам, как мы познаем окружающий нас мир.</a:t>
            </a:r>
            <a:endParaRPr lang="ru-RU" sz="3600" b="1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3789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14943" y="214290"/>
            <a:ext cx="3929058" cy="64294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72066" y="0"/>
            <a:ext cx="4071934" cy="68580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3600" dirty="0" smtClean="0"/>
              <a:t>      </a:t>
            </a:r>
            <a:r>
              <a:rPr lang="ru-RU" sz="3600" dirty="0" smtClean="0">
                <a:solidFill>
                  <a:srgbClr val="002060"/>
                </a:solidFill>
              </a:rPr>
              <a:t>А </a:t>
            </a:r>
            <a:r>
              <a:rPr lang="ru-RU" sz="3600" dirty="0">
                <a:solidFill>
                  <a:srgbClr val="002060"/>
                </a:solidFill>
              </a:rPr>
              <a:t>теперь оглянемся вокруг - сколько взрослых и сверстников рядом! Все они разного возраста, роста, с разным цветом глаз и характером. Как научиться успешно общаться с ними?</a:t>
            </a:r>
            <a:endParaRPr lang="ru-RU" sz="3600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ru-RU" dirty="0"/>
          </a:p>
        </p:txBody>
      </p:sp>
      <p:pic>
        <p:nvPicPr>
          <p:cNvPr id="3891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535781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528641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    </a:t>
            </a:r>
            <a:r>
              <a:rPr lang="ru-RU" sz="3200" b="1" dirty="0" smtClean="0">
                <a:solidFill>
                  <a:srgbClr val="0070C0"/>
                </a:solidFill>
              </a:rPr>
              <a:t>Как </a:t>
            </a:r>
            <a:r>
              <a:rPr lang="ru-RU" sz="3200" b="1" dirty="0">
                <a:solidFill>
                  <a:srgbClr val="0070C0"/>
                </a:solidFill>
              </a:rPr>
              <a:t>происходит общение между людьми? Как мы воспринимаем друг друга? Как узнать характер человека по жестам, мимике, интонации речи</a:t>
            </a:r>
            <a:r>
              <a:rPr lang="ru-RU" sz="3200" b="1" dirty="0" smtClean="0">
                <a:solidFill>
                  <a:srgbClr val="0070C0"/>
                </a:solidFill>
              </a:rPr>
              <a:t>?</a:t>
            </a:r>
          </a:p>
          <a:p>
            <a:pPr>
              <a:buNone/>
            </a:pPr>
            <a:endParaRPr lang="ru-RU" sz="3200" b="1" dirty="0" smtClean="0"/>
          </a:p>
          <a:p>
            <a:pPr>
              <a:buNone/>
            </a:pPr>
            <a:r>
              <a:rPr lang="ru-RU" sz="3200" b="1" dirty="0" smtClean="0"/>
              <a:t>        </a:t>
            </a:r>
            <a:r>
              <a:rPr lang="ru-RU" sz="3200" b="1" dirty="0" smtClean="0">
                <a:solidFill>
                  <a:srgbClr val="7030A0"/>
                </a:solidFill>
              </a:rPr>
              <a:t>На </a:t>
            </a:r>
            <a:r>
              <a:rPr lang="ru-RU" sz="3200" b="1" dirty="0">
                <a:solidFill>
                  <a:srgbClr val="7030A0"/>
                </a:solidFill>
              </a:rPr>
              <a:t>все эти вопросы все также ответы дает наука психология. Еще многие тайны человеческой души предстоит изучить этой удивительной науке.</a:t>
            </a:r>
            <a:endParaRPr lang="ru-RU" sz="3200" b="1" dirty="0" smtClean="0">
              <a:solidFill>
                <a:srgbClr val="7030A0"/>
              </a:solidFill>
            </a:endParaRP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857356" y="571480"/>
            <a:ext cx="7076332" cy="607223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b="1" i="1" dirty="0" smtClean="0">
                <a:solidFill>
                  <a:schemeClr val="bg2">
                    <a:lumMod val="25000"/>
                  </a:schemeClr>
                </a:solidFill>
              </a:rPr>
              <a:t>Друзья, сегодня вы узнали только часть того,</a:t>
            </a:r>
          </a:p>
          <a:p>
            <a:pPr>
              <a:buNone/>
            </a:pPr>
            <a:r>
              <a:rPr lang="ru-RU" sz="4000" b="1" i="1" dirty="0" smtClean="0">
                <a:solidFill>
                  <a:schemeClr val="bg2">
                    <a:lumMod val="25000"/>
                  </a:schemeClr>
                </a:solidFill>
              </a:rPr>
              <a:t>Что психология изучает, прежде всего.</a:t>
            </a:r>
          </a:p>
          <a:p>
            <a:pPr>
              <a:buNone/>
            </a:pPr>
            <a:r>
              <a:rPr lang="ru-RU" sz="4000" b="1" i="1" dirty="0" smtClean="0">
                <a:solidFill>
                  <a:schemeClr val="bg2">
                    <a:lumMod val="25000"/>
                  </a:schemeClr>
                </a:solidFill>
              </a:rPr>
              <a:t>Вы сможете подробнее человека познать,</a:t>
            </a:r>
          </a:p>
          <a:p>
            <a:pPr>
              <a:buNone/>
            </a:pPr>
            <a:r>
              <a:rPr lang="ru-RU" sz="4000" b="1" i="1" dirty="0" smtClean="0">
                <a:solidFill>
                  <a:schemeClr val="bg2">
                    <a:lumMod val="25000"/>
                  </a:schemeClr>
                </a:solidFill>
              </a:rPr>
              <a:t>Когда начнете психологию читать.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85728"/>
            <a:ext cx="7239000" cy="581281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sz="5400" dirty="0" smtClean="0"/>
              <a:t>Сейчас </a:t>
            </a:r>
            <a:r>
              <a:rPr lang="ru-RU" sz="5400" dirty="0" smtClean="0"/>
              <a:t>мы поближе познакомимся и узнаем, что изучает такая удивительная наука, как психология.</a:t>
            </a:r>
            <a:endParaRPr lang="ru-RU" sz="54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14876" y="3571876"/>
            <a:ext cx="2214578" cy="312205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290"/>
            <a:ext cx="7239000" cy="6241446"/>
          </a:xfrm>
        </p:spPr>
        <p:txBody>
          <a:bodyPr/>
          <a:lstStyle/>
          <a:p>
            <a:pPr algn="ctr">
              <a:buNone/>
            </a:pPr>
            <a:r>
              <a:rPr lang="ru-RU" sz="3600" dirty="0" smtClean="0"/>
              <a:t>Живут на планете разные люди</a:t>
            </a:r>
          </a:p>
          <a:p>
            <a:pPr algn="ctr">
              <a:buNone/>
            </a:pPr>
            <a:r>
              <a:rPr lang="ru-RU" sz="3600" dirty="0" smtClean="0"/>
              <a:t>И все они прелестны и хороши.</a:t>
            </a:r>
          </a:p>
          <a:p>
            <a:pPr algn="ctr">
              <a:buNone/>
            </a:pPr>
            <a:r>
              <a:rPr lang="ru-RU" sz="3600" dirty="0" smtClean="0"/>
              <a:t>Потому что у каждого есть</a:t>
            </a:r>
          </a:p>
          <a:p>
            <a:pPr algn="ctr">
              <a:buNone/>
            </a:pPr>
            <a:r>
              <a:rPr lang="ru-RU" sz="3600" dirty="0" smtClean="0"/>
              <a:t>Тайна его человеческой души.</a:t>
            </a:r>
          </a:p>
          <a:p>
            <a:endParaRPr lang="ru-RU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32" y="2786058"/>
            <a:ext cx="4071966" cy="3837045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7239000" cy="6027132"/>
          </a:xfrm>
        </p:spPr>
        <p:txBody>
          <a:bodyPr/>
          <a:lstStyle/>
          <a:p>
            <a:pPr>
              <a:buNone/>
            </a:pPr>
            <a:r>
              <a:rPr lang="ru-RU" sz="4000" dirty="0" smtClean="0"/>
              <a:t>Человек - великое чудо</a:t>
            </a:r>
          </a:p>
          <a:p>
            <a:pPr>
              <a:buNone/>
            </a:pPr>
            <a:r>
              <a:rPr lang="ru-RU" sz="4000" dirty="0" smtClean="0"/>
              <a:t>Его изучают давно.</a:t>
            </a:r>
          </a:p>
          <a:p>
            <a:pPr>
              <a:buNone/>
            </a:pPr>
            <a:r>
              <a:rPr lang="ru-RU" sz="4000" dirty="0" smtClean="0"/>
              <a:t>Философы, писатели, поэты</a:t>
            </a:r>
          </a:p>
          <a:p>
            <a:pPr>
              <a:buNone/>
            </a:pPr>
            <a:r>
              <a:rPr lang="ru-RU" sz="4000" dirty="0" smtClean="0"/>
              <a:t>Так до конца не узнали его.</a:t>
            </a:r>
          </a:p>
          <a:p>
            <a:endParaRPr lang="ru-RU" dirty="0"/>
          </a:p>
        </p:txBody>
      </p:sp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643314"/>
            <a:ext cx="9144000" cy="2800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290"/>
            <a:ext cx="7615262" cy="6241446"/>
          </a:xfrm>
        </p:spPr>
        <p:txBody>
          <a:bodyPr/>
          <a:lstStyle/>
          <a:p>
            <a:pPr>
              <a:buNone/>
            </a:pPr>
            <a:r>
              <a:rPr lang="ru-RU" sz="3200" dirty="0" smtClean="0"/>
              <a:t>Еще древние люди думали, гадали</a:t>
            </a:r>
          </a:p>
          <a:p>
            <a:pPr>
              <a:buNone/>
            </a:pPr>
            <a:r>
              <a:rPr lang="ru-RU" sz="3200" dirty="0" smtClean="0"/>
              <a:t>Где находится у человека душа?</a:t>
            </a:r>
          </a:p>
          <a:p>
            <a:pPr>
              <a:buNone/>
            </a:pPr>
            <a:r>
              <a:rPr lang="ru-RU" sz="3200" dirty="0" smtClean="0"/>
              <a:t>И куда они ее только не помещали</a:t>
            </a:r>
          </a:p>
          <a:p>
            <a:pPr>
              <a:buNone/>
            </a:pPr>
            <a:r>
              <a:rPr lang="ru-RU" sz="3200" dirty="0" smtClean="0"/>
              <a:t>Но не поддается разгадке она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2"/>
          <a:srcRect t="5728" b="19809"/>
          <a:stretch>
            <a:fillRect/>
          </a:stretch>
        </p:blipFill>
        <p:spPr bwMode="auto">
          <a:xfrm>
            <a:off x="2357422" y="2571744"/>
            <a:ext cx="3929090" cy="408626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526138"/>
          </a:xfrm>
        </p:spPr>
        <p:txBody>
          <a:bodyPr/>
          <a:lstStyle/>
          <a:p>
            <a:pPr>
              <a:buNone/>
            </a:pPr>
            <a:r>
              <a:rPr lang="ru-RU" sz="4400" b="1" dirty="0" smtClean="0"/>
              <a:t>Единственное, что смог человек постичь</a:t>
            </a:r>
          </a:p>
          <a:p>
            <a:pPr>
              <a:buNone/>
            </a:pPr>
            <a:r>
              <a:rPr lang="ru-RU" sz="4400" b="1" dirty="0" smtClean="0"/>
              <a:t>Только душа дает ему возможность</a:t>
            </a:r>
          </a:p>
          <a:p>
            <a:pPr>
              <a:buNone/>
            </a:pPr>
            <a:r>
              <a:rPr lang="ru-RU" sz="4400" b="1" dirty="0" smtClean="0"/>
              <a:t>Двигаться, видеть, слышать и говорить.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71962" y="0"/>
            <a:ext cx="47720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428736"/>
            <a:ext cx="4286248" cy="5429264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sz="3600" b="1" dirty="0" smtClean="0"/>
              <a:t>Откуда </a:t>
            </a:r>
            <a:r>
              <a:rPr lang="ru-RU" sz="3600" b="1" dirty="0" smtClean="0"/>
              <a:t>появилось слово “психология”? Чтобы объяснить его происхождение, необходимо обратиться к греческой мифологии.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500042"/>
            <a:ext cx="8686800" cy="6143668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           Однажды</a:t>
            </a:r>
            <a:r>
              <a:rPr lang="ru-RU" dirty="0" smtClean="0"/>
              <a:t>, сын богини Афродиты, Эрот, влюбился в очень красивую молодую девушку Психею и сделал ее своей супругой. Но она была простой смертной, и Афродита разгневалась, злобно преследовала Психею, заставляла пройти множество испытаний. Но любовь Психеи была так сильна, а ее желание вновь встретится с Эротом так велико, что силы природы пришли ей на помощь. Психея выполнила все требования Афродиты. Эрот умолил Зевса - верховное божество греков - помочь, и Зевс даровал Психее бессмертие, соединил влюбленных.</a:t>
            </a:r>
          </a:p>
          <a:p>
            <a:pPr>
              <a:buNone/>
            </a:pPr>
            <a:r>
              <a:rPr lang="ru-RU" dirty="0" smtClean="0"/>
              <a:t>    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83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_rels/theme10.xml.rels><?xml version="1.0" encoding="UTF-8" standalone="yes"?>
<Relationships xmlns="http://schemas.openxmlformats.org/package/2006/relationships"><Relationship Id="rId1" Type="http://schemas.openxmlformats.org/officeDocument/2006/relationships/image" Target="../media/image9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_rels/them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image" Target="../media/image4.jpeg"/></Relationships>
</file>

<file path=ppt/theme/_rels/theme6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eg"/></Relationships>
</file>

<file path=ppt/theme/_rels/theme7.xml.rels><?xml version="1.0" encoding="UTF-8" standalone="yes"?>
<Relationships xmlns="http://schemas.openxmlformats.org/package/2006/relationships"><Relationship Id="rId1" Type="http://schemas.openxmlformats.org/officeDocument/2006/relationships/image" Target="../media/image7.jpeg"/></Relationships>
</file>

<file path=ppt/theme/_rels/theme9.xml.rels><?xml version="1.0" encoding="UTF-8" standalone="yes"?>
<Relationships xmlns="http://schemas.openxmlformats.org/package/2006/relationships"><Relationship Id="rId1" Type="http://schemas.openxmlformats.org/officeDocument/2006/relationships/image" Target="../media/image8.jpeg"/></Relationships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Модульная">
  <a:themeElements>
    <a:clrScheme name="Модульная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Модульная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Моду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Изящная">
    <a:dk1>
      <a:sysClr val="windowText" lastClr="000000"/>
    </a:dk1>
    <a:lt1>
      <a:sysClr val="window" lastClr="FFFFFF"/>
    </a:lt1>
    <a:dk2>
      <a:srgbClr val="B13F9A"/>
    </a:dk2>
    <a:lt2>
      <a:srgbClr val="F4E7ED"/>
    </a:lt2>
    <a:accent1>
      <a:srgbClr val="B83D68"/>
    </a:accent1>
    <a:accent2>
      <a:srgbClr val="AC66BB"/>
    </a:accent2>
    <a:accent3>
      <a:srgbClr val="DE6C36"/>
    </a:accent3>
    <a:accent4>
      <a:srgbClr val="F9B639"/>
    </a:accent4>
    <a:accent5>
      <a:srgbClr val="CF6DA4"/>
    </a:accent5>
    <a:accent6>
      <a:srgbClr val="FA8D3D"/>
    </a:accent6>
    <a:hlink>
      <a:srgbClr val="FFDE66"/>
    </a:hlink>
    <a:folHlink>
      <a:srgbClr val="D490C5"/>
    </a:folHlink>
  </a:clrScheme>
</a:themeOverride>
</file>

<file path=ppt/theme/themeOverride3.xml><?xml version="1.0" encoding="utf-8"?>
<a:themeOverride xmlns:a="http://schemas.openxmlformats.org/drawingml/2006/main">
  <a:clrScheme name="Эркер">
    <a:dk1>
      <a:sysClr val="windowText" lastClr="000000"/>
    </a:dk1>
    <a:lt1>
      <a:sysClr val="window" lastClr="FFFFFF"/>
    </a:lt1>
    <a:dk2>
      <a:srgbClr val="575F6D"/>
    </a:dk2>
    <a:lt2>
      <a:srgbClr val="FFF39D"/>
    </a:lt2>
    <a:accent1>
      <a:srgbClr val="FE8637"/>
    </a:accent1>
    <a:accent2>
      <a:srgbClr val="7598D9"/>
    </a:accent2>
    <a:accent3>
      <a:srgbClr val="B32C16"/>
    </a:accent3>
    <a:accent4>
      <a:srgbClr val="F5CD2D"/>
    </a:accent4>
    <a:accent5>
      <a:srgbClr val="AEBAD5"/>
    </a:accent5>
    <a:accent6>
      <a:srgbClr val="777C84"/>
    </a:accent6>
    <a:hlink>
      <a:srgbClr val="D2611C"/>
    </a:hlink>
    <a:folHlink>
      <a:srgbClr val="3B435B"/>
    </a:folHlink>
  </a:clrScheme>
</a:themeOverride>
</file>

<file path=ppt/theme/themeOverride4.xml><?xml version="1.0" encoding="utf-8"?>
<a:themeOverride xmlns:a="http://schemas.openxmlformats.org/drawingml/2006/main">
  <a:clrScheme name="Эркер">
    <a:dk1>
      <a:sysClr val="windowText" lastClr="000000"/>
    </a:dk1>
    <a:lt1>
      <a:sysClr val="window" lastClr="FFFFFF"/>
    </a:lt1>
    <a:dk2>
      <a:srgbClr val="575F6D"/>
    </a:dk2>
    <a:lt2>
      <a:srgbClr val="FFF39D"/>
    </a:lt2>
    <a:accent1>
      <a:srgbClr val="FE8637"/>
    </a:accent1>
    <a:accent2>
      <a:srgbClr val="7598D9"/>
    </a:accent2>
    <a:accent3>
      <a:srgbClr val="B32C16"/>
    </a:accent3>
    <a:accent4>
      <a:srgbClr val="F5CD2D"/>
    </a:accent4>
    <a:accent5>
      <a:srgbClr val="AEBAD5"/>
    </a:accent5>
    <a:accent6>
      <a:srgbClr val="777C84"/>
    </a:accent6>
    <a:hlink>
      <a:srgbClr val="D2611C"/>
    </a:hlink>
    <a:folHlink>
      <a:srgbClr val="3B435B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89</TotalTime>
  <Words>446</Words>
  <PresentationFormat>Экран (4:3)</PresentationFormat>
  <Paragraphs>39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10</vt:i4>
      </vt:variant>
      <vt:variant>
        <vt:lpstr>Заголовки слайдов</vt:lpstr>
      </vt:variant>
      <vt:variant>
        <vt:i4>17</vt:i4>
      </vt:variant>
    </vt:vector>
  </HeadingPairs>
  <TitlesOfParts>
    <vt:vector size="27" baseType="lpstr">
      <vt:lpstr>Тема Office</vt:lpstr>
      <vt:lpstr>Изящная</vt:lpstr>
      <vt:lpstr>Яркая</vt:lpstr>
      <vt:lpstr>Модульная</vt:lpstr>
      <vt:lpstr>Трек</vt:lpstr>
      <vt:lpstr>Аспект</vt:lpstr>
      <vt:lpstr>Апекс</vt:lpstr>
      <vt:lpstr>1_Тема Office</vt:lpstr>
      <vt:lpstr>Поток</vt:lpstr>
      <vt:lpstr>Солнцестояние</vt:lpstr>
      <vt:lpstr>НЕДЕЛЯ ПСИХОЛОГИИ " В КАЖДОМ ИЗ НАС СОЛНЦЕ"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НЕДЕЛЯ ПСИХОЛОГИИ " В КАЖДОМ ИЗ НАС СОЛНЦЕ" </dc:title>
  <cp:lastModifiedBy>Admin</cp:lastModifiedBy>
  <cp:revision>13</cp:revision>
  <dcterms:modified xsi:type="dcterms:W3CDTF">2013-02-10T19:55:20Z</dcterms:modified>
</cp:coreProperties>
</file>