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9" r:id="rId3"/>
    <p:sldId id="273" r:id="rId4"/>
    <p:sldId id="278" r:id="rId5"/>
    <p:sldId id="274" r:id="rId6"/>
    <p:sldId id="275" r:id="rId7"/>
    <p:sldId id="279" r:id="rId8"/>
    <p:sldId id="259" r:id="rId9"/>
    <p:sldId id="280" r:id="rId10"/>
    <p:sldId id="271" r:id="rId11"/>
    <p:sldId id="276" r:id="rId12"/>
    <p:sldId id="281" r:id="rId13"/>
    <p:sldId id="277" r:id="rId14"/>
    <p:sldId id="282" r:id="rId15"/>
    <p:sldId id="261" r:id="rId16"/>
    <p:sldId id="289" r:id="rId17"/>
    <p:sldId id="290" r:id="rId18"/>
    <p:sldId id="296" r:id="rId19"/>
    <p:sldId id="291" r:id="rId20"/>
    <p:sldId id="292" r:id="rId21"/>
    <p:sldId id="293" r:id="rId22"/>
    <p:sldId id="294" r:id="rId23"/>
    <p:sldId id="295" r:id="rId24"/>
    <p:sldId id="262" r:id="rId25"/>
    <p:sldId id="285" r:id="rId26"/>
    <p:sldId id="286" r:id="rId27"/>
    <p:sldId id="287" r:id="rId28"/>
    <p:sldId id="288" r:id="rId29"/>
    <p:sldId id="27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31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373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6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6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6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6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6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6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6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6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9C06F2-6912-4FC7-B36C-98D1AFFF2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8D877-808F-41AE-A545-1299F647EB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1FA69-C68F-42A1-8657-E35AEB9B85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0AC139-7BDF-4EDF-9BAB-D752ED7A86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B0F9AE-DEC8-45EC-90AF-E85361032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559391-EA07-4D2F-8355-58149E708A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B4EA-21BE-4F8A-9DF2-4A013676D2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357F-60E8-472D-A415-551D8A6CEE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5D84-7365-432E-9C6D-AE15E839B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2F21-8B85-4100-B973-D119A904CE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AFD4-651C-4C44-80F4-8DF54A1AC5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03945-E71D-401C-B9A1-0092B4FA3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7C2BE-7D8D-4965-8267-D6B5F993B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44415-D05E-491A-8A27-F8E2B79F56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270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0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4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4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B94E82-F8E8-49B3-9ADA-E8FD53A4E9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ripp.ru/about-gripp/types.as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gripp.ru/about-gripp/img/about.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gripp.ru/about-gripp/img/about.1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gripp.ru/about-gripp/img/about.26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773238"/>
            <a:ext cx="7870825" cy="1943100"/>
          </a:xfrm>
        </p:spPr>
        <p:txBody>
          <a:bodyPr/>
          <a:lstStyle/>
          <a:p>
            <a:r>
              <a:rPr lang="ru-RU" sz="9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Вирусы.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 l="33000" t="12500" r="15979"/>
          <a:stretch>
            <a:fillRect/>
          </a:stretch>
        </p:blipFill>
        <p:spPr bwMode="auto">
          <a:xfrm>
            <a:off x="1908175" y="1268413"/>
            <a:ext cx="56880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700338" y="404813"/>
            <a:ext cx="470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Строение бактериофага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323850" y="0"/>
            <a:ext cx="80184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effectLst/>
              </a:rPr>
              <a:t>   </a:t>
            </a:r>
          </a:p>
          <a:p>
            <a:pPr algn="just"/>
            <a:r>
              <a:rPr lang="ru-RU" sz="2000">
                <a:effectLst/>
              </a:rPr>
              <a:t> Размеры вирусов колеблются от 20 до 300 нм. В среднем они в 50 раз меньше бактерий. Их нельзя увидеть в световой микроскоп, так как их длины меньше длины световой волны</a:t>
            </a:r>
            <a:r>
              <a:rPr lang="ru-RU">
                <a:effectLst/>
              </a:rPr>
              <a:t>.  </a:t>
            </a:r>
          </a:p>
          <a:p>
            <a:pPr algn="just" eaLnBrk="0" hangingPunct="0"/>
            <a:r>
              <a:rPr lang="ru-RU">
                <a:effectLst/>
              </a:rPr>
              <a:t> 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95288" y="1628775"/>
            <a:ext cx="1506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effectLst/>
              </a:rPr>
              <a:t>Строение.</a:t>
            </a:r>
          </a:p>
        </p:txBody>
      </p:sp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17713"/>
            <a:ext cx="364172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2163"/>
            <a:ext cx="37099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4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4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Вирусы  имеют  различную  форму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37" y="1428086"/>
            <a:ext cx="7722401" cy="3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512888"/>
          </a:xfrm>
        </p:spPr>
        <p:txBody>
          <a:bodyPr/>
          <a:lstStyle/>
          <a:p>
            <a:r>
              <a:rPr lang="ru-RU"/>
              <a:t>Размножение вирусов 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250825" y="2105789"/>
            <a:ext cx="88931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effectLst/>
              </a:rPr>
              <a:t>Вирусная частица</a:t>
            </a:r>
            <a:r>
              <a:rPr lang="ru-RU" sz="2000" dirty="0">
                <a:effectLst/>
              </a:rPr>
              <a:t> - это инертная статическая форма вируса. Когда вирионы находятся вне клетки, они не размножаются и в них не происходит никаких метаболических процессов. Все динамические события начинаются лишь тогда, когда вирус проникает в клетку. Даже у многоклеточного хозяина решающие события при вирусной инфекции происходят на клеточном уровне. Распространение вируса совершается в результате повторных циклов взаимодействия вируса с клетками и рассеяния вирионов во внеклеточной среде.</a:t>
            </a:r>
          </a:p>
          <a:p>
            <a:pPr algn="ctr"/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Возникает новая система - комплекс вирус-клетка. </a:t>
            </a:r>
          </a:p>
        </p:txBody>
      </p:sp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/>
      <p:bldP spid="270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Проникновение  вируса  в   клетку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3099"/>
            <a:ext cx="6357982" cy="41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850" y="692150"/>
          <a:ext cx="719138" cy="1296988"/>
        </p:xfrm>
        <a:graphic>
          <a:graphicData uri="http://schemas.openxmlformats.org/presentationml/2006/ole">
            <p:oleObj spid="_x0000_s26628" name="Фотография Photo Editor" r:id="rId3" imgW="495369" imgH="971686" progId="MSPhotoEd.3">
              <p:embed/>
            </p:oleObj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296988"/>
          </a:xfrm>
        </p:spPr>
        <p:txBody>
          <a:bodyPr/>
          <a:lstStyle/>
          <a:p>
            <a:r>
              <a:rPr lang="ru-RU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жизнедеятельности вируса</a:t>
            </a:r>
            <a:br>
              <a:rPr lang="ru-RU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60575"/>
            <a:ext cx="7931150" cy="3700463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ru-RU" sz="2800"/>
              <a:t>1. Прикрепление вируса к клетке –хозяина.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/>
              <a:t>2. Проникновение вируса в клетку.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/>
              <a:t>3. Редупликация вирусного генома.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/>
              <a:t>4. Синтез вирусных белков и самосборка капсида.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/>
              <a:t>5. Выход вируса из клетки.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331913" y="5373688"/>
            <a:ext cx="6624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990000"/>
                </a:solidFill>
              </a:rPr>
              <a:t>Вирусы –  внутриклеточные паразиты, которые действуют на генетическом уровне.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Вирус  гепатита  В</a:t>
            </a:r>
            <a:endParaRPr lang="ru-RU" sz="2800" dirty="0"/>
          </a:p>
        </p:txBody>
      </p:sp>
      <p:pic>
        <p:nvPicPr>
          <p:cNvPr id="4" name="Содержимое 3" descr="gepat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217261"/>
            <a:ext cx="2590800" cy="32918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Вирус   полиомиелита</a:t>
            </a:r>
            <a:endParaRPr lang="ru-RU" sz="2800" dirty="0"/>
          </a:p>
        </p:txBody>
      </p:sp>
      <p:pic>
        <p:nvPicPr>
          <p:cNvPr id="4" name="Содержимое 3" descr="2005_07_25_polio_vi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712561"/>
            <a:ext cx="2286000" cy="23012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  паротита</a:t>
            </a:r>
            <a:endParaRPr lang="ru-RU" dirty="0"/>
          </a:p>
        </p:txBody>
      </p:sp>
      <p:pic>
        <p:nvPicPr>
          <p:cNvPr id="4" name="Содержимое 3" descr="08_-_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143116"/>
            <a:ext cx="4150064" cy="2859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Передача  зараженными  шприцами</a:t>
            </a:r>
            <a:endParaRPr lang="ru-RU" sz="2800" dirty="0"/>
          </a:p>
        </p:txBody>
      </p:sp>
      <p:pic>
        <p:nvPicPr>
          <p:cNvPr id="4" name="Содержимое 3" descr="1227100714_nar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57352"/>
            <a:ext cx="6715172" cy="40291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2951163"/>
          </a:xfrm>
        </p:spPr>
        <p:txBody>
          <a:bodyPr/>
          <a:lstStyle/>
          <a:p>
            <a:r>
              <a:rPr lang="ru-RU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Проблемный вопрос</a:t>
            </a:r>
            <a:r>
              <a:rPr lang="ru-RU" sz="4000"/>
              <a:t>.</a:t>
            </a:r>
            <a:br>
              <a:rPr lang="ru-RU" sz="4000"/>
            </a:br>
            <a:r>
              <a:rPr lang="ru-RU" sz="4000"/>
              <a:t>Почему с вирусами – возбудителями заболеваний трудно вести борьбу и полностью их уничтожить?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149725"/>
            <a:ext cx="8532813" cy="1246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</a:t>
            </a:r>
            <a:r>
              <a:rPr lang="ru-RU" sz="2800"/>
              <a:t>: знать состав, строение и особенности жизнедеятельности вирусов</a:t>
            </a:r>
          </a:p>
        </p:txBody>
      </p:sp>
      <p:pic>
        <p:nvPicPr>
          <p:cNvPr id="91140" name="Picture 4" descr="image12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51725" y="5229225"/>
            <a:ext cx="1428750" cy="1200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Внутриутробное  заражение  ВИЧ  от инфицированной  матери</a:t>
            </a:r>
            <a:endParaRPr lang="ru-RU" sz="2800" dirty="0"/>
          </a:p>
        </p:txBody>
      </p:sp>
      <p:pic>
        <p:nvPicPr>
          <p:cNvPr id="8" name="Содержимое 5" descr="3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820931"/>
            <a:ext cx="5214974" cy="37721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Коревая   сыпь  у человека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174" y="1600200"/>
            <a:ext cx="34736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Мозаика листьев  огурцов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7" y="1233089"/>
            <a:ext cx="3156192" cy="448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Стрик  листьев  помидор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666" y="1357298"/>
            <a:ext cx="3382981" cy="47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484313"/>
            <a:ext cx="5184775" cy="4800600"/>
          </a:xfrm>
          <a:noFill/>
          <a:ln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71638" y="280988"/>
            <a:ext cx="578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00200" y="352425"/>
            <a:ext cx="5635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" charset="0"/>
              </a:rPr>
              <a:t>Строение вируса иммунодефицита человека</a:t>
            </a:r>
            <a:r>
              <a:rPr lang="ru-RU" sz="24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/>
              <a:t>Вирус гриппа А </a:t>
            </a:r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4284663" y="973138"/>
            <a:ext cx="46069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effectLst/>
              </a:rPr>
              <a:t>Вирус гриппа А</a:t>
            </a:r>
            <a:r>
              <a:rPr lang="ru-RU">
                <a:effectLst/>
              </a:rPr>
              <a:t> как правило вызывает заболевание средней или сильной тяжести. Поражает как человека, так и некоторых животных (лошадь, свинья, хорек, птицы). Именно вирусы гриппа А ответственны за появление пандемий и тяжелых эпидемий. Известно множество подтипов вируса типа А, которые классифицируются по поверхностным антигенам - гемагглютинину и нейраминидазе: на настоящий момент известно </a:t>
            </a:r>
            <a:r>
              <a:rPr lang="ru-RU">
                <a:effectLst/>
                <a:hlinkClick r:id="rId2"/>
              </a:rPr>
              <a:t>16 типов гемагглютинина и 9 типов нейраминидазы</a:t>
            </a:r>
            <a:r>
              <a:rPr lang="ru-RU">
                <a:effectLst/>
              </a:rPr>
              <a:t>. Вирус видоспецифичен: то есть как правило, вирус птиц не может поражать свинью или человека, и наоборот.</a:t>
            </a:r>
          </a:p>
        </p:txBody>
      </p:sp>
      <p:pic>
        <p:nvPicPr>
          <p:cNvPr id="300045" name="Picture 13" descr="http://www.gripp.ru/about-gripp/img/about.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388" y="1052513"/>
            <a:ext cx="4032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/>
              <a:t>Вирус гриппа В 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-3857625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4140200" y="1268413"/>
            <a:ext cx="47164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effectLst/>
                <a:latin typeface="Arial" charset="0"/>
                <a:ea typeface="Arial Unicode MS" pitchFamily="34" charset="-128"/>
                <a:cs typeface="Arial" charset="0"/>
              </a:rPr>
              <a:t>Вирус гриппа В</a:t>
            </a:r>
            <a:r>
              <a:rPr lang="ru-RU">
                <a:effectLst/>
                <a:latin typeface="Arial" charset="0"/>
                <a:ea typeface="Arial Unicode MS" pitchFamily="34" charset="-128"/>
                <a:cs typeface="Arial" charset="0"/>
              </a:rPr>
              <a:t> Как и вирус гриппа А, способен изменять свою антигеннуюструктуру. Однако эти процессы выражены менее четко, чем при гриппе типа А. Вирусы типа В не вызывают пандемии и обычно являются причиной локальных вспышек и эпидемий, иногда охватывающих одну или несколько стран. Вспышки гриппа типа В могут совпадать с таковыми гриппа типа А или предшествовать ему. Вирусы гриппа В циркулируют только в человеческой популяции (чаще вызывая заболевание у детей). </a:t>
            </a:r>
          </a:p>
        </p:txBody>
      </p:sp>
      <p:pic>
        <p:nvPicPr>
          <p:cNvPr id="302088" name="Picture 8" descr="http://www.gripp.ru/about-gripp/img/about.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2875" y="1341438"/>
            <a:ext cx="39243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  <p:bldP spid="3020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/>
              <a:t>Вирус гриппа С 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816350" y="1281113"/>
            <a:ext cx="52197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effectLst/>
              </a:rPr>
              <a:t>Вирус гриппа С</a:t>
            </a:r>
            <a:r>
              <a:rPr lang="ru-RU">
                <a:effectLst/>
              </a:rPr>
              <a:t> достаточно мало изучен. Известно, что в отличие от вирусов А и В, он содержит только 7 фрагментов нуклеиновой кислоты и один поверхностный антиген. Инфицирует только человека. Симптомы болезни обычно очень легкие, либо не проявляются вообще. Он не вызывает эпидемий и не приводит к серьезным последствиям. Является причиной спорадических заболеваний, чаще у детей. Антигеннаяструктура не подвержена таким изменениям , как у вирусов типа А. Заболевания, вызванные вирусом гриппа С, часто совпадают с эпидемией гриппа типа А. Клиническая картина такая же, как при легких и умеренно тяжелых формах гриппа А. </a:t>
            </a:r>
          </a:p>
        </p:txBody>
      </p:sp>
      <p:pic>
        <p:nvPicPr>
          <p:cNvPr id="304134" name="Picture 6" descr="http://www.gripp.ru/about-gripp/img/about.26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388" y="1412875"/>
            <a:ext cx="35290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/>
      <p:bldP spid="3041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45191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3C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Безопасно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D8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Опасно!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Очень опасно!!!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Укус комара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Прокалывание ушей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Множественные половые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Пользование общественным туалетом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Нанесение татуировки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Переливание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Поцелуй в щеку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Пользование чужой зубной щеткой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Уход за больным СПИДом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Укус постельного клопа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Плавание в бассейне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Объятия с больным СПИДом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84538"/>
            <a:ext cx="2898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731838"/>
            <a:ext cx="8604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effectLst/>
              </a:rPr>
              <a:t>Вирус</a:t>
            </a:r>
            <a:endParaRPr lang="ru-RU" sz="2400">
              <a:effectLst/>
            </a:endParaRPr>
          </a:p>
          <a:p>
            <a:pPr algn="ctr"/>
            <a:r>
              <a:rPr lang="ru-RU" sz="2400" b="1">
                <a:effectLst/>
              </a:rPr>
              <a:t>   Вирусы</a:t>
            </a:r>
            <a:r>
              <a:rPr lang="ru-RU" sz="2400">
                <a:effectLst/>
              </a:rPr>
              <a:t> – это очень маленькие живые организмы, вызывающие </a:t>
            </a:r>
            <a:r>
              <a:rPr lang="ru-RU" sz="2400" b="1">
                <a:effectLst/>
              </a:rPr>
              <a:t>болезни </a:t>
            </a:r>
            <a:r>
              <a:rPr lang="ru-RU" sz="2400">
                <a:effectLst/>
              </a:rPr>
              <a:t>у </a:t>
            </a:r>
            <a:r>
              <a:rPr lang="ru-RU" sz="2400" b="1">
                <a:effectLst/>
              </a:rPr>
              <a:t>растений </a:t>
            </a:r>
            <a:r>
              <a:rPr lang="ru-RU" sz="2400">
                <a:effectLst/>
              </a:rPr>
              <a:t>и</a:t>
            </a:r>
            <a:r>
              <a:rPr lang="ru-RU" sz="2400" b="1">
                <a:effectLst/>
              </a:rPr>
              <a:t> животных. </a:t>
            </a:r>
            <a:r>
              <a:rPr lang="ru-RU" sz="2400">
                <a:effectLst/>
              </a:rPr>
              <a:t>Вирусы мельче </a:t>
            </a:r>
            <a:r>
              <a:rPr lang="ru-RU" sz="2400" b="1">
                <a:effectLst/>
              </a:rPr>
              <a:t>бактерий, </a:t>
            </a:r>
            <a:r>
              <a:rPr lang="ru-RU" sz="2400">
                <a:effectLst/>
              </a:rPr>
              <a:t>и рассмотреть их можно только в очень сильный электронный </a:t>
            </a:r>
            <a:r>
              <a:rPr lang="ru-RU" sz="2400" b="1">
                <a:effectLst/>
              </a:rPr>
              <a:t>микроскоп.</a:t>
            </a:r>
            <a:r>
              <a:rPr lang="ru-RU" sz="2400">
                <a:effectLst/>
              </a:rPr>
              <a:t>    </a:t>
            </a:r>
          </a:p>
        </p:txBody>
      </p:sp>
      <p:pic>
        <p:nvPicPr>
          <p:cNvPr id="122892" name="Picture 12" descr="j0305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57563"/>
            <a:ext cx="1954212" cy="314166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Отличия  вирусов  от  неживой  природы</a:t>
            </a:r>
            <a:endParaRPr lang="ru-RU" dirty="0" smtClean="0"/>
          </a:p>
          <a:p>
            <a:r>
              <a:rPr lang="ru-RU" dirty="0" smtClean="0"/>
              <a:t>1.Вирусы  способны  размножаться</a:t>
            </a:r>
          </a:p>
          <a:p>
            <a:r>
              <a:rPr lang="ru-RU" dirty="0" smtClean="0"/>
              <a:t>2.Обладают  наследственностью</a:t>
            </a:r>
          </a:p>
          <a:p>
            <a:r>
              <a:rPr lang="ru-RU" dirty="0" smtClean="0"/>
              <a:t> 3. Способны  к изменчивости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Отличия  вирусов  от  клеточных организмов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*1.Вирусы  не  имеют  клеточного  строения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*2.Не  проявляют обмена  веществ  и энергии (метаболизм)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*3.Существуют  как внутриклеточные  паразиты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*4.Не  увеличиваются  в размерах (не растут)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        * 5.Имеют  особый  способ         размножения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      *  6.Имеют  только  одну  нуклеиновую  кислоту: либо ДНК , либо  РНК.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История  открытия  вирусов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211" y="1600200"/>
            <a:ext cx="2715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323850" y="692150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8251825"/>
            <a:r>
              <a:rPr lang="ru-RU" sz="2000" i="1">
                <a:effectLst/>
              </a:rPr>
              <a:t>  Д.И.Ивановский</a:t>
            </a:r>
            <a:r>
              <a:rPr lang="ru-RU" i="1">
                <a:effectLst/>
              </a:rPr>
              <a:t> открыл вирусы - новую форму существования жизни. Своими исследованиями он заложил основы ряда научных направлений вирусологии: изучение природы вируса, цетопотологических вирусных  инфекций, фильтрующихся форм микроорганизмов, хронического и латентного вирусоносительства. 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95288" y="2493963"/>
            <a:ext cx="84248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8251825"/>
            <a:r>
              <a:rPr lang="ru-RU">
                <a:effectLst/>
              </a:rPr>
              <a:t>   В знак признания выдающихся заслуг Д.И.Ивановского перед вирусологической наукой Институту вирусологии АМН СССР в 1950 году было присвоено его имя, в Академии медицинских наук учреждена премия имени Д.И.Ивановского, присуждаемая один раз в три года.</a:t>
            </a:r>
          </a:p>
          <a:p>
            <a:pPr indent="8251825" eaLnBrk="0" hangingPunct="0"/>
            <a:endParaRPr lang="ru-RU">
              <a:effectLst/>
              <a:latin typeface="Arial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395288" y="4292600"/>
            <a:ext cx="8137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7954963" algn="just"/>
            <a:r>
              <a:rPr lang="ru-RU">
                <a:effectLst/>
              </a:rPr>
              <a:t>   Первая половина нашего столетия была посвящена пристальному изучению вирусов - возбудителей острых лихорадочных заболеваний, разработке методов борьбы с этими заболеваниями и методов их предупреждения.</a:t>
            </a:r>
          </a:p>
        </p:txBody>
      </p:sp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  <p:bldP spid="168966" grpId="0"/>
      <p:bldP spid="168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7072313" cy="1676400"/>
          </a:xfrm>
        </p:spPr>
        <p:txBody>
          <a:bodyPr/>
          <a:lstStyle/>
          <a:p>
            <a:r>
              <a:rPr lang="ru-RU" b="1" i="1" u="sng"/>
              <a:t>Строение вирусов</a:t>
            </a: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79388" y="1981200"/>
            <a:ext cx="84963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>
                <a:effectLst/>
              </a:rPr>
              <a:t>     Вирусы</a:t>
            </a:r>
            <a:r>
              <a:rPr lang="ru-RU">
                <a:effectLst/>
              </a:rPr>
              <a:t> не имеют клеточного строения. Каждая вирусная частица состоит из расположенного в центре носителя генетической информации и оболочки. Генетический материал представляет собой короткую молекулу нуклеиновой кислоты, это образует сердцевину вируса. Нуклеиновая кислота у разных вирусов может быть представлена ДНК или РНК, причем эти молекулы могут иметь необычное строение: встречается однонитчатая ДНК и двух нитчатая РНК.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250825" y="4549775"/>
            <a:ext cx="8640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effectLst/>
              </a:rPr>
              <a:t>   Оболочка называется </a:t>
            </a:r>
            <a:r>
              <a:rPr lang="ru-RU" b="1">
                <a:effectLst/>
              </a:rPr>
              <a:t>капсид.</a:t>
            </a:r>
            <a:r>
              <a:rPr lang="ru-RU">
                <a:effectLst/>
              </a:rPr>
              <a:t> Она образована субъединицами – капсомерами, каждый из которых состоит из одной или двух белковых молекул. Число капсомеров для каждого вируса постоянно. 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3" grpId="0"/>
      <p:bldP spid="2375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Строение  вируса</a:t>
            </a:r>
            <a:endParaRPr lang="ru-RU" sz="2800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3717056" cy="53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8" name="Organization Chart 26"/>
          <p:cNvGraphicFramePr>
            <a:graphicFrameLocks/>
          </p:cNvGraphicFramePr>
          <p:nvPr>
            <p:ph sz="half" idx="1"/>
          </p:nvPr>
        </p:nvGraphicFramePr>
        <p:xfrm>
          <a:off x="2916238" y="1196975"/>
          <a:ext cx="5922962" cy="2087563"/>
        </p:xfrm>
        <a:graphic>
          <a:graphicData uri="http://schemas.openxmlformats.org/drawingml/2006/compatibility">
            <com:legacyDrawing xmlns:com="http://schemas.openxmlformats.org/drawingml/2006/compatibility" spid="_x0000_s18458"/>
          </a:graphicData>
        </a:graphic>
      </p:graphicFrame>
      <p:graphicFrame>
        <p:nvGraphicFramePr>
          <p:cNvPr id="18470" name="Organization Chart 38"/>
          <p:cNvGraphicFramePr>
            <a:graphicFrameLocks/>
          </p:cNvGraphicFramePr>
          <p:nvPr>
            <p:ph sz="quarter" idx="2"/>
          </p:nvPr>
        </p:nvGraphicFramePr>
        <p:xfrm>
          <a:off x="323850" y="3860800"/>
          <a:ext cx="4038600" cy="2189163"/>
        </p:xfrm>
        <a:graphic>
          <a:graphicData uri="http://schemas.openxmlformats.org/drawingml/2006/compatibility">
            <com:legacyDrawing xmlns:com="http://schemas.openxmlformats.org/drawingml/2006/compatibility" spid="_x0000_s18470"/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476250"/>
            <a:ext cx="5976938" cy="793750"/>
          </a:xfrm>
        </p:spPr>
        <p:txBody>
          <a:bodyPr/>
          <a:lstStyle/>
          <a:p>
            <a:r>
              <a:rPr lang="ru-RU" sz="4000"/>
              <a:t>Строение и состав вирусов.</a:t>
            </a:r>
          </a:p>
        </p:txBody>
      </p:sp>
      <p:pic>
        <p:nvPicPr>
          <p:cNvPr id="18479" name="Picture 4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476250"/>
            <a:ext cx="1601787" cy="3240088"/>
          </a:xfrm>
          <a:noFill/>
          <a:ln/>
        </p:spPr>
      </p:pic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979613" y="227647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Капсид</a:t>
            </a:r>
          </a:p>
        </p:txBody>
      </p:sp>
      <p:sp>
        <p:nvSpPr>
          <p:cNvPr id="18483" name="Line 51"/>
          <p:cNvSpPr>
            <a:spLocks noChangeShapeType="1"/>
          </p:cNvSpPr>
          <p:nvPr/>
        </p:nvSpPr>
        <p:spPr bwMode="auto">
          <a:xfrm>
            <a:off x="1692275" y="24209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195513" y="1052513"/>
            <a:ext cx="146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Нуклеиновая </a:t>
            </a:r>
          </a:p>
          <a:p>
            <a:r>
              <a:rPr lang="ru-RU" sz="1600"/>
              <a:t>кислота</a:t>
            </a:r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>
            <a:off x="1476375" y="1268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135688" y="4451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5508625" y="3644900"/>
            <a:ext cx="2913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b="1"/>
              <a:t>Химические вещества</a:t>
            </a:r>
            <a:r>
              <a:rPr lang="ru-RU"/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ДНК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РНК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Белки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Углеводы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Липиды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8458" grpId="0"/>
      <p:bldDgm spid="18470" grpId="0"/>
      <p:bldP spid="18434" grpId="0"/>
      <p:bldP spid="18482" grpId="0"/>
      <p:bldP spid="18483" grpId="0" animBg="1"/>
      <p:bldP spid="18484" grpId="0"/>
      <p:bldP spid="18485" grpId="0" animBg="1"/>
      <p:bldP spid="184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Вирус  табачной  мозаики –Р Н  К  содержащий</a:t>
            </a:r>
            <a:endParaRPr lang="ru-RU" sz="28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03" y="2143116"/>
            <a:ext cx="83734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806</TotalTime>
  <Words>914</Words>
  <Application>Microsoft Office PowerPoint</Application>
  <PresentationFormat>Экран (4:3)</PresentationFormat>
  <Paragraphs>100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Tahoma</vt:lpstr>
      <vt:lpstr>Wingdings</vt:lpstr>
      <vt:lpstr>Times New Roman</vt:lpstr>
      <vt:lpstr>Равновесие</vt:lpstr>
      <vt:lpstr>Фотография Microsoft Photo Editor 3.0</vt:lpstr>
      <vt:lpstr>Вирусы.</vt:lpstr>
      <vt:lpstr>Проблемный вопрос. Почему с вирусами – возбудителями заболеваний трудно вести борьбу и полностью их уничтожить?</vt:lpstr>
      <vt:lpstr>Слайд 3</vt:lpstr>
      <vt:lpstr>История  открытия  вирусов</vt:lpstr>
      <vt:lpstr>Слайд 5</vt:lpstr>
      <vt:lpstr>Строение вирусов </vt:lpstr>
      <vt:lpstr>Строение  вируса</vt:lpstr>
      <vt:lpstr>Строение и состав вирусов.</vt:lpstr>
      <vt:lpstr>Вирус  табачной  мозаики –Р Н  К  содержащий</vt:lpstr>
      <vt:lpstr>Слайд 10</vt:lpstr>
      <vt:lpstr>Слайд 11</vt:lpstr>
      <vt:lpstr>Вирусы  имеют  различную  форму</vt:lpstr>
      <vt:lpstr>Размножение вирусов </vt:lpstr>
      <vt:lpstr>Проникновение  вируса  в   клетку</vt:lpstr>
      <vt:lpstr>Этапы жизнедеятельности вируса </vt:lpstr>
      <vt:lpstr>Вирус  гепатита  В</vt:lpstr>
      <vt:lpstr>Вирус   полиомиелита</vt:lpstr>
      <vt:lpstr>Вирус  паротита</vt:lpstr>
      <vt:lpstr>Передача  зараженными  шприцами</vt:lpstr>
      <vt:lpstr>Внутриутробное  заражение  ВИЧ  от инфицированной  матери</vt:lpstr>
      <vt:lpstr>Коревая   сыпь  у человека</vt:lpstr>
      <vt:lpstr>Мозаика листьев  огурцов</vt:lpstr>
      <vt:lpstr>Стрик  листьев  помидор</vt:lpstr>
      <vt:lpstr>Слайд 24</vt:lpstr>
      <vt:lpstr>Вирус гриппа А </vt:lpstr>
      <vt:lpstr>Вирус гриппа В </vt:lpstr>
      <vt:lpstr>Вирус гриппа С </vt:lpstr>
      <vt:lpstr>Слайд 28</vt:lpstr>
      <vt:lpstr>Слайд 29</vt:lpstr>
      <vt:lpstr>  </vt:lpstr>
      <vt:lpstr>Отличия  вирусов  от  клеточных организмов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Loner-XP</cp:lastModifiedBy>
  <cp:revision>54</cp:revision>
  <dcterms:created xsi:type="dcterms:W3CDTF">2004-12-12T06:06:28Z</dcterms:created>
  <dcterms:modified xsi:type="dcterms:W3CDTF">2010-09-11T07:15:52Z</dcterms:modified>
</cp:coreProperties>
</file>