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7" r:id="rId19"/>
    <p:sldId id="280" r:id="rId20"/>
    <p:sldId id="272" r:id="rId21"/>
    <p:sldId id="27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9;&#1072;&#1073;&#1086;&#1083;&#1077;&#1074;&#1072;&#1085;&#1080;&#1077;%20&#1087;&#1086;%20&#1096;&#1082;&#1086;&#1083;&#1077;%20&#1079;&#1072;%20&#1087;&#1086;&#1089;&#1083;&#1077;&#1076;&#1085;&#1080;&#1077;%203%20&#1075;&#1086;&#1076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9;&#1072;&#1073;&#1086;&#1083;&#1077;&#1074;&#1072;&#1085;&#1080;&#1077;%20&#1087;&#1086;%20&#1096;&#1082;&#1086;&#1083;&#1077;%20&#1079;&#1072;%20&#1087;&#1086;&#1089;&#1083;&#1077;&#1076;&#1085;&#1080;&#1077;%203%20&#1075;&#1086;&#1076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9;&#1072;&#1073;&#1086;&#1083;&#1077;&#1074;&#1072;&#1085;&#1080;&#1077;%20&#1087;&#1086;%20&#1096;&#1082;&#1086;&#1083;&#1077;%20&#1079;&#1072;%20&#1087;&#1086;&#1089;&#1083;&#1077;&#1076;&#1085;&#1080;&#1077;%203%20&#1075;&#1086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805555555555564"/>
          <c:y val="0.37091097987751609"/>
          <c:w val="0.81388888888888955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Лист5!$A$4</c:f>
              <c:strCache>
                <c:ptCount val="1"/>
                <c:pt idx="0">
                  <c:v>2010-2011 г.</c:v>
                </c:pt>
              </c:strCache>
            </c:strRef>
          </c:tx>
          <c:explosion val="20"/>
          <c:dPt>
            <c:idx val="0"/>
            <c:explosion val="12"/>
          </c:dPt>
          <c:dLbls>
            <c:dLbl>
              <c:idx val="0"/>
              <c:layout>
                <c:manualLayout>
                  <c:x val="-7.0466316710411314E-2"/>
                  <c:y val="-0.32053514144065332"/>
                </c:manualLayout>
              </c:layout>
              <c:showPercent val="1"/>
            </c:dLbl>
            <c:dLbl>
              <c:idx val="1"/>
              <c:layout>
                <c:manualLayout>
                  <c:x val="-5.3882327209098962E-4"/>
                  <c:y val="7.0126130067074974E-3"/>
                </c:manualLayout>
              </c:layout>
              <c:showPercent val="1"/>
            </c:dLbl>
            <c:dLbl>
              <c:idx val="2"/>
              <c:layout>
                <c:manualLayout>
                  <c:x val="5.3672900262467155E-2"/>
                  <c:y val="2.058107319918344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 i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Лист5!$B$3:$D$3</c:f>
              <c:strCache>
                <c:ptCount val="3"/>
                <c:pt idx="0">
                  <c:v>Основная группа</c:v>
                </c:pt>
                <c:pt idx="1">
                  <c:v>СМГ</c:v>
                </c:pt>
                <c:pt idx="2">
                  <c:v>Освобож. от физ-ры</c:v>
                </c:pt>
              </c:strCache>
            </c:strRef>
          </c:cat>
          <c:val>
            <c:numRef>
              <c:f>Лист5!$B$4:$D$4</c:f>
              <c:numCache>
                <c:formatCode>General</c:formatCode>
                <c:ptCount val="3"/>
                <c:pt idx="0">
                  <c:v>777</c:v>
                </c:pt>
                <c:pt idx="1">
                  <c:v>29</c:v>
                </c:pt>
                <c:pt idx="2">
                  <c:v>72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4722222222222351E-2"/>
          <c:y val="0.35239246135899727"/>
          <c:w val="0.81388888888888944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Лист5!$A$5</c:f>
              <c:strCache>
                <c:ptCount val="1"/>
                <c:pt idx="0">
                  <c:v>2011-2012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7240157480314892E-2"/>
                  <c:y val="-0.32787328667249976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4.9589895013123419E-3"/>
                  <c:y val="-1.1245990084572761E-3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5.6681867891513561E-2"/>
                  <c:y val="-6.7486876640420008E-3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Лист5!$B$5:$D$5</c:f>
              <c:numCache>
                <c:formatCode>General</c:formatCode>
                <c:ptCount val="3"/>
                <c:pt idx="0">
                  <c:v>789</c:v>
                </c:pt>
                <c:pt idx="1">
                  <c:v>32</c:v>
                </c:pt>
                <c:pt idx="2">
                  <c:v>60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694444444444449"/>
          <c:y val="0.36628135024788588"/>
          <c:w val="0.81388888888888944"/>
          <c:h val="0.55011300670749486"/>
        </c:manualLayout>
      </c:layout>
      <c:pie3DChart>
        <c:varyColors val="1"/>
        <c:ser>
          <c:idx val="0"/>
          <c:order val="0"/>
          <c:tx>
            <c:strRef>
              <c:f>Лист5!$A$6</c:f>
              <c:strCache>
                <c:ptCount val="1"/>
                <c:pt idx="0">
                  <c:v>2012-2013 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8223206474190709E-2"/>
                  <c:y val="-0.3442763925342669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6.4734142607174097E-2"/>
                  <c:y val="1.494568387284921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Лист5!$B$6:$D$6</c:f>
              <c:numCache>
                <c:formatCode>General</c:formatCode>
                <c:ptCount val="3"/>
                <c:pt idx="0">
                  <c:v>760</c:v>
                </c:pt>
                <c:pt idx="1">
                  <c:v>24</c:v>
                </c:pt>
                <c:pt idx="2">
                  <c:v>80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0DA9-3363-4DA3-8DAF-DF17CCBEF24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DDAE-CACC-4FFF-96A2-5F060DA8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17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DDAE-CACC-4FFF-96A2-5F060DA8F9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8080375" cy="414337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Система работы учителя физической культуры по формированию здорового образа жизни </a:t>
            </a:r>
            <a:r>
              <a:rPr lang="ru-RU" smtClean="0"/>
              <a:t>в школе.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8229600" cy="607218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Основная задача учителя  физической культуры воспитывать потребность в двигательной активности и формировать навыки для последующей реализации в повседневной жизни.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Вместе с тем необходимо — дать  и  чувственно-конкретное представление о красоте человеческого тела и удивительных возможностях организма.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число лиц занимающихся ФА составило 78,7%,.</a:t>
            </a:r>
          </a:p>
          <a:p>
            <a:endParaRPr lang="ru-RU" dirty="0" smtClean="0"/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42938"/>
          </a:xfrm>
        </p:spPr>
        <p:txBody>
          <a:bodyPr>
            <a:normAutofit/>
          </a:bodyPr>
          <a:lstStyle/>
          <a:p>
            <a:r>
              <a:rPr lang="ru-RU" smtClean="0"/>
              <a:t>Результативность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229600" cy="50546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работы учителя физической культуры определяется показателями физического развития и здоровья детей, их физической подготовленности по физическим тестам, интересом учащихся к предмету, уровнем достижений учащихся в соответствии с программой, воспитанием гуманистических ценностных ориентации у учащихся, динамикой результатов за последние три года, наличием победителей районных, городских, областных соревнований, участием учителей физкультуры в спартакиаде среди учителей города Павлодара.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1317625"/>
          </a:xfrm>
        </p:spPr>
        <p:txBody>
          <a:bodyPr>
            <a:normAutofit fontScale="90000"/>
          </a:bodyPr>
          <a:lstStyle/>
          <a:p>
            <a:r>
              <a:rPr lang="ru-RU" sz="2800" smtClean="0">
                <a:solidFill>
                  <a:srgbClr val="FF0000"/>
                </a:solidFill>
              </a:rPr>
              <a:t>Условием эффективного осуществления педагогического процесса по физическому воспитанию являются: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13"/>
            <a:ext cx="8229600" cy="4643437"/>
          </a:xfrm>
        </p:spPr>
        <p:txBody>
          <a:bodyPr/>
          <a:lstStyle/>
          <a:p>
            <a:r>
              <a:rPr lang="ru-RU" smtClean="0">
                <a:solidFill>
                  <a:srgbClr val="7030A0"/>
                </a:solidFill>
              </a:rPr>
              <a:t>текущее и перспективное планирование;</a:t>
            </a:r>
          </a:p>
          <a:p>
            <a:r>
              <a:rPr lang="ru-RU" smtClean="0">
                <a:solidFill>
                  <a:srgbClr val="7030A0"/>
                </a:solidFill>
              </a:rPr>
              <a:t>подготовленность материально-технической базы;</a:t>
            </a:r>
          </a:p>
          <a:p>
            <a:r>
              <a:rPr lang="ru-RU" smtClean="0">
                <a:solidFill>
                  <a:srgbClr val="7030A0"/>
                </a:solidFill>
              </a:rPr>
              <a:t>пропаганда знаний по физической культуре и здоровому образу жизни;</a:t>
            </a:r>
          </a:p>
          <a:p>
            <a:r>
              <a:rPr lang="ru-RU" smtClean="0">
                <a:solidFill>
                  <a:srgbClr val="7030A0"/>
                </a:solidFill>
              </a:rPr>
              <a:t>наличие нестандартного оборудования;</a:t>
            </a:r>
          </a:p>
          <a:p>
            <a:r>
              <a:rPr lang="ru-RU" smtClean="0">
                <a:solidFill>
                  <a:srgbClr val="7030A0"/>
                </a:solidFill>
              </a:rPr>
              <a:t>наличие специальных медицинских групп (ОФП,оздоровительной коррекции);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229600" cy="57864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наличие кружков физической культуры, секций по видам спорта и др.;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систематическая подготовка физкультурного актива;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наличие специальных спортивных классов;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913" y="333375"/>
            <a:ext cx="6400800" cy="34734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Внешкольная занятость учащихся в спортивных секциях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Диаграм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778750" cy="442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sz="quarter" idx="1"/>
          </p:nvPr>
        </p:nvSpPr>
        <p:spPr>
          <a:xfrm>
            <a:off x="1331913" y="188913"/>
            <a:ext cx="6400800" cy="34750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smtClean="0"/>
              <a:t>Школьная занятость учащихся в спортивных секциях </a:t>
            </a:r>
            <a:endParaRPr lang="ru-RU" smtClean="0"/>
          </a:p>
          <a:p>
            <a:endParaRPr lang="ru-RU" smtClean="0"/>
          </a:p>
        </p:txBody>
      </p:sp>
      <p:pic>
        <p:nvPicPr>
          <p:cNvPr id="4" name="Диаграм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7188"/>
            <a:ext cx="7345362" cy="4730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238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19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85800"/>
            <a:ext cx="8358245" cy="59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3181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428605"/>
          <a:ext cx="507209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71472" y="3357562"/>
          <a:ext cx="435771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500562" y="2057400"/>
          <a:ext cx="3929090" cy="2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901014" cy="6116786"/>
          </a:xfrm>
        </p:spPr>
        <p:txBody>
          <a:bodyPr/>
          <a:lstStyle/>
          <a:p>
            <a:r>
              <a:rPr lang="ru-RU" dirty="0" smtClean="0"/>
              <a:t>В мониторинге отражена динамика перехода учащихся из СМГ в основную группу и увеличение освобожденных учащихся полностью от физкультуры из-за хронических заболеваний в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2010-2011 году- 72 учащихся,</a:t>
            </a:r>
          </a:p>
          <a:p>
            <a:r>
              <a:rPr lang="ru-RU" i="1" dirty="0" smtClean="0"/>
              <a:t>2011-2012 году – 60 учащихся,</a:t>
            </a:r>
          </a:p>
          <a:p>
            <a:r>
              <a:rPr lang="ru-RU" i="1" dirty="0" smtClean="0"/>
              <a:t> 2012-2013 году – 80 учащихся.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500063"/>
            <a:ext cx="8329612" cy="60721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«Чтобы сделать ребенка умным и рассудительным – сделайте его крепким и здоровым»</a:t>
            </a:r>
          </a:p>
          <a:p>
            <a:r>
              <a:rPr lang="ru-RU" i="1" dirty="0" smtClean="0"/>
              <a:t>                                                     Жан Жак Руссо</a:t>
            </a:r>
            <a:r>
              <a:rPr lang="ru-RU" b="1" dirty="0" smtClean="0"/>
              <a:t> </a:t>
            </a:r>
            <a:endParaRPr lang="ru-RU" dirty="0" smtClean="0"/>
          </a:p>
        </p:txBody>
      </p:sp>
      <p:pic>
        <p:nvPicPr>
          <p:cNvPr id="8195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80645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7200"/>
            <a:ext cx="8482041" cy="60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71651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09600"/>
            <a:ext cx="825820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9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86808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На сегодняшний день актуальной остается задача сохранения и укрепления здоровья детей с раннего возраста. Проблема со здоровьем возникает в школе у учащихся, на мой взгляд, из-за наследственности, условий жизни, неправильного питания, игнорирования уроков физкультуры, общественного труда, </a:t>
            </a:r>
          </a:p>
          <a:p>
            <a:pPr>
              <a:buNone/>
            </a:pPr>
            <a:r>
              <a:rPr lang="ru-RU" dirty="0" smtClean="0"/>
              <a:t>   малоподвижного образа жизни, неумение организовать свой режим дня. Все это, как не печально, и приводит к ослаблению здоровья.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485775" y="152400"/>
            <a:ext cx="8229600" cy="6072188"/>
          </a:xfrm>
        </p:spPr>
        <p:txBody>
          <a:bodyPr/>
          <a:lstStyle/>
          <a:p>
            <a:r>
              <a:rPr lang="ru-RU" dirty="0" smtClean="0"/>
              <a:t>Состояние здоровья подрастающего поколения является индикатором социального благополучия общества и поэтому здоровье детей и  подростков  закономерно рассматривают как один из важнейших медико-социальных приоритетов государства. </a:t>
            </a:r>
          </a:p>
          <a:p>
            <a:r>
              <a:rPr lang="ru-RU" dirty="0" smtClean="0"/>
              <a:t>	                          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11" y="3574256"/>
            <a:ext cx="2286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86250"/>
            <a:ext cx="3000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3"/>
          <p:cNvSpPr>
            <a:spLocks noChangeArrowheads="1"/>
          </p:cNvSpPr>
          <p:nvPr/>
        </p:nvSpPr>
        <p:spPr bwMode="auto">
          <a:xfrm>
            <a:off x="2971800" y="4724400"/>
            <a:ext cx="2671763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C00000"/>
                </a:solidFill>
              </a:rPr>
              <a:t>Состояние здоровья детей и подростков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В 2012 году зарегистрировано 295 887 случаев заболеваемости среди детей и 60 657 случаев среди подростков. Из них на первом месте заболевания органов дыхания – 163 187, что составляет 110 814,1 на 100 </a:t>
            </a:r>
            <a:r>
              <a:rPr lang="ru-RU" sz="2800" dirty="0" err="1" smtClean="0">
                <a:solidFill>
                  <a:srgbClr val="7030A0"/>
                </a:solidFill>
              </a:rPr>
              <a:t>тыс.населеления</a:t>
            </a:r>
            <a:r>
              <a:rPr lang="ru-RU" sz="2800" dirty="0" smtClean="0">
                <a:solidFill>
                  <a:srgbClr val="7030A0"/>
                </a:solidFill>
              </a:rPr>
              <a:t>, на втором болезни нервной системы – 17 557 (11922,3 на 100 тыс.населения), на 3-м болезни органов пищеварения- 15806 (10733,3, на 100 тыс.населения), на 4-м болезни глаза и его придатков-10445,3, на 5-ом –травмы и отравления.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71500"/>
            <a:ext cx="5286375" cy="600075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 нарастающим итогом растет </a:t>
            </a:r>
            <a:r>
              <a:rPr lang="ru-RU" dirty="0" smtClean="0">
                <a:solidFill>
                  <a:srgbClr val="7030A0"/>
                </a:solidFill>
              </a:rPr>
              <a:t>число: </a:t>
            </a:r>
            <a:r>
              <a:rPr lang="ru-RU" dirty="0" smtClean="0">
                <a:solidFill>
                  <a:srgbClr val="7030A0"/>
                </a:solidFill>
              </a:rPr>
              <a:t>болезни нервной системы, психические расстройства поведения;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Сколиоз, болезни глаз</a:t>
            </a:r>
            <a:r>
              <a:rPr lang="ru-RU" smtClean="0">
                <a:solidFill>
                  <a:srgbClr val="7030A0"/>
                </a:solidFill>
              </a:rPr>
              <a:t>, ожирение.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 рез. 5 национального исследования по Павлодарской области распространенность </a:t>
            </a:r>
            <a:r>
              <a:rPr lang="ru-RU" dirty="0" err="1" smtClean="0">
                <a:solidFill>
                  <a:srgbClr val="7030A0"/>
                </a:solidFill>
              </a:rPr>
              <a:t>табакокурения</a:t>
            </a:r>
            <a:r>
              <a:rPr lang="ru-RU" dirty="0" smtClean="0">
                <a:solidFill>
                  <a:srgbClr val="7030A0"/>
                </a:solidFill>
              </a:rPr>
              <a:t> 29,5%, злоупотребление спиртными напитками – 8,6%.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267" name="Содержимое 4"/>
          <p:cNvSpPr>
            <a:spLocks noGrp="1"/>
          </p:cNvSpPr>
          <p:nvPr>
            <p:ph sz="quarter" idx="2"/>
          </p:nvPr>
        </p:nvSpPr>
        <p:spPr>
          <a:xfrm>
            <a:off x="5643563" y="1357313"/>
            <a:ext cx="3043237" cy="4846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8" name="Picture 4" descr="p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928688"/>
            <a:ext cx="3286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Факторы, оказывающие наибольшее влияние на развитие и состояние здоровья растущего организма</a:t>
            </a:r>
            <a:endParaRPr lang="ru-RU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229600" cy="4857750"/>
          </a:xfrm>
          <a:ln w="635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Оптимальный двигательный режим.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Закаливание.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Сбалансированное питание.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Рациональный суточный режим.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Соответствие окружающей среды гигиеническим нормативам.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Наличие гигиенических навыков и правильный образ жизни.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Физическая активность- 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64306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Это эффективное средство улучшения физического и психического здоровья.</a:t>
            </a:r>
          </a:p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Отсутствие физической активности – фактор риска, который является причиной смерти в глобальном масштабе ( 6 % смерти в мире) причина БСК ( в Казахстане ССЗ являются причиной каждой второй смерти).</a:t>
            </a:r>
          </a:p>
          <a:p>
            <a:pPr eaLnBrk="1" hangingPunct="1">
              <a:buNone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571500"/>
            <a:ext cx="8229600" cy="61436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Для многих физкультурно-спортивная деятельность — единственная возможность восстановления здоровья, преодоления уже имеющихся отклонений от норм физического развития.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428625"/>
            <a:ext cx="8401050" cy="60007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Главная задача школы – такая организация образовательного процесса на всех уровнях, при которой качественное обучение, развитие и воспитание учащихся не сопровождаются нанесением ущерба их здоровью. А урок физической культуры в школе – это главный урок </a:t>
            </a:r>
            <a:r>
              <a:rPr lang="ru-RU" dirty="0" smtClean="0">
                <a:solidFill>
                  <a:srgbClr val="C00000"/>
                </a:solidFill>
              </a:rPr>
              <a:t>ЗДОРОВЬЯ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Работа школы сегодня направлена на сохранение и укрепление здоровья учащихся, где реализуются </a:t>
            </a:r>
            <a:r>
              <a:rPr lang="ru-RU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здоровьеформирующие</a:t>
            </a:r>
            <a:r>
              <a:rPr lang="ru-RU" dirty="0" smtClean="0">
                <a:solidFill>
                  <a:srgbClr val="002060"/>
                </a:solidFill>
              </a:rPr>
              <a:t> технологии.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662</Words>
  <Application>Microsoft Office PowerPoint</Application>
  <PresentationFormat>Экран (4:3)</PresentationFormat>
  <Paragraphs>62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Система работы учителя физической культуры по формированию здорового образа жизни в школе.</vt:lpstr>
      <vt:lpstr>Слайд 2</vt:lpstr>
      <vt:lpstr>Слайд 3</vt:lpstr>
      <vt:lpstr>Состояние здоровья детей и подростков </vt:lpstr>
      <vt:lpstr>Слайд 5</vt:lpstr>
      <vt:lpstr>  Факторы, оказывающие наибольшее влияние на развитие и состояние здоровья растущего организма</vt:lpstr>
      <vt:lpstr>Физическая активность-  </vt:lpstr>
      <vt:lpstr> </vt:lpstr>
      <vt:lpstr>Слайд 9</vt:lpstr>
      <vt:lpstr>Слайд 10</vt:lpstr>
      <vt:lpstr>Результативность</vt:lpstr>
      <vt:lpstr>Условием эффективного осуществления педагогического процесса по физическому воспитанию являются: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Система работы учителя физической культуры по формированию здорового образа жизни в учреждениях образования.</dc:title>
  <cp:lastModifiedBy>User</cp:lastModifiedBy>
  <cp:revision>16</cp:revision>
  <dcterms:modified xsi:type="dcterms:W3CDTF">2013-03-31T22:46:14Z</dcterms:modified>
</cp:coreProperties>
</file>