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F937"/>
    <a:srgbClr val="7C6CF4"/>
    <a:srgbClr val="A667F9"/>
    <a:srgbClr val="EFE4FE"/>
    <a:srgbClr val="EEE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9387" autoAdjust="0"/>
  </p:normalViewPr>
  <p:slideViewPr>
    <p:cSldViewPr>
      <p:cViewPr varScale="1">
        <p:scale>
          <a:sx n="51" d="100"/>
          <a:sy n="51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0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DF17852-15C8-4C6B-87E4-7D14C1D28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42230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CB83-4A81-4C25-AB95-3E336079E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19005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CF64F-6B25-4773-9B62-474DE7C48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9371"/>
      </p:ext>
    </p:extLst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E6E0-73DC-45B6-B348-83CA83299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18172"/>
      </p:ext>
    </p:extLst>
  </p:cSld>
  <p:clrMapOvr>
    <a:masterClrMapping/>
  </p:clrMapOvr>
  <p:transition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A51C-D231-4BE6-983A-426EF497E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99544"/>
      </p:ext>
    </p:extLst>
  </p:cSld>
  <p:clrMapOvr>
    <a:masterClrMapping/>
  </p:clrMapOvr>
  <p:transition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4B10-957F-4DAC-9D78-B5B7E2472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10379"/>
      </p:ext>
    </p:extLst>
  </p:cSld>
  <p:clrMapOvr>
    <a:masterClrMapping/>
  </p:clrMapOvr>
  <p:transition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6A8C-CFD4-4269-8F37-558FD5E76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59865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DD2D-9559-430C-B057-780F91DE7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03147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09D21-A9F2-44DD-A384-5BB6B09BD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42824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FE6A-0DFC-42AB-850A-87864AE55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09658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5F83-5821-48D9-9ACF-E3464D52D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13599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4237-2C28-48EE-88F5-50D55ADB7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41957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1AC4-C55E-46B4-8479-688376231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29034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24C1-7DE2-47EB-A06F-D93FD23B3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81891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AF592-74C1-44A2-8C5A-EADEF898F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37759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560ADF-47F6-45E8-A72A-BA67F3101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Знакомство с библиотекой </a:t>
            </a:r>
            <a:r>
              <a:rPr lang="kk-KZ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СОПШДО № 17</a:t>
            </a:r>
            <a:r>
              <a:rPr lang="kk-KZ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kk-KZ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г. ПАВЛОДАР</a:t>
            </a:r>
            <a:endParaRPr lang="ru-RU" dirty="0" smtClean="0">
              <a:solidFill>
                <a:schemeClr val="tx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Monotype Corsiva" pitchFamily="66" charset="0"/>
              </a:rPr>
              <a:t>Первое посещение библиотеки</a:t>
            </a:r>
          </a:p>
          <a:p>
            <a:pPr eaLnBrk="1" hangingPunct="1"/>
            <a:endParaRPr lang="ru-RU" smtClean="0">
              <a:latin typeface="Monotype Corsiva" pitchFamily="66" charset="0"/>
            </a:endParaRPr>
          </a:p>
        </p:txBody>
      </p:sp>
      <p:pic>
        <p:nvPicPr>
          <p:cNvPr id="9" name="Рисунок 8" descr="E:\мои фотки\фото-2\Фото0876.jpg"/>
          <p:cNvPicPr/>
          <p:nvPr/>
        </p:nvPicPr>
        <p:blipFill>
          <a:blip r:embed="rId2">
            <a:lum bright="-10000" contrast="60000"/>
          </a:blip>
          <a:srcRect l="36328" b="65104"/>
          <a:stretch>
            <a:fillRect/>
          </a:stretch>
        </p:blipFill>
        <p:spPr bwMode="auto">
          <a:xfrm>
            <a:off x="357188" y="3571875"/>
            <a:ext cx="3105150" cy="2357438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ПРАВИЛА ПОЛЬЗОВАНИЯ</a:t>
            </a:r>
            <a:b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библиотекой СОПШДО № 17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405688" cy="4235450"/>
          </a:xfrm>
        </p:spPr>
        <p:txBody>
          <a:bodyPr/>
          <a:lstStyle/>
          <a:p>
            <a:pPr eaLnBrk="1" hangingPunct="1"/>
            <a:r>
              <a:rPr lang="ru-RU" sz="1800" b="1" smtClean="0"/>
              <a:t>В библиотеке надо вести себя тихо, т.к. шум мешает другим читателям.</a:t>
            </a:r>
          </a:p>
          <a:p>
            <a:pPr eaLnBrk="1" hangingPunct="1"/>
            <a:r>
              <a:rPr lang="ru-RU" sz="1800" b="1" smtClean="0"/>
              <a:t>Книги надо возвращать вовремя, ведь их ждут другие читатели. В нашей библиотеке книгу можно взять 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	10 дней.</a:t>
            </a:r>
          </a:p>
          <a:p>
            <a:pPr eaLnBrk="1" hangingPunct="1"/>
            <a:r>
              <a:rPr lang="ru-RU" sz="1800" b="1" smtClean="0"/>
              <a:t>С библиотечными книгами надо обращаться особенно бережно, чтобы их смогло прочесть как можно больше ребят.</a:t>
            </a:r>
          </a:p>
          <a:p>
            <a:pPr eaLnBrk="1" hangingPunct="1"/>
            <a:r>
              <a:rPr lang="ru-RU" sz="1800" b="1" smtClean="0"/>
              <a:t>Библиотечные книги нельзя терять, иначе в библиотеке не останется ни одной книги.</a:t>
            </a:r>
          </a:p>
          <a:p>
            <a:pPr eaLnBrk="1" hangingPunct="1"/>
            <a:r>
              <a:rPr lang="ru-RU" sz="1800" b="1" smtClean="0"/>
              <a:t>Книги в библиотеке (из фонда открытого доступа) надо ставить точно на то место, где вы их взяли. Иначе библиотекарь не сможет быстро найти эту книгу для другого читателя.</a:t>
            </a:r>
          </a:p>
        </p:txBody>
      </p:sp>
      <p:pic>
        <p:nvPicPr>
          <p:cNvPr id="12292" name="Picture 12" descr="j023213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0"/>
            <a:ext cx="2068513" cy="2122488"/>
          </a:xfr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Правила пользования книгой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Нельзя книги перегибать.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Нельзя загибать книжные страницы.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Нельзя закладывать в книги карандаши и ручки, пользуйся при чтении закладкой.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Нельзя писать и рисовать в книгах.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Нельзя читать книги во время еды.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</p:txBody>
      </p:sp>
      <p:pic>
        <p:nvPicPr>
          <p:cNvPr id="13316" name="Picture 6" descr="j025067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0384">
            <a:off x="4978400" y="2343150"/>
            <a:ext cx="3130550" cy="3455988"/>
          </a:xfr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2" descr="E:\мои фотки\фото-2\Фото0879.jpg"/>
          <p:cNvPicPr>
            <a:picLocks noChangeAspect="1" noChangeArrowheads="1"/>
          </p:cNvPicPr>
          <p:nvPr/>
        </p:nvPicPr>
        <p:blipFill>
          <a:blip r:embed="rId2">
            <a:lum bright="-10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5"/>
          <a:stretch>
            <a:fillRect/>
          </a:stretch>
        </p:blipFill>
        <p:spPr bwMode="auto">
          <a:xfrm>
            <a:off x="1143000" y="2428875"/>
            <a:ext cx="7286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76400" y="685800"/>
            <a:ext cx="6629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>
                <a:solidFill>
                  <a:srgbClr val="FF0000"/>
                </a:solidFill>
                <a:latin typeface="Times New Roman" pitchFamily="18" charset="0"/>
              </a:rPr>
              <a:t>Что такое библиотека?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124075" y="2708275"/>
            <a:ext cx="4868863" cy="86518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omic Sans MS" pitchFamily="66" charset="0"/>
              </a:rPr>
              <a:t>Библиотека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87450" y="4724400"/>
            <a:ext cx="2736850" cy="95408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«Библио» - книга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flipH="1">
            <a:off x="5219700" y="4724400"/>
            <a:ext cx="3240088" cy="9588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«Тека» - хранилище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5580063" y="3500438"/>
            <a:ext cx="1384300" cy="13255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2411413" y="3500438"/>
            <a:ext cx="1079500" cy="12525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nimBg="1" autoUpdateAnimBg="0"/>
      <p:bldP spid="4102" grpId="0" animBg="1" autoUpdateAnimBg="0"/>
      <p:bldP spid="4103" grpId="0" animBg="1" autoUpdateAnimBg="0"/>
      <p:bldP spid="4104" grpId="0" animBg="1"/>
      <p:bldP spid="4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1557338"/>
            <a:ext cx="7620000" cy="3476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БИБЛИОТЕКА СОПШДО № 17 </a:t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76538"/>
            <a:ext cx="7693025" cy="33099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 action="ppaction://hlinksldjump"/>
              </a:rPr>
              <a:t>Абонемент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 action="ppaction://hlinksldjump"/>
              </a:rPr>
              <a:t>Читальный зал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 action="ppaction://hlinksldjump"/>
              </a:rPr>
              <a:t>Книгохранилище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9" name="Рисунок 8" descr="E:\мои фотки\фото-2\Фото0876.jpg"/>
          <p:cNvPicPr/>
          <p:nvPr/>
        </p:nvPicPr>
        <p:blipFill>
          <a:blip r:embed="rId6">
            <a:lum bright="-10000" contrast="60000"/>
          </a:blip>
          <a:srcRect l="36328" b="65104"/>
          <a:stretch>
            <a:fillRect/>
          </a:stretch>
        </p:blipFill>
        <p:spPr bwMode="auto">
          <a:xfrm>
            <a:off x="4500563" y="2571750"/>
            <a:ext cx="3929062" cy="3214688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Часы работы библиотеки СОПШДО № 17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76538"/>
            <a:ext cx="7462838" cy="3309937"/>
          </a:xfrm>
        </p:spPr>
        <p:txBody>
          <a:bodyPr/>
          <a:lstStyle/>
          <a:p>
            <a:pPr eaLnBrk="1" hangingPunct="1"/>
            <a:r>
              <a:rPr lang="ru-RU" b="1" smtClean="0"/>
              <a:t>Понедельник                     </a:t>
            </a:r>
          </a:p>
          <a:p>
            <a:pPr eaLnBrk="1" hangingPunct="1"/>
            <a:r>
              <a:rPr lang="ru-RU" b="1" smtClean="0"/>
              <a:t>Вторник</a:t>
            </a:r>
          </a:p>
          <a:p>
            <a:pPr eaLnBrk="1" hangingPunct="1"/>
            <a:r>
              <a:rPr lang="ru-RU" b="1" smtClean="0"/>
              <a:t>Среда</a:t>
            </a:r>
          </a:p>
          <a:p>
            <a:pPr eaLnBrk="1" hangingPunct="1"/>
            <a:r>
              <a:rPr lang="ru-RU" b="1" smtClean="0"/>
              <a:t>Четверг</a:t>
            </a:r>
          </a:p>
          <a:p>
            <a:pPr eaLnBrk="1" hangingPunct="1"/>
            <a:r>
              <a:rPr lang="ru-RU" b="1" smtClean="0"/>
              <a:t>Пятница </a:t>
            </a:r>
          </a:p>
          <a:p>
            <a:pPr eaLnBrk="1" hangingPunct="1"/>
            <a:r>
              <a:rPr lang="kk-KZ" b="1" smtClean="0"/>
              <a:t>Суббота  - с 09.00 до 13.00</a:t>
            </a:r>
            <a:endParaRPr lang="ru-RU" b="1" smtClean="0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3924300" y="2924175"/>
            <a:ext cx="990600" cy="2449513"/>
          </a:xfrm>
          <a:prstGeom prst="rightBrace">
            <a:avLst>
              <a:gd name="adj1" fmla="val 206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292725" y="3284538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600">
                <a:latin typeface="Times New Roman" pitchFamily="18" charset="0"/>
              </a:rPr>
              <a:t>   </a:t>
            </a:r>
            <a:r>
              <a:rPr lang="ru-RU" sz="3600" b="1">
                <a:latin typeface="Times New Roman" pitchFamily="18" charset="0"/>
              </a:rPr>
              <a:t>с 09.00 до 17.00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  <p:bldP spid="5124" grpId="0" animBg="1"/>
      <p:bldP spid="51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620000" cy="16843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АБОНЕМЕНТ -</a:t>
            </a:r>
            <a:br>
              <a:rPr lang="ru-RU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   выдача книг на дом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2636838"/>
            <a:ext cx="3197225" cy="3448050"/>
          </a:xfrm>
        </p:spPr>
        <p:txBody>
          <a:bodyPr/>
          <a:lstStyle/>
          <a:p>
            <a:pPr eaLnBrk="1" hangingPunct="1"/>
            <a:r>
              <a:rPr lang="ru-RU" sz="2400" b="1" smtClean="0"/>
              <a:t>Сказки</a:t>
            </a:r>
          </a:p>
          <a:p>
            <a:pPr eaLnBrk="1" hangingPunct="1"/>
            <a:r>
              <a:rPr lang="ru-RU" sz="2400" b="1" smtClean="0"/>
              <a:t>Рассказы</a:t>
            </a:r>
          </a:p>
          <a:p>
            <a:pPr eaLnBrk="1" hangingPunct="1"/>
            <a:r>
              <a:rPr lang="ru-RU" sz="2400" b="1" smtClean="0"/>
              <a:t>Книги о животных</a:t>
            </a:r>
          </a:p>
          <a:p>
            <a:pPr eaLnBrk="1" hangingPunct="1"/>
            <a:r>
              <a:rPr lang="ru-RU" sz="2400" b="1" smtClean="0"/>
              <a:t>Стихи и другие детские книги</a:t>
            </a:r>
          </a:p>
          <a:p>
            <a:pPr eaLnBrk="1" hangingPunct="1">
              <a:buFont typeface="Wingdings" pitchFamily="2" charset="2"/>
              <a:buNone/>
            </a:pPr>
            <a:endParaRPr lang="ru-RU" sz="2400" b="1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>
              <a:latin typeface="Times New Roman" pitchFamily="18" charset="0"/>
            </a:endParaRPr>
          </a:p>
        </p:txBody>
      </p:sp>
      <p:pic>
        <p:nvPicPr>
          <p:cNvPr id="7173" name="Picture 11" descr="j029208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650" y="2420938"/>
            <a:ext cx="3241675" cy="3529012"/>
          </a:xfr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8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Comic Sans MS" pitchFamily="66" charset="0"/>
              </a:rPr>
              <a:t/>
            </a:r>
            <a:br>
              <a:rPr lang="ru-RU" sz="2800" smtClean="0">
                <a:latin typeface="Comic Sans MS" pitchFamily="66" charset="0"/>
              </a:rPr>
            </a:br>
            <a:r>
              <a:rPr lang="ru-RU" sz="2800" smtClean="0">
                <a:solidFill>
                  <a:srgbClr val="FF0000"/>
                </a:solidFill>
                <a:latin typeface="Comic Sans MS" pitchFamily="66" charset="0"/>
              </a:rPr>
              <a:t>ЧИТАЛЬНЫЙ ЗАЛ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Книги и другие издания на дом не выдаются</a:t>
            </a:r>
          </a:p>
        </p:txBody>
      </p:sp>
      <p:pic>
        <p:nvPicPr>
          <p:cNvPr id="8195" name="Picture 8" descr="j0303470"/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4508500"/>
            <a:ext cx="2376488" cy="1651000"/>
          </a:xfr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Энциклопедии;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Словари;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Справочники;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Периодические издания: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- газеты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	- журналы.</a:t>
            </a:r>
          </a:p>
        </p:txBody>
      </p:sp>
      <p:pic>
        <p:nvPicPr>
          <p:cNvPr id="8197" name="Picture 9" descr="j029211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276475"/>
            <a:ext cx="2147887" cy="2128838"/>
          </a:xfr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Книгохранилище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  <a:p>
            <a:pPr eaLnBrk="1" hangingPunct="1"/>
            <a:r>
              <a:rPr lang="ru-RU" sz="2400" b="1" smtClean="0"/>
              <a:t>Многоэкземплярная литература</a:t>
            </a:r>
          </a:p>
          <a:p>
            <a:pPr eaLnBrk="1" hangingPunct="1"/>
            <a:r>
              <a:rPr lang="ru-RU" sz="2400" b="1" smtClean="0"/>
              <a:t>Учебники</a:t>
            </a:r>
          </a:p>
          <a:p>
            <a:pPr eaLnBrk="1" hangingPunct="1"/>
            <a:r>
              <a:rPr lang="ru-RU" sz="2400" b="1" smtClean="0"/>
              <a:t>Малоспрашиваемая литература</a:t>
            </a:r>
          </a:p>
          <a:p>
            <a:pPr eaLnBrk="1" hangingPunct="1"/>
            <a:endParaRPr lang="ru-RU" sz="2400" b="1" smtClean="0"/>
          </a:p>
        </p:txBody>
      </p:sp>
      <p:pic>
        <p:nvPicPr>
          <p:cNvPr id="9220" name="Picture 5" descr="j023826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924175"/>
            <a:ext cx="4176713" cy="2466975"/>
          </a:xfr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714375" y="785813"/>
            <a:ext cx="7924800" cy="1285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Периодические издания, имеющиеся в СОПШДО № 17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928938"/>
            <a:ext cx="4191000" cy="2000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u="sng" smtClean="0">
                <a:solidFill>
                  <a:srgbClr val="FF0000"/>
                </a:solidFill>
                <a:latin typeface="Comic Sans MS" pitchFamily="66" charset="0"/>
              </a:rPr>
              <a:t>Газеты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b="1" smtClean="0"/>
              <a:t>Дружные ребята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b="1" smtClean="0"/>
              <a:t>Ералаш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3200" smtClean="0"/>
          </a:p>
          <a:p>
            <a:pPr eaLnBrk="1" hangingPunct="1">
              <a:buFont typeface="Wingdings" pitchFamily="2" charset="2"/>
              <a:buChar char="v"/>
            </a:pPr>
            <a:endParaRPr lang="ru-RU" sz="2400" smtClean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47800" y="25146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6000">
              <a:latin typeface="Times New Roman" pitchFamily="18" charset="0"/>
            </a:endParaRPr>
          </a:p>
        </p:txBody>
      </p:sp>
      <p:pic>
        <p:nvPicPr>
          <p:cNvPr id="10245" name="Содержимое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r="19876" b="11145"/>
          <a:stretch>
            <a:fillRect/>
          </a:stretch>
        </p:blipFill>
        <p:spPr>
          <a:xfrm>
            <a:off x="1285875" y="2357438"/>
            <a:ext cx="3071813" cy="3643312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2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651">
            <a:off x="5584825" y="1123950"/>
            <a:ext cx="223043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Содержимое 18"/>
          <p:cNvPicPr>
            <a:picLocks noGrp="1"/>
          </p:cNvPicPr>
          <p:nvPr>
            <p:ph sz="quarter" idx="4"/>
          </p:nvPr>
        </p:nvPicPr>
        <p:blipFill>
          <a:blip r:embed="rId3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3000" r="19501" b="28999"/>
          <a:stretch>
            <a:fillRect/>
          </a:stretch>
        </p:blipFill>
        <p:spPr>
          <a:xfrm rot="1107208">
            <a:off x="6381750" y="3608388"/>
            <a:ext cx="1341438" cy="1570037"/>
          </a:xfrm>
        </p:spPr>
      </p:pic>
      <p:sp>
        <p:nvSpPr>
          <p:cNvPr id="12290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rgbClr val="FF0000"/>
                </a:solidFill>
                <a:latin typeface="Comic Sans MS" pitchFamily="66" charset="0"/>
              </a:rPr>
              <a:t>Журналы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447800" y="1981200"/>
            <a:ext cx="2606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6000">
              <a:latin typeface="Times New Roman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24300" y="2636838"/>
            <a:ext cx="45005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sz="2800" b="1">
                <a:latin typeface="Times New Roman" pitchFamily="18" charset="0"/>
              </a:rPr>
              <a:t>Балдырған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>
                <a:latin typeface="Times New Roman" pitchFamily="18" charset="0"/>
              </a:rPr>
              <a:t>Весёлые картинки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>
                <a:latin typeface="Times New Roman" pitchFamily="18" charset="0"/>
              </a:rPr>
              <a:t>Ай-бөбек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kk-KZ" sz="2800" b="1">
                <a:latin typeface="Times New Roman" pitchFamily="18" charset="0"/>
              </a:rPr>
              <a:t>Айгөлек</a:t>
            </a:r>
            <a:endParaRPr lang="ru-RU" sz="2800" b="1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>
                <a:latin typeface="Times New Roman" pitchFamily="18" charset="0"/>
              </a:rPr>
              <a:t>Непоседа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80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ru-RU" sz="2800">
              <a:latin typeface="Times New Roman" pitchFamily="18" charset="0"/>
            </a:endParaRPr>
          </a:p>
        </p:txBody>
      </p:sp>
      <p:pic>
        <p:nvPicPr>
          <p:cNvPr id="11271" name="Picture 17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3596">
            <a:off x="1135063" y="2608263"/>
            <a:ext cx="21002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4300538"/>
            <a:ext cx="1857375" cy="1985962"/>
          </a:xfrm>
          <a:noFill/>
        </p:spPr>
      </p:pic>
      <p:pic>
        <p:nvPicPr>
          <p:cNvPr id="11273" name="Рисунок 26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929188"/>
            <a:ext cx="1500188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4" grpId="0" autoUpdateAnimBg="0"/>
    </p:bld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376</TotalTime>
  <Words>170</Words>
  <Application>Microsoft Office PowerPoint</Application>
  <PresentationFormat>Экран (4:3)</PresentationFormat>
  <Paragraphs>59</Paragraphs>
  <Slides>11</Slides>
  <Notes>0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Wingdings</vt:lpstr>
      <vt:lpstr>Calibri</vt:lpstr>
      <vt:lpstr>Times New Roman</vt:lpstr>
      <vt:lpstr>Comic Sans MS</vt:lpstr>
      <vt:lpstr>Monotype Corsiva</vt:lpstr>
      <vt:lpstr>Капсулы</vt:lpstr>
      <vt:lpstr>Знакомство с библиотекой СОПШДО № 17 г. ПАВЛОДАР</vt:lpstr>
      <vt:lpstr>Презентация PowerPoint</vt:lpstr>
      <vt:lpstr>БИБЛИОТЕКА СОПШДО № 17  </vt:lpstr>
      <vt:lpstr>Часы работы библиотеки СОПШДО № 17</vt:lpstr>
      <vt:lpstr>АБОНЕМЕНТ -    выдача книг на дом</vt:lpstr>
      <vt:lpstr> ЧИТАЛЬНЫЙ ЗАЛ Книги и другие издания на дом не выдаются</vt:lpstr>
      <vt:lpstr>Книгохранилище</vt:lpstr>
      <vt:lpstr>Периодические издания, имеющиеся в СОПШДО № 17</vt:lpstr>
      <vt:lpstr>Журналы</vt:lpstr>
      <vt:lpstr>ПРАВИЛА ПОЛЬЗОВАНИЯ библиотекой СОПШДО № 17</vt:lpstr>
      <vt:lpstr>      Правила пользования книгой</vt:lpstr>
    </vt:vector>
  </TitlesOfParts>
  <Company>POIPKRO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со школьной библиотекой</dc:title>
  <dc:creator>PC7</dc:creator>
  <cp:lastModifiedBy>1</cp:lastModifiedBy>
  <cp:revision>31</cp:revision>
  <dcterms:created xsi:type="dcterms:W3CDTF">2004-12-15T11:44:56Z</dcterms:created>
  <dcterms:modified xsi:type="dcterms:W3CDTF">2013-04-16T04:52:27Z</dcterms:modified>
</cp:coreProperties>
</file>