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9B5-465E-413D-B602-C68F84EC032A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DEB-7B99-48C4-8999-F39E9B44B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9B5-465E-413D-B602-C68F84EC032A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DEB-7B99-48C4-8999-F39E9B44B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9B5-465E-413D-B602-C68F84EC032A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DEB-7B99-48C4-8999-F39E9B44B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9B5-465E-413D-B602-C68F84EC032A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DEB-7B99-48C4-8999-F39E9B44B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9B5-465E-413D-B602-C68F84EC032A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DEB-7B99-48C4-8999-F39E9B44B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9B5-465E-413D-B602-C68F84EC032A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DEB-7B99-48C4-8999-F39E9B44B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9B5-465E-413D-B602-C68F84EC032A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DEB-7B99-48C4-8999-F39E9B44B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9B5-465E-413D-B602-C68F84EC032A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DEB-7B99-48C4-8999-F39E9B44B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9B5-465E-413D-B602-C68F84EC032A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DEB-7B99-48C4-8999-F39E9B44B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9B5-465E-413D-B602-C68F84EC032A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DEB-7B99-48C4-8999-F39E9B44B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9B5-465E-413D-B602-C68F84EC032A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0DEB-7B99-48C4-8999-F39E9B44B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309B5-465E-413D-B602-C68F84EC032A}" type="datetimeFigureOut">
              <a:rPr lang="ru-RU" smtClean="0"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60DEB-7B99-48C4-8999-F39E9B44B8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-1393286">
            <a:off x="0" y="1412875"/>
            <a:ext cx="7345363" cy="1606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793286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KZ Script"/>
              </a:rPr>
              <a:t>Оңтүстік Қазақстан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793286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KZ Script"/>
              </a:rPr>
              <a:t> 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 rot="-1387462">
            <a:off x="2359025" y="2643188"/>
            <a:ext cx="4276725" cy="12319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787462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KZ Script"/>
              </a:rPr>
              <a:t>аймағының 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 rot="-1385451">
            <a:off x="2700338" y="3789363"/>
            <a:ext cx="4962525" cy="1606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785451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KZ Script"/>
              </a:rPr>
              <a:t>шаруашылығы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6785451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KZ Script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403350" y="333375"/>
            <a:ext cx="5616575" cy="1368425"/>
          </a:xfrm>
          <a:prstGeom prst="irregularSeal1">
            <a:avLst/>
          </a:prstGeom>
          <a:solidFill>
            <a:srgbClr val="FFFF99"/>
          </a:solidFill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411413" y="765175"/>
            <a:ext cx="367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400" b="1" i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Оңтүстік Қазақстан</a:t>
            </a:r>
            <a:endParaRPr lang="ru-RU" sz="2400" b="1" i="1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1331913" y="1268413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50825" y="1773238"/>
            <a:ext cx="2268538" cy="8636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23850" y="1989138"/>
            <a:ext cx="259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400" b="1">
                <a:solidFill>
                  <a:srgbClr val="FF00FF"/>
                </a:solidFill>
              </a:rPr>
              <a:t>Қаратау жота</a:t>
            </a:r>
            <a:endParaRPr lang="ru-RU" sz="2400" b="1">
              <a:solidFill>
                <a:srgbClr val="FF00FF"/>
              </a:solidFill>
            </a:endParaRP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179388" y="3141663"/>
            <a:ext cx="2303462" cy="18716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23850" y="3284538"/>
            <a:ext cx="18716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400" b="1">
                <a:solidFill>
                  <a:srgbClr val="FF00FF"/>
                </a:solidFill>
              </a:rPr>
              <a:t>Ақсай</a:t>
            </a:r>
          </a:p>
          <a:p>
            <a:pPr>
              <a:spcBef>
                <a:spcPct val="50000"/>
              </a:spcBef>
            </a:pPr>
            <a:r>
              <a:rPr lang="kk-KZ" sz="2400" b="1">
                <a:solidFill>
                  <a:srgbClr val="FF00FF"/>
                </a:solidFill>
              </a:rPr>
              <a:t>Жаңабас</a:t>
            </a:r>
          </a:p>
          <a:p>
            <a:pPr>
              <a:spcBef>
                <a:spcPct val="50000"/>
              </a:spcBef>
            </a:pPr>
            <a:r>
              <a:rPr lang="kk-KZ" sz="2400" b="1">
                <a:solidFill>
                  <a:srgbClr val="FF00FF"/>
                </a:solidFill>
              </a:rPr>
              <a:t>Шолақтау</a:t>
            </a:r>
            <a:endParaRPr lang="ru-RU" sz="2400" b="1">
              <a:solidFill>
                <a:srgbClr val="FF00FF"/>
              </a:solidFill>
            </a:endParaRP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1116013" y="50847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395288" y="5373688"/>
            <a:ext cx="1584325" cy="12954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300788" y="1196975"/>
            <a:ext cx="7191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6516688" y="1773238"/>
            <a:ext cx="1943100" cy="719137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588125" y="1844675"/>
            <a:ext cx="194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400" b="1">
                <a:solidFill>
                  <a:srgbClr val="FF00FF"/>
                </a:solidFill>
              </a:rPr>
              <a:t>Арал теңізі</a:t>
            </a:r>
            <a:endParaRPr lang="ru-RU" sz="2400" b="1">
              <a:solidFill>
                <a:srgbClr val="FF00FF"/>
              </a:solidFill>
            </a:endParaRP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7308850" y="2565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6588125" y="3068638"/>
            <a:ext cx="1584325" cy="11525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5076825" y="1484313"/>
            <a:ext cx="7143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2916238" y="1844675"/>
            <a:ext cx="3241675" cy="7921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059113" y="1989138"/>
            <a:ext cx="302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400" b="1">
                <a:solidFill>
                  <a:srgbClr val="FF00FF"/>
                </a:solidFill>
              </a:rPr>
              <a:t>Жоңғар алатауы</a:t>
            </a:r>
            <a:endParaRPr lang="ru-RU" sz="2400" b="1">
              <a:solidFill>
                <a:srgbClr val="FF00FF"/>
              </a:solidFill>
            </a:endParaRP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4356100" y="2636838"/>
            <a:ext cx="5762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2627313" y="2781300"/>
            <a:ext cx="1655762" cy="5762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771775" y="2852738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400" b="1">
                <a:solidFill>
                  <a:srgbClr val="FF00FF"/>
                </a:solidFill>
              </a:rPr>
              <a:t>Текелі</a:t>
            </a:r>
            <a:endParaRPr lang="ru-RU" sz="2400" b="1">
              <a:solidFill>
                <a:srgbClr val="FF00FF"/>
              </a:solidFill>
            </a:endParaRPr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2627313" y="4076700"/>
            <a:ext cx="3529012" cy="259238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3059113" y="4365625"/>
            <a:ext cx="2808287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400" b="1">
                <a:solidFill>
                  <a:srgbClr val="FF00FF"/>
                </a:solidFill>
              </a:rPr>
              <a:t>Ащысай</a:t>
            </a:r>
          </a:p>
          <a:p>
            <a:pPr>
              <a:spcBef>
                <a:spcPct val="50000"/>
              </a:spcBef>
            </a:pPr>
            <a:r>
              <a:rPr lang="kk-KZ" sz="2400" b="1">
                <a:solidFill>
                  <a:srgbClr val="FF00FF"/>
                </a:solidFill>
              </a:rPr>
              <a:t>Мырзағалымсай</a:t>
            </a:r>
          </a:p>
          <a:p>
            <a:pPr>
              <a:spcBef>
                <a:spcPct val="50000"/>
              </a:spcBef>
            </a:pPr>
            <a:r>
              <a:rPr lang="kk-KZ" sz="2400" b="1">
                <a:solidFill>
                  <a:srgbClr val="FF00FF"/>
                </a:solidFill>
              </a:rPr>
              <a:t>Хантағы</a:t>
            </a:r>
          </a:p>
          <a:p>
            <a:pPr>
              <a:spcBef>
                <a:spcPct val="50000"/>
              </a:spcBef>
            </a:pPr>
            <a:r>
              <a:rPr lang="kk-KZ" sz="2400" b="1">
                <a:solidFill>
                  <a:srgbClr val="FF00FF"/>
                </a:solidFill>
              </a:rPr>
              <a:t>Байжансай</a:t>
            </a:r>
            <a:endParaRPr lang="ru-RU" sz="2400" b="1">
              <a:solidFill>
                <a:srgbClr val="FF00FF"/>
              </a:solidFill>
            </a:endParaRP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2124075" y="27082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2339975" y="2708275"/>
            <a:ext cx="792163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5940425" y="54451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3" name="AutoShape 31"/>
          <p:cNvSpPr>
            <a:spLocks noChangeArrowheads="1"/>
          </p:cNvSpPr>
          <p:nvPr/>
        </p:nvSpPr>
        <p:spPr bwMode="auto">
          <a:xfrm>
            <a:off x="6516688" y="4724400"/>
            <a:ext cx="1584325" cy="1585913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3995738" y="3429000"/>
            <a:ext cx="5762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25" name="AutoShape 33"/>
          <p:cNvSpPr>
            <a:spLocks noChangeArrowheads="1"/>
          </p:cNvSpPr>
          <p:nvPr/>
        </p:nvSpPr>
        <p:spPr bwMode="auto">
          <a:xfrm>
            <a:off x="4859338" y="2997200"/>
            <a:ext cx="1081087" cy="9366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Freeform 7"/>
          <p:cNvSpPr>
            <a:spLocks/>
          </p:cNvSpPr>
          <p:nvPr/>
        </p:nvSpPr>
        <p:spPr bwMode="auto">
          <a:xfrm>
            <a:off x="107950" y="-26988"/>
            <a:ext cx="8316913" cy="1584326"/>
          </a:xfrm>
          <a:custGeom>
            <a:avLst/>
            <a:gdLst/>
            <a:ahLst/>
            <a:cxnLst>
              <a:cxn ang="0">
                <a:pos x="635" y="567"/>
              </a:cxn>
              <a:cxn ang="0">
                <a:pos x="4899" y="567"/>
              </a:cxn>
              <a:cxn ang="0">
                <a:pos x="2676" y="1429"/>
              </a:cxn>
              <a:cxn ang="0">
                <a:pos x="1588" y="840"/>
              </a:cxn>
              <a:cxn ang="0">
                <a:pos x="454" y="1157"/>
              </a:cxn>
              <a:cxn ang="0">
                <a:pos x="408" y="704"/>
              </a:cxn>
              <a:cxn ang="0">
                <a:pos x="771" y="749"/>
              </a:cxn>
              <a:cxn ang="0">
                <a:pos x="363" y="567"/>
              </a:cxn>
              <a:cxn ang="0">
                <a:pos x="499" y="23"/>
              </a:cxn>
              <a:cxn ang="0">
                <a:pos x="590" y="431"/>
              </a:cxn>
              <a:cxn ang="0">
                <a:pos x="1089" y="205"/>
              </a:cxn>
              <a:cxn ang="0">
                <a:pos x="635" y="567"/>
              </a:cxn>
            </a:cxnLst>
            <a:rect l="0" t="0" r="r" b="b"/>
            <a:pathLst>
              <a:path w="5239" h="1474">
                <a:moveTo>
                  <a:pt x="635" y="567"/>
                </a:moveTo>
                <a:cubicBezTo>
                  <a:pt x="1270" y="627"/>
                  <a:pt x="4559" y="423"/>
                  <a:pt x="4899" y="567"/>
                </a:cubicBezTo>
                <a:cubicBezTo>
                  <a:pt x="5239" y="711"/>
                  <a:pt x="3228" y="1384"/>
                  <a:pt x="2676" y="1429"/>
                </a:cubicBezTo>
                <a:cubicBezTo>
                  <a:pt x="2124" y="1474"/>
                  <a:pt x="1958" y="885"/>
                  <a:pt x="1588" y="840"/>
                </a:cubicBezTo>
                <a:cubicBezTo>
                  <a:pt x="1218" y="795"/>
                  <a:pt x="651" y="1180"/>
                  <a:pt x="454" y="1157"/>
                </a:cubicBezTo>
                <a:cubicBezTo>
                  <a:pt x="257" y="1134"/>
                  <a:pt x="355" y="772"/>
                  <a:pt x="408" y="704"/>
                </a:cubicBezTo>
                <a:cubicBezTo>
                  <a:pt x="461" y="636"/>
                  <a:pt x="778" y="772"/>
                  <a:pt x="771" y="749"/>
                </a:cubicBezTo>
                <a:cubicBezTo>
                  <a:pt x="764" y="726"/>
                  <a:pt x="408" y="688"/>
                  <a:pt x="363" y="567"/>
                </a:cubicBezTo>
                <a:cubicBezTo>
                  <a:pt x="318" y="446"/>
                  <a:pt x="461" y="46"/>
                  <a:pt x="499" y="23"/>
                </a:cubicBezTo>
                <a:cubicBezTo>
                  <a:pt x="537" y="0"/>
                  <a:pt x="492" y="401"/>
                  <a:pt x="590" y="431"/>
                </a:cubicBezTo>
                <a:cubicBezTo>
                  <a:pt x="688" y="461"/>
                  <a:pt x="1082" y="182"/>
                  <a:pt x="1089" y="205"/>
                </a:cubicBezTo>
                <a:cubicBezTo>
                  <a:pt x="1096" y="228"/>
                  <a:pt x="0" y="507"/>
                  <a:pt x="635" y="56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059113" y="620713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400">
                <a:solidFill>
                  <a:srgbClr val="FF00FF"/>
                </a:solidFill>
              </a:rPr>
              <a:t>Маманданған салалары</a:t>
            </a:r>
            <a:endParaRPr lang="ru-RU" sz="2400">
              <a:solidFill>
                <a:srgbClr val="FF00FF"/>
              </a:solidFill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5076825" y="1341438"/>
            <a:ext cx="5746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4211638" y="1989138"/>
            <a:ext cx="1439862" cy="576262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211638" y="2060575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000"/>
              <a:t>Кен өндіру</a:t>
            </a:r>
            <a:endParaRPr lang="ru-RU" sz="2000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5651500" y="22764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40425" y="1628775"/>
            <a:ext cx="2663825" cy="8461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/>
              <a:t>Фосфор, полиметалл,хром,никель,</a:t>
            </a:r>
          </a:p>
          <a:p>
            <a:pPr>
              <a:spcBef>
                <a:spcPct val="50000"/>
              </a:spcBef>
            </a:pPr>
            <a:r>
              <a:rPr lang="kk-KZ" sz="1400" b="1"/>
              <a:t>асбест,мәрмәр, темір.</a:t>
            </a:r>
            <a:endParaRPr lang="ru-RU" sz="1400" b="1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1763713" y="1125538"/>
            <a:ext cx="5762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2484438" y="1989138"/>
            <a:ext cx="1439862" cy="576262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627313" y="2060575"/>
            <a:ext cx="122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000"/>
              <a:t>Т. мет.</a:t>
            </a:r>
            <a:endParaRPr lang="ru-RU" sz="2000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H="1">
            <a:off x="2124075" y="22050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23850" y="1916113"/>
            <a:ext cx="1800225" cy="1165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/>
              <a:t>Шым. Қорғасын.з.</a:t>
            </a:r>
          </a:p>
          <a:p>
            <a:pPr>
              <a:spcBef>
                <a:spcPct val="50000"/>
              </a:spcBef>
            </a:pPr>
            <a:r>
              <a:rPr lang="kk-KZ" sz="1400" b="1"/>
              <a:t>Ащысай п/мет.кб.</a:t>
            </a:r>
          </a:p>
          <a:p>
            <a:pPr>
              <a:spcBef>
                <a:spcPct val="50000"/>
              </a:spcBef>
            </a:pPr>
            <a:r>
              <a:rPr lang="kk-KZ" sz="1400" b="1"/>
              <a:t>Текелі қорғ.мырыш</a:t>
            </a:r>
            <a:endParaRPr lang="ru-RU" sz="1400" b="1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4067175" y="1557338"/>
            <a:ext cx="0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9" name="AutoShape 23"/>
          <p:cNvSpPr>
            <a:spLocks noChangeArrowheads="1"/>
          </p:cNvSpPr>
          <p:nvPr/>
        </p:nvSpPr>
        <p:spPr bwMode="auto">
          <a:xfrm>
            <a:off x="3419475" y="2997200"/>
            <a:ext cx="1296988" cy="792163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348038" y="3068638"/>
            <a:ext cx="1296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000"/>
              <a:t>Мұнай өңдеу</a:t>
            </a:r>
            <a:endParaRPr lang="ru-RU" sz="2000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4067175" y="38608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3492500" y="4221163"/>
            <a:ext cx="1150938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/>
              <a:t>Шым.м.ө.з</a:t>
            </a:r>
            <a:r>
              <a:rPr lang="kk-KZ" sz="2400" b="1"/>
              <a:t> </a:t>
            </a:r>
            <a:endParaRPr lang="ru-RU" sz="2400" b="1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3995738" y="1557338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 flipH="1">
            <a:off x="2987675" y="2708275"/>
            <a:ext cx="10080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2987675" y="30686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1" name="AutoShape 35"/>
          <p:cNvSpPr>
            <a:spLocks noChangeArrowheads="1"/>
          </p:cNvSpPr>
          <p:nvPr/>
        </p:nvSpPr>
        <p:spPr bwMode="auto">
          <a:xfrm>
            <a:off x="2268538" y="3500438"/>
            <a:ext cx="1152525" cy="9366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2124075" y="3573463"/>
            <a:ext cx="1223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000"/>
              <a:t>Маш. жасау</a:t>
            </a:r>
            <a:endParaRPr lang="ru-RU" sz="2000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 flipH="1">
            <a:off x="1979613" y="39338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0" y="3429000"/>
            <a:ext cx="2014538" cy="11652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/>
              <a:t>Алматы “ААМЖЗ”, “Поршень” з. “Электро құрал” з.   Шым. Электроаппарат. з.</a:t>
            </a:r>
            <a:endParaRPr lang="ru-RU" sz="1400" b="1"/>
          </a:p>
        </p:txBody>
      </p:sp>
      <p:sp>
        <p:nvSpPr>
          <p:cNvPr id="9255" name="Line 39"/>
          <p:cNvSpPr>
            <a:spLocks noChangeShapeType="1"/>
          </p:cNvSpPr>
          <p:nvPr/>
        </p:nvSpPr>
        <p:spPr bwMode="auto">
          <a:xfrm>
            <a:off x="4140200" y="1557338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4140200" y="2708275"/>
            <a:ext cx="10080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>
            <a:off x="5148263" y="30686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58" name="AutoShape 42"/>
          <p:cNvSpPr>
            <a:spLocks noChangeArrowheads="1"/>
          </p:cNvSpPr>
          <p:nvPr/>
        </p:nvSpPr>
        <p:spPr bwMode="auto">
          <a:xfrm>
            <a:off x="4716463" y="3500438"/>
            <a:ext cx="1152525" cy="936625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4716463" y="3500438"/>
            <a:ext cx="1150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000"/>
              <a:t>Химия өнер.</a:t>
            </a:r>
            <a:endParaRPr lang="ru-RU" sz="2000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5867400" y="3933825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6156325" y="3500438"/>
            <a:ext cx="2519363" cy="15906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/>
              <a:t>Қаратау кен-химия комб.</a:t>
            </a:r>
          </a:p>
          <a:p>
            <a:pPr>
              <a:spcBef>
                <a:spcPct val="50000"/>
              </a:spcBef>
            </a:pPr>
            <a:r>
              <a:rPr lang="kk-KZ" sz="1400" b="1"/>
              <a:t>Шымкент фарм.</a:t>
            </a:r>
          </a:p>
          <a:p>
            <a:pPr>
              <a:spcBef>
                <a:spcPct val="50000"/>
              </a:spcBef>
            </a:pPr>
            <a:r>
              <a:rPr lang="kk-KZ" sz="1400" b="1"/>
              <a:t>Шымкент фос.тұз. З.</a:t>
            </a:r>
          </a:p>
          <a:p>
            <a:pPr>
              <a:spcBef>
                <a:spcPct val="50000"/>
              </a:spcBef>
            </a:pPr>
            <a:r>
              <a:rPr lang="kk-KZ" sz="1400" b="1"/>
              <a:t>Тараз суперфосф. З.</a:t>
            </a:r>
          </a:p>
          <a:p>
            <a:pPr>
              <a:spcBef>
                <a:spcPct val="50000"/>
              </a:spcBef>
            </a:pPr>
            <a:endParaRPr lang="ru-RU" sz="1400" b="1"/>
          </a:p>
        </p:txBody>
      </p:sp>
      <p:sp>
        <p:nvSpPr>
          <p:cNvPr id="9263" name="AutoShape 47"/>
          <p:cNvSpPr>
            <a:spLocks noChangeArrowheads="1"/>
          </p:cNvSpPr>
          <p:nvPr/>
        </p:nvSpPr>
        <p:spPr bwMode="auto">
          <a:xfrm>
            <a:off x="2411413" y="5300663"/>
            <a:ext cx="3311525" cy="1223962"/>
          </a:xfrm>
          <a:prstGeom prst="wedgeEllipseCallout">
            <a:avLst>
              <a:gd name="adj1" fmla="val -35620"/>
              <a:gd name="adj2" fmla="val -876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kk-KZ" sz="2400"/>
              <a:t>Ауыл шаруашылығы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68538" y="754063"/>
            <a:ext cx="3167062" cy="457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400" b="1"/>
              <a:t>Қосымша салалар</a:t>
            </a:r>
            <a:endParaRPr lang="ru-RU" sz="2400" b="1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39750" y="1557338"/>
            <a:ext cx="2303463" cy="58102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1600" b="1"/>
              <a:t>Құрылыс материалдар өнд.</a:t>
            </a:r>
            <a:endParaRPr lang="ru-RU" sz="1600" b="1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903663" y="1600200"/>
            <a:ext cx="749300" cy="3365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kk-KZ" sz="1600" b="1"/>
              <a:t>жеңіл</a:t>
            </a:r>
            <a:endParaRPr lang="ru-RU" sz="1600" b="1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487988" y="1628775"/>
            <a:ext cx="762000" cy="3365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kk-KZ" sz="1600" b="1"/>
              <a:t>тамақ</a:t>
            </a:r>
            <a:endParaRPr lang="ru-RU" sz="1600" b="1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 rot="10800000">
            <a:off x="395288" y="2420938"/>
            <a:ext cx="1728787" cy="2087562"/>
          </a:xfrm>
          <a:prstGeom prst="wedgeEllipseCallout">
            <a:avLst>
              <a:gd name="adj1" fmla="val -41097"/>
              <a:gd name="adj2" fmla="val 585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endParaRPr lang="ru-RU" sz="2400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39750" y="2708275"/>
            <a:ext cx="14239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600" b="1"/>
              <a:t>Шымкент</a:t>
            </a:r>
          </a:p>
          <a:p>
            <a:pPr>
              <a:spcBef>
                <a:spcPct val="50000"/>
              </a:spcBef>
            </a:pPr>
            <a:r>
              <a:rPr lang="kk-KZ" sz="1600" b="1"/>
              <a:t>Сазтөбе</a:t>
            </a:r>
          </a:p>
          <a:p>
            <a:pPr>
              <a:spcBef>
                <a:spcPct val="50000"/>
              </a:spcBef>
            </a:pPr>
            <a:r>
              <a:rPr lang="kk-KZ" sz="1600" b="1"/>
              <a:t>Цемент з.</a:t>
            </a:r>
            <a:endParaRPr lang="ru-RU" sz="1600" b="1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 rot="8303481">
            <a:off x="1763713" y="3429000"/>
            <a:ext cx="3314700" cy="3041650"/>
          </a:xfrm>
          <a:prstGeom prst="wedgeEllipseCallout">
            <a:avLst>
              <a:gd name="adj1" fmla="val -81269"/>
              <a:gd name="adj2" fmla="val 50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endParaRPr lang="ru-RU" sz="2400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555875" y="3644900"/>
            <a:ext cx="2232025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kk-KZ" sz="1600" b="1"/>
              <a:t>Алматы,Шымкент</a:t>
            </a:r>
          </a:p>
          <a:p>
            <a:r>
              <a:rPr lang="kk-KZ" sz="1600" b="1"/>
              <a:t>Мақта таз.кб.</a:t>
            </a:r>
          </a:p>
          <a:p>
            <a:r>
              <a:rPr lang="kk-KZ" sz="1600" b="1"/>
              <a:t>Алматы мақта мата кб.</a:t>
            </a:r>
          </a:p>
          <a:p>
            <a:r>
              <a:rPr lang="kk-KZ" sz="1600" b="1"/>
              <a:t>Тараз, Қ-Орда былғары  </a:t>
            </a:r>
          </a:p>
          <a:p>
            <a:r>
              <a:rPr lang="kk-KZ" sz="1600" b="1"/>
              <a:t>Аяқ-киім фабр.</a:t>
            </a:r>
          </a:p>
          <a:p>
            <a:r>
              <a:rPr lang="kk-KZ" sz="1600" b="1"/>
              <a:t>Шымкент байпақ-шұлық,</a:t>
            </a:r>
          </a:p>
          <a:p>
            <a:r>
              <a:rPr lang="kk-KZ" sz="1600" b="1"/>
              <a:t>Костюм фабр.</a:t>
            </a:r>
            <a:endParaRPr lang="ru-RU" sz="1600" b="1"/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6050418">
            <a:off x="5231607" y="3666331"/>
            <a:ext cx="3141662" cy="3159125"/>
          </a:xfrm>
          <a:prstGeom prst="wedgeEllipseCallout">
            <a:avLst>
              <a:gd name="adj1" fmla="val -95889"/>
              <a:gd name="adj2" fmla="val 41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/>
          <a:lstStyle/>
          <a:p>
            <a:pPr algn="ctr"/>
            <a:endParaRPr lang="ru-RU" sz="2400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651500" y="4149725"/>
            <a:ext cx="25209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kk-KZ" sz="1600" b="1"/>
              <a:t>Алматы ет,жеміс-</a:t>
            </a:r>
          </a:p>
          <a:p>
            <a:r>
              <a:rPr lang="kk-KZ" sz="1600" b="1"/>
              <a:t>жидек,темекі комб,</a:t>
            </a:r>
          </a:p>
          <a:p>
            <a:r>
              <a:rPr lang="kk-KZ" sz="1600" b="1"/>
              <a:t>Шарап жасау</a:t>
            </a:r>
          </a:p>
          <a:p>
            <a:r>
              <a:rPr lang="kk-KZ" sz="1600" b="1"/>
              <a:t>Тараз,Т-Қорған қант з.</a:t>
            </a:r>
          </a:p>
          <a:p>
            <a:r>
              <a:rPr lang="kk-KZ" sz="1600" b="1"/>
              <a:t>“Арал-тұз” кб,Қ-Орда </a:t>
            </a:r>
          </a:p>
          <a:p>
            <a:r>
              <a:rPr lang="kk-KZ" sz="1600" b="1"/>
              <a:t>Күріш таз.з. Балқаш, </a:t>
            </a:r>
          </a:p>
          <a:p>
            <a:r>
              <a:rPr lang="kk-KZ" sz="1600" b="1"/>
              <a:t>Арал,Алакөл балық өңд. З.</a:t>
            </a:r>
            <a:endParaRPr lang="ru-RU" sz="1600" b="1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2627313" y="14128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2627313" y="1268413"/>
            <a:ext cx="10080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3635375" y="1268413"/>
            <a:ext cx="5762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3635375" y="1268413"/>
            <a:ext cx="19446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WordArt 5" descr="Песок"/>
          <p:cNvSpPr>
            <a:spLocks noChangeArrowheads="1" noChangeShapeType="1" noTextEdit="1"/>
          </p:cNvSpPr>
          <p:nvPr/>
        </p:nvSpPr>
        <p:spPr bwMode="auto">
          <a:xfrm rot="5400000">
            <a:off x="-1862137" y="3238500"/>
            <a:ext cx="5759450" cy="5238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12700">
                  <a:solidFill>
                    <a:srgbClr val="C4B596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80000"/>
                    </a:srgbClr>
                  </a:outerShdw>
                </a:effectLst>
                <a:latin typeface="KZ Rodeo"/>
              </a:rPr>
              <a:t>Көлік кешені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1692275" y="1196975"/>
            <a:ext cx="1008063" cy="360363"/>
          </a:xfrm>
          <a:prstGeom prst="leftRightArrow">
            <a:avLst>
              <a:gd name="adj1" fmla="val 50000"/>
              <a:gd name="adj2" fmla="val 5594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2843213" y="1125538"/>
            <a:ext cx="151288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916238" y="126841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b="1"/>
              <a:t>Темір жол</a:t>
            </a:r>
            <a:endParaRPr lang="ru-RU" b="1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4427538" y="141287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859338" y="549275"/>
            <a:ext cx="2520950" cy="12001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b="1"/>
              <a:t>Орынбор-Ташкент,    Шымкент-Мерке-Құлан-Ақтоғай, Алматы-Үрімші</a:t>
            </a:r>
            <a:endParaRPr lang="ru-RU" b="1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1692275" y="2708275"/>
            <a:ext cx="1008063" cy="360363"/>
          </a:xfrm>
          <a:prstGeom prst="leftRightArrow">
            <a:avLst>
              <a:gd name="adj1" fmla="val 50000"/>
              <a:gd name="adj2" fmla="val 5594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1692275" y="4149725"/>
            <a:ext cx="1008063" cy="360363"/>
          </a:xfrm>
          <a:prstGeom prst="leftRightArrow">
            <a:avLst>
              <a:gd name="adj1" fmla="val 50000"/>
              <a:gd name="adj2" fmla="val 55947"/>
            </a:avLst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1763713" y="5445125"/>
            <a:ext cx="1008062" cy="360363"/>
          </a:xfrm>
          <a:prstGeom prst="leftRightArrow">
            <a:avLst>
              <a:gd name="adj1" fmla="val 50000"/>
              <a:gd name="adj2" fmla="val 55947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5" name="Oval 15"/>
          <p:cNvSpPr>
            <a:spLocks noChangeArrowheads="1"/>
          </p:cNvSpPr>
          <p:nvPr/>
        </p:nvSpPr>
        <p:spPr bwMode="auto">
          <a:xfrm>
            <a:off x="2843213" y="2492375"/>
            <a:ext cx="165735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916238" y="2636838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b="1"/>
              <a:t>автомобиль</a:t>
            </a:r>
            <a:endParaRPr lang="ru-RU" b="1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4643438" y="28527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5076825" y="2060575"/>
            <a:ext cx="3313113" cy="147478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b="1"/>
              <a:t>Алматы-Бішкек-Тараз-Шымкент-Ташкент, Алматы-Жаркент-Талдықорған-Текелі, Алматы-Шелек-Нарынқол</a:t>
            </a:r>
            <a:r>
              <a:rPr lang="kk-KZ"/>
              <a:t>.</a:t>
            </a:r>
            <a:endParaRPr lang="ru-RU"/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auto">
          <a:xfrm>
            <a:off x="2987675" y="4076700"/>
            <a:ext cx="1439863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3276600" y="4221163"/>
            <a:ext cx="1081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b="1"/>
              <a:t>құбыр</a:t>
            </a:r>
            <a:endParaRPr lang="ru-RU" b="1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4572000" y="43656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5076825" y="3933825"/>
            <a:ext cx="2879725" cy="147478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b="1"/>
              <a:t>Мүбәрәк-Ташкент-Тараз-Бішкек-Алматы газ құб, Омбы-Павлодар-Шымкент мұнай құбыры.</a:t>
            </a:r>
            <a:endParaRPr lang="ru-RU" b="1"/>
          </a:p>
        </p:txBody>
      </p:sp>
      <p:sp>
        <p:nvSpPr>
          <p:cNvPr id="15383" name="Oval 23"/>
          <p:cNvSpPr>
            <a:spLocks noChangeArrowheads="1"/>
          </p:cNvSpPr>
          <p:nvPr/>
        </p:nvSpPr>
        <p:spPr bwMode="auto">
          <a:xfrm>
            <a:off x="2987675" y="5445125"/>
            <a:ext cx="1512888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3132138" y="55895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b="1"/>
              <a:t>Әуе көлігі</a:t>
            </a:r>
            <a:endParaRPr lang="ru-RU" b="1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4643438" y="580548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5076825" y="5445125"/>
            <a:ext cx="3095625" cy="65087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b="1"/>
              <a:t>Әуе жолдарының орталығы -Алматы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187</Words>
  <Application>Microsoft Office PowerPoint</Application>
  <PresentationFormat>Экран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Shkola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2013-05-06T06:17:36Z</dcterms:created>
  <dcterms:modified xsi:type="dcterms:W3CDTF">2013-05-06T06:20:47Z</dcterms:modified>
</cp:coreProperties>
</file>