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86" r:id="rId2"/>
    <p:sldMasterId id="2147483699" r:id="rId3"/>
    <p:sldMasterId id="2147483712" r:id="rId4"/>
    <p:sldMasterId id="2147483725" r:id="rId5"/>
    <p:sldMasterId id="2147483738" r:id="rId6"/>
  </p:sldMasterIdLst>
  <p:notesMasterIdLst>
    <p:notesMasterId r:id="rId30"/>
  </p:notesMasterIdLst>
  <p:sldIdLst>
    <p:sldId id="258" r:id="rId7"/>
    <p:sldId id="260" r:id="rId8"/>
    <p:sldId id="261" r:id="rId9"/>
    <p:sldId id="259" r:id="rId10"/>
    <p:sldId id="263" r:id="rId11"/>
    <p:sldId id="264" r:id="rId12"/>
    <p:sldId id="262" r:id="rId13"/>
    <p:sldId id="266" r:id="rId14"/>
    <p:sldId id="267" r:id="rId15"/>
    <p:sldId id="268" r:id="rId16"/>
    <p:sldId id="271" r:id="rId17"/>
    <p:sldId id="269" r:id="rId18"/>
    <p:sldId id="270" r:id="rId19"/>
    <p:sldId id="273" r:id="rId20"/>
    <p:sldId id="272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2AC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7540" autoAdjust="0"/>
  </p:normalViewPr>
  <p:slideViewPr>
    <p:cSldViewPr>
      <p:cViewPr>
        <p:scale>
          <a:sx n="62" d="100"/>
          <a:sy n="62" d="100"/>
        </p:scale>
        <p:origin x="-1596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5AB8F-B657-41F5-80F1-9F9283850627}" type="datetimeFigureOut">
              <a:rPr lang="ru-RU" smtClean="0"/>
              <a:pPr/>
              <a:t>23.09.2013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CF61DA-6048-4ECB-BB76-7E2F98F64C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92986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C83E0-B18F-4E50-9123-9B412822CCCC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1DABC-A140-47F0-8D8A-EB778EF60A99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68342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AA9C4-C00A-46B8-97E8-F6B008D421E6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F89E-1745-4864-B6B0-DDCA0C8E5096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001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422F1-6D54-4C8F-AE5C-555D55A604F6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F2719-0D0C-41D1-8CC5-A961F709F533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57102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43000" y="731838"/>
            <a:ext cx="3124200" cy="34750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419600" y="731838"/>
            <a:ext cx="3124200" cy="166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419600" y="2544763"/>
            <a:ext cx="3124200" cy="1662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360A2-5AB3-4268-96B6-81BC0D50B38B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A48EE-6DC9-4E7F-87D9-0E647F58CA9C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873702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C83E0-B18F-4E50-9123-9B412822CCCC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1DABC-A140-47F0-8D8A-EB778EF60A99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3934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B161D-6DC1-4BA4-8AB3-A943C4000175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9540C-E910-4226-8708-A54AFDAE55D2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7171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DBB0E-AF69-4181-BDD0-5E4B61647F31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0E9E3-93ED-4628-AA91-7A03F473C7B2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19538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3D37F-6047-4F8F-A642-77386D7222E3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8C27A-2F02-418D-8C1E-F2138E32E393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30867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C9797-9FA1-405C-AED0-3A638B4C4219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BABA7-8B7A-4D80-AFCB-07EFC443835C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75176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68333-CB69-4896-8264-158C2220DDC3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8629B-6FB5-4BF7-AA54-E7906022F9E5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60705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E0A3C-6B65-4261-BF22-80E4E48A6172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AF9FF-F35D-4888-9375-EF4D36236590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85791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B161D-6DC1-4BA4-8AB3-A943C4000175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9540C-E910-4226-8708-A54AFDAE55D2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659742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C002E-431C-4FAC-BC6A-1AF2CF6E4786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224A1-4DD2-417E-B040-291614D63571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92151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5D7DE-AB71-4A4C-A3B7-98FE7F7733C9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83796-B3CB-449E-8F8D-454D3D298AD2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537756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AA9C4-C00A-46B8-97E8-F6B008D421E6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F89E-1745-4864-B6B0-DDCA0C8E5096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684726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422F1-6D54-4C8F-AE5C-555D55A604F6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F2719-0D0C-41D1-8CC5-A961F709F533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63308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43000" y="731838"/>
            <a:ext cx="3124200" cy="34750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419600" y="731838"/>
            <a:ext cx="3124200" cy="166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419600" y="2544763"/>
            <a:ext cx="3124200" cy="1662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360A2-5AB3-4268-96B6-81BC0D50B38B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A48EE-6DC9-4E7F-87D9-0E647F58CA9C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4110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C83E0-B18F-4E50-9123-9B412822CCCC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1DABC-A140-47F0-8D8A-EB778EF60A99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370997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B161D-6DC1-4BA4-8AB3-A943C4000175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9540C-E910-4226-8708-A54AFDAE55D2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811389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DBB0E-AF69-4181-BDD0-5E4B61647F31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0E9E3-93ED-4628-AA91-7A03F473C7B2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515900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3D37F-6047-4F8F-A642-77386D7222E3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8C27A-2F02-418D-8C1E-F2138E32E393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646390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C9797-9FA1-405C-AED0-3A638B4C4219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BABA7-8B7A-4D80-AFCB-07EFC443835C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078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DBB0E-AF69-4181-BDD0-5E4B61647F31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0E9E3-93ED-4628-AA91-7A03F473C7B2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2315316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68333-CB69-4896-8264-158C2220DDC3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8629B-6FB5-4BF7-AA54-E7906022F9E5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50849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E0A3C-6B65-4261-BF22-80E4E48A6172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AF9FF-F35D-4888-9375-EF4D36236590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915048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C002E-431C-4FAC-BC6A-1AF2CF6E4786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224A1-4DD2-417E-B040-291614D63571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1658372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5D7DE-AB71-4A4C-A3B7-98FE7F7733C9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83796-B3CB-449E-8F8D-454D3D298AD2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006274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AA9C4-C00A-46B8-97E8-F6B008D421E6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F89E-1745-4864-B6B0-DDCA0C8E5096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964063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422F1-6D54-4C8F-AE5C-555D55A604F6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F2719-0D0C-41D1-8CC5-A961F709F533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387019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43000" y="731838"/>
            <a:ext cx="3124200" cy="34750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419600" y="731838"/>
            <a:ext cx="3124200" cy="166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419600" y="2544763"/>
            <a:ext cx="3124200" cy="1662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360A2-5AB3-4268-96B6-81BC0D50B38B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A48EE-6DC9-4E7F-87D9-0E647F58CA9C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9075197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C83E0-B18F-4E50-9123-9B412822CCCC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1DABC-A140-47F0-8D8A-EB778EF60A99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7314947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B161D-6DC1-4BA4-8AB3-A943C4000175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9540C-E910-4226-8708-A54AFDAE55D2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81316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DBB0E-AF69-4181-BDD0-5E4B61647F31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0E9E3-93ED-4628-AA91-7A03F473C7B2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65363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3D37F-6047-4F8F-A642-77386D7222E3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8C27A-2F02-418D-8C1E-F2138E32E393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2069598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3D37F-6047-4F8F-A642-77386D7222E3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8C27A-2F02-418D-8C1E-F2138E32E393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325585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C9797-9FA1-405C-AED0-3A638B4C4219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BABA7-8B7A-4D80-AFCB-07EFC443835C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5699072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68333-CB69-4896-8264-158C2220DDC3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8629B-6FB5-4BF7-AA54-E7906022F9E5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8672152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E0A3C-6B65-4261-BF22-80E4E48A6172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AF9FF-F35D-4888-9375-EF4D36236590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310375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C002E-431C-4FAC-BC6A-1AF2CF6E4786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224A1-4DD2-417E-B040-291614D63571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5027927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5D7DE-AB71-4A4C-A3B7-98FE7F7733C9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83796-B3CB-449E-8F8D-454D3D298AD2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2508029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AA9C4-C00A-46B8-97E8-F6B008D421E6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F89E-1745-4864-B6B0-DDCA0C8E5096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8359187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422F1-6D54-4C8F-AE5C-555D55A604F6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F2719-0D0C-41D1-8CC5-A961F709F533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3232668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43000" y="731838"/>
            <a:ext cx="3124200" cy="34750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419600" y="731838"/>
            <a:ext cx="3124200" cy="166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419600" y="2544763"/>
            <a:ext cx="3124200" cy="1662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360A2-5AB3-4268-96B6-81BC0D50B38B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A48EE-6DC9-4E7F-87D9-0E647F58CA9C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4463514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C83E0-B18F-4E50-9123-9B412822CCCC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1DABC-A140-47F0-8D8A-EB778EF60A99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38819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C9797-9FA1-405C-AED0-3A638B4C4219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BABA7-8B7A-4D80-AFCB-07EFC443835C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357455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B161D-6DC1-4BA4-8AB3-A943C4000175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9540C-E910-4226-8708-A54AFDAE55D2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7628405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DBB0E-AF69-4181-BDD0-5E4B61647F31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0E9E3-93ED-4628-AA91-7A03F473C7B2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007271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3D37F-6047-4F8F-A642-77386D7222E3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8C27A-2F02-418D-8C1E-F2138E32E393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9461656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C9797-9FA1-405C-AED0-3A638B4C4219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BABA7-8B7A-4D80-AFCB-07EFC443835C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0464748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68333-CB69-4896-8264-158C2220DDC3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8629B-6FB5-4BF7-AA54-E7906022F9E5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5366059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E0A3C-6B65-4261-BF22-80E4E48A6172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AF9FF-F35D-4888-9375-EF4D36236590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398659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C002E-431C-4FAC-BC6A-1AF2CF6E4786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224A1-4DD2-417E-B040-291614D63571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7762153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5D7DE-AB71-4A4C-A3B7-98FE7F7733C9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83796-B3CB-449E-8F8D-454D3D298AD2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952847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AA9C4-C00A-46B8-97E8-F6B008D421E6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F89E-1745-4864-B6B0-DDCA0C8E5096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2884806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422F1-6D54-4C8F-AE5C-555D55A604F6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F2719-0D0C-41D1-8CC5-A961F709F533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2659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68333-CB69-4896-8264-158C2220DDC3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8629B-6FB5-4BF7-AA54-E7906022F9E5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431761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43000" y="731838"/>
            <a:ext cx="3124200" cy="34750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419600" y="731838"/>
            <a:ext cx="3124200" cy="166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419600" y="2544763"/>
            <a:ext cx="3124200" cy="1662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360A2-5AB3-4268-96B6-81BC0D50B38B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A48EE-6DC9-4E7F-87D9-0E647F58CA9C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1991923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C83E0-B18F-4E50-9123-9B412822CCCC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1DABC-A140-47F0-8D8A-EB778EF60A99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058664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B161D-6DC1-4BA4-8AB3-A943C4000175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9540C-E910-4226-8708-A54AFDAE55D2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8722189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DBB0E-AF69-4181-BDD0-5E4B61647F31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0E9E3-93ED-4628-AA91-7A03F473C7B2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7911529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3D37F-6047-4F8F-A642-77386D7222E3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8C27A-2F02-418D-8C1E-F2138E32E393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6437747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C9797-9FA1-405C-AED0-3A638B4C4219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BABA7-8B7A-4D80-AFCB-07EFC443835C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0248688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68333-CB69-4896-8264-158C2220DDC3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8629B-6FB5-4BF7-AA54-E7906022F9E5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0980966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E0A3C-6B65-4261-BF22-80E4E48A6172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AF9FF-F35D-4888-9375-EF4D36236590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4015599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C002E-431C-4FAC-BC6A-1AF2CF6E4786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224A1-4DD2-417E-B040-291614D63571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0147033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5D7DE-AB71-4A4C-A3B7-98FE7F7733C9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83796-B3CB-449E-8F8D-454D3D298AD2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37635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E0A3C-6B65-4261-BF22-80E4E48A6172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AF9FF-F35D-4888-9375-EF4D36236590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6830500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AA9C4-C00A-46B8-97E8-F6B008D421E6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F89E-1745-4864-B6B0-DDCA0C8E5096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678398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422F1-6D54-4C8F-AE5C-555D55A604F6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F2719-0D0C-41D1-8CC5-A961F709F533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9237298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43000" y="731838"/>
            <a:ext cx="3124200" cy="34750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419600" y="731838"/>
            <a:ext cx="3124200" cy="166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419600" y="2544763"/>
            <a:ext cx="3124200" cy="1662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360A2-5AB3-4268-96B6-81BC0D50B38B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A48EE-6DC9-4E7F-87D9-0E647F58CA9C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11456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C002E-431C-4FAC-BC6A-1AF2CF6E4786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224A1-4DD2-417E-B040-291614D63571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78001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5D7DE-AB71-4A4C-A3B7-98FE7F7733C9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83796-B3CB-449E-8F8D-454D3D298AD2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7552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06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CA2423E-D4D7-4201-8B04-E38ED24B18F5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2F3D67-140B-426B-8D73-78A668FEBBB5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18430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400"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06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CA2423E-D4D7-4201-8B04-E38ED24B18F5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2F3D67-140B-426B-8D73-78A668FEBBB5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18811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400"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06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CA2423E-D4D7-4201-8B04-E38ED24B18F5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2F3D67-140B-426B-8D73-78A668FEBBB5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51061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400"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06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CA2423E-D4D7-4201-8B04-E38ED24B18F5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2F3D67-140B-426B-8D73-78A668FEBBB5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795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400"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06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CA2423E-D4D7-4201-8B04-E38ED24B18F5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2F3D67-140B-426B-8D73-78A668FEBBB5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2500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400"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06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CA2423E-D4D7-4201-8B04-E38ED24B18F5}" type="datetimeFigureOut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23.09.2013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2F3D67-140B-426B-8D73-78A668FEBBB5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5788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400"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Grp="1"/>
          </p:cNvSpPr>
          <p:nvPr>
            <p:ph type="ctrTitle" idx="4294967295"/>
          </p:nvPr>
        </p:nvSpPr>
        <p:spPr bwMode="auto">
          <a:xfrm>
            <a:off x="395536" y="260350"/>
            <a:ext cx="8280919" cy="3456682"/>
          </a:xfrm>
          <a:solidFill>
            <a:schemeClr val="bg1"/>
          </a:solidFill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algn="ctr" eaLnBrk="1" hangingPunct="1">
              <a:buFont typeface="Georgia" pitchFamily="18" charset="0"/>
              <a:buNone/>
            </a:pPr>
            <a:r>
              <a:rPr lang="ru-RU" dirty="0" err="1" smtClean="0">
                <a:solidFill>
                  <a:srgbClr val="FF0000"/>
                </a:solidFill>
                <a:effectLst/>
                <a:latin typeface="Times New Roman" pitchFamily="18" charset="0"/>
              </a:rPr>
              <a:t>Мектептің</a:t>
            </a:r>
            <a:r>
              <a:rPr lang="ru-RU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</a:t>
            </a:r>
            <a:br>
              <a:rPr lang="ru-RU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2012-2013 о</a:t>
            </a:r>
            <a:r>
              <a:rPr lang="kk-KZ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қу жылы</a:t>
            </a:r>
            <a:br>
              <a:rPr lang="kk-KZ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</a:br>
            <a:r>
              <a:rPr lang="kk-KZ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бойынша әдістемелік жұмысының талдауы</a:t>
            </a:r>
            <a:endParaRPr lang="ru-RU" dirty="0" smtClean="0"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7171" name="Rectangle 6"/>
          <p:cNvSpPr>
            <a:spLocks noGrp="1"/>
          </p:cNvSpPr>
          <p:nvPr>
            <p:ph type="subTitle" idx="4294967295"/>
          </p:nvPr>
        </p:nvSpPr>
        <p:spPr>
          <a:xfrm>
            <a:off x="395536" y="3573016"/>
            <a:ext cx="8280400" cy="2952328"/>
          </a:xfrm>
          <a:solidFill>
            <a:schemeClr val="bg1"/>
          </a:solidFill>
        </p:spPr>
        <p:txBody>
          <a:bodyPr/>
          <a:lstStyle/>
          <a:p>
            <a:pPr marL="46038" indent="0" algn="ctr" eaLnBrk="1" hangingPunct="1">
              <a:buFont typeface="Georgia" pitchFamily="18" charset="0"/>
              <a:buNone/>
            </a:pPr>
            <a:r>
              <a:rPr lang="kk-KZ" sz="6000" b="1" dirty="0" smtClean="0">
                <a:solidFill>
                  <a:srgbClr val="062AC2"/>
                </a:solidFill>
                <a:latin typeface="Times New Roman" pitchFamily="18" charset="0"/>
              </a:rPr>
              <a:t>Анализ методической  работы</a:t>
            </a:r>
            <a:r>
              <a:rPr lang="kk-KZ" sz="6000" b="1" dirty="0">
                <a:solidFill>
                  <a:srgbClr val="062AC2"/>
                </a:solidFill>
                <a:latin typeface="Times New Roman" pitchFamily="18" charset="0"/>
              </a:rPr>
              <a:t> </a:t>
            </a:r>
            <a:r>
              <a:rPr lang="kk-KZ" sz="6000" b="1" dirty="0" smtClean="0">
                <a:solidFill>
                  <a:srgbClr val="062AC2"/>
                </a:solidFill>
                <a:latin typeface="Times New Roman" pitchFamily="18" charset="0"/>
              </a:rPr>
              <a:t>за </a:t>
            </a:r>
          </a:p>
          <a:p>
            <a:pPr marL="46038" indent="0" algn="ctr" eaLnBrk="1" hangingPunct="1">
              <a:buFont typeface="Georgia" pitchFamily="18" charset="0"/>
              <a:buNone/>
            </a:pPr>
            <a:r>
              <a:rPr lang="ru-RU" sz="6000" b="1" dirty="0" smtClean="0">
                <a:solidFill>
                  <a:srgbClr val="062AC2"/>
                </a:solidFill>
                <a:latin typeface="Times New Roman" pitchFamily="18" charset="0"/>
              </a:rPr>
              <a:t>2012-2013 уч. 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294259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9512" y="116632"/>
            <a:ext cx="8712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Показатели результативности учителей школы в профессинальных конкурсах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27934226"/>
              </p:ext>
            </p:extLst>
          </p:nvPr>
        </p:nvGraphicFramePr>
        <p:xfrm>
          <a:off x="107502" y="802655"/>
          <a:ext cx="8928993" cy="6059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32250"/>
                <a:gridCol w="2344798"/>
                <a:gridCol w="1800805"/>
                <a:gridCol w="2551140"/>
              </a:tblGrid>
              <a:tr h="599952"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  <a:endParaRPr lang="ru-RU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Название конкурса</a:t>
                      </a:r>
                      <a:endParaRPr lang="ru-RU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Результат </a:t>
                      </a:r>
                      <a:endParaRPr lang="ru-RU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Учитель </a:t>
                      </a:r>
                    </a:p>
                  </a:txBody>
                  <a:tcPr/>
                </a:tc>
              </a:tr>
              <a:tr h="17543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62AC2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Республиканский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62AC2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Интернет-олимпиада (КИО)</a:t>
                      </a:r>
                      <a:endParaRPr lang="ru-RU" sz="20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Участие </a:t>
                      </a:r>
                      <a:endParaRPr lang="ru-RU" sz="20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учителей </a:t>
                      </a:r>
                      <a:endParaRPr lang="ru-RU" sz="20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949924"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Областной</a:t>
                      </a:r>
                      <a:endParaRPr lang="ru-RU" sz="20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Интернет-фестиваль</a:t>
                      </a:r>
                      <a:endParaRPr lang="ru-RU" sz="20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Участие </a:t>
                      </a:r>
                      <a:endParaRPr lang="ru-RU" sz="20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Хотянович З.В., </a:t>
                      </a:r>
                    </a:p>
                    <a:p>
                      <a:pPr algn="ctr"/>
                      <a:r>
                        <a:rPr lang="kk-KZ" sz="20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Уварова И.А.</a:t>
                      </a:r>
                      <a:endParaRPr lang="ru-RU" sz="20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7498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62AC2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Областной </a:t>
                      </a:r>
                      <a:endParaRPr kumimoji="0" lang="ru-RU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62AC2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«Информационно-коммуникационные технологии в образовании»</a:t>
                      </a:r>
                      <a:endParaRPr lang="ru-RU" sz="20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ІІ место</a:t>
                      </a:r>
                      <a:endParaRPr lang="ru-RU" sz="20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Долголевец А.К., учитель каз.языка</a:t>
                      </a:r>
                      <a:endParaRPr lang="ru-RU" sz="20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949924"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Областной</a:t>
                      </a:r>
                      <a:endParaRPr lang="ru-RU" sz="20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Предметная олимпиада учителей</a:t>
                      </a:r>
                      <a:endParaRPr lang="ru-RU" sz="20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 место</a:t>
                      </a:r>
                      <a:endParaRPr lang="ru-RU" sz="20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Эпп Е.А., учитель рус.языка</a:t>
                      </a:r>
                      <a:endParaRPr lang="ru-RU" sz="20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9009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22995551"/>
              </p:ext>
            </p:extLst>
          </p:nvPr>
        </p:nvGraphicFramePr>
        <p:xfrm>
          <a:off x="179512" y="199245"/>
          <a:ext cx="8749041" cy="657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6907"/>
                <a:gridCol w="3087897"/>
                <a:gridCol w="1764512"/>
                <a:gridCol w="2499725"/>
              </a:tblGrid>
              <a:tr h="479539"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  <a:endParaRPr lang="ru-RU" sz="20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Название конкурса</a:t>
                      </a:r>
                      <a:endParaRPr lang="ru-RU" sz="20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Результат </a:t>
                      </a:r>
                      <a:endParaRPr lang="ru-RU" sz="20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Учитель </a:t>
                      </a:r>
                    </a:p>
                  </a:txBody>
                  <a:tcPr/>
                </a:tc>
              </a:tr>
              <a:tr h="988222">
                <a:tc rowSpan="3"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Городской </a:t>
                      </a:r>
                      <a:endParaRPr lang="ru-RU" sz="20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Интернет-фестиваль «Современный урок-2013 »</a:t>
                      </a:r>
                      <a:endParaRPr lang="ru-RU" sz="20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ІІ место</a:t>
                      </a:r>
                      <a:endParaRPr lang="ru-RU" sz="20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Баланюк А.И., учитель математики</a:t>
                      </a:r>
                      <a:endParaRPr lang="ru-RU" sz="20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078670">
                <a:tc vMerge="1">
                  <a:txBody>
                    <a:bodyPr/>
                    <a:lstStyle/>
                    <a:p>
                      <a:endParaRPr lang="ru-RU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b="1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ІІІ место</a:t>
                      </a:r>
                      <a:endParaRPr lang="ru-RU" sz="20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Пирожникова И.А., учитель информатики</a:t>
                      </a:r>
                      <a:endParaRPr lang="ru-RU" sz="20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59271">
                <a:tc vMerge="1">
                  <a:txBody>
                    <a:bodyPr/>
                    <a:lstStyle/>
                    <a:p>
                      <a:endParaRPr lang="ru-RU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ІІІ место</a:t>
                      </a:r>
                      <a:endParaRPr lang="ru-RU" sz="20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Трубецкая Т.Н., учитель биологии</a:t>
                      </a:r>
                      <a:endParaRPr lang="ru-RU" sz="20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59271">
                <a:tc rowSpan="2"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Городской</a:t>
                      </a:r>
                      <a:endParaRPr lang="ru-RU" sz="20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Предметная олимпиада учителей</a:t>
                      </a:r>
                      <a:endParaRPr lang="ru-RU" sz="20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ІІІ</a:t>
                      </a:r>
                      <a:r>
                        <a:rPr lang="kk-KZ" sz="2000" b="1" baseline="0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место</a:t>
                      </a:r>
                      <a:endParaRPr lang="kk-KZ" sz="2000" b="1" dirty="0" smtClean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Ахметова Н.А., учитель англ.языка</a:t>
                      </a:r>
                      <a:endParaRPr lang="ru-RU" sz="20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9882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Благодар-ные</a:t>
                      </a:r>
                      <a:r>
                        <a:rPr lang="kk-KZ" sz="2000" b="1" baseline="0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письма</a:t>
                      </a:r>
                      <a:endParaRPr lang="ru-RU" sz="20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Эпп Е.А., Кабыкенов А.Х.,  Жук О.Н.</a:t>
                      </a:r>
                      <a:endParaRPr lang="ru-RU" sz="20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488929"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Городской</a:t>
                      </a:r>
                      <a:endParaRPr lang="ru-RU" sz="20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kk-KZ" sz="2000" b="1" baseline="0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«Лучшее методико-дидактическое пособие»</a:t>
                      </a:r>
                      <a:endParaRPr lang="ru-RU" sz="20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 место</a:t>
                      </a:r>
                      <a:endParaRPr lang="ru-RU" sz="20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Сыздыкпаева Б.В., учитель каз.языка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9513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1" y="1196752"/>
            <a:ext cx="842493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kk-KZ" sz="2400" b="1" dirty="0" smtClean="0">
                <a:solidFill>
                  <a:srgbClr val="062AC2"/>
                </a:solidFill>
                <a:latin typeface="Times New Roman"/>
                <a:ea typeface="Times New Roman"/>
              </a:rPr>
              <a:t> 1. </a:t>
            </a:r>
            <a:r>
              <a:rPr lang="ru-RU" sz="2400" b="1" dirty="0" smtClean="0">
                <a:solidFill>
                  <a:srgbClr val="062AC2"/>
                </a:solidFill>
                <a:latin typeface="Times New Roman"/>
                <a:ea typeface="Times New Roman"/>
              </a:rPr>
              <a:t>«</a:t>
            </a:r>
            <a:r>
              <a:rPr lang="en-US" sz="2400" b="1" dirty="0">
                <a:solidFill>
                  <a:srgbClr val="062AC2"/>
                </a:solidFill>
                <a:latin typeface="Times New Roman"/>
                <a:ea typeface="Times New Roman"/>
              </a:rPr>
              <a:t>XIII </a:t>
            </a:r>
            <a:r>
              <a:rPr lang="kk-KZ" sz="2400" b="1" dirty="0">
                <a:solidFill>
                  <a:srgbClr val="062AC2"/>
                </a:solidFill>
                <a:latin typeface="Times New Roman"/>
                <a:ea typeface="Times New Roman"/>
              </a:rPr>
              <a:t> Сатпаевских чтениях</a:t>
            </a:r>
            <a:r>
              <a:rPr lang="kk-KZ" sz="2400" b="1" dirty="0" smtClean="0">
                <a:solidFill>
                  <a:srgbClr val="062AC2"/>
                </a:solidFill>
                <a:latin typeface="Times New Roman"/>
                <a:ea typeface="Times New Roman"/>
              </a:rPr>
              <a:t>» -Музыка </a:t>
            </a:r>
            <a:r>
              <a:rPr lang="kk-KZ" sz="2400" b="1" dirty="0">
                <a:solidFill>
                  <a:srgbClr val="062AC2"/>
                </a:solidFill>
                <a:latin typeface="Times New Roman"/>
                <a:ea typeface="Times New Roman"/>
              </a:rPr>
              <a:t>О.Б.- учитель физики по </a:t>
            </a:r>
            <a:r>
              <a:rPr lang="kk-KZ" sz="2400" b="1" dirty="0" smtClean="0">
                <a:solidFill>
                  <a:srgbClr val="062AC2"/>
                </a:solidFill>
                <a:latin typeface="Times New Roman"/>
                <a:ea typeface="Times New Roman"/>
              </a:rPr>
              <a:t>теме </a:t>
            </a:r>
            <a:r>
              <a:rPr lang="kk-KZ" sz="2400" b="1" dirty="0">
                <a:solidFill>
                  <a:srgbClr val="062AC2"/>
                </a:solidFill>
                <a:latin typeface="Times New Roman"/>
                <a:ea typeface="Times New Roman"/>
              </a:rPr>
              <a:t>«Содержание понятия самостоятельной работы учащихся на уроках физики</a:t>
            </a:r>
            <a:r>
              <a:rPr lang="kk-KZ" sz="2400" b="1" dirty="0" smtClean="0">
                <a:solidFill>
                  <a:srgbClr val="062AC2"/>
                </a:solidFill>
                <a:latin typeface="Times New Roman"/>
                <a:ea typeface="Times New Roman"/>
              </a:rPr>
              <a:t>». </a:t>
            </a:r>
          </a:p>
          <a:p>
            <a:pPr lvl="0" algn="just"/>
            <a:r>
              <a:rPr lang="kk-KZ" sz="2400" b="1" dirty="0" smtClean="0">
                <a:solidFill>
                  <a:srgbClr val="062AC2"/>
                </a:solidFill>
                <a:latin typeface="Times New Roman"/>
                <a:ea typeface="Times New Roman"/>
              </a:rPr>
              <a:t>2. Будкова </a:t>
            </a:r>
            <a:r>
              <a:rPr lang="kk-KZ" sz="2400" b="1" dirty="0">
                <a:solidFill>
                  <a:srgbClr val="062AC2"/>
                </a:solidFill>
                <a:latin typeface="Times New Roman"/>
                <a:ea typeface="Times New Roman"/>
              </a:rPr>
              <a:t>В.О</a:t>
            </a:r>
            <a:r>
              <a:rPr lang="kk-KZ" sz="2400" b="1" dirty="0" smtClean="0">
                <a:solidFill>
                  <a:srgbClr val="062AC2"/>
                </a:solidFill>
                <a:latin typeface="Times New Roman"/>
                <a:ea typeface="Times New Roman"/>
              </a:rPr>
              <a:t>. -учитель </a:t>
            </a:r>
            <a:r>
              <a:rPr lang="kk-KZ" sz="2400" b="1" dirty="0">
                <a:solidFill>
                  <a:srgbClr val="062AC2"/>
                </a:solidFill>
                <a:latin typeface="Times New Roman"/>
                <a:ea typeface="Times New Roman"/>
              </a:rPr>
              <a:t>математики  по теме «Граф отношения  коммутативности на </a:t>
            </a:r>
            <a:r>
              <a:rPr lang="kk-KZ" sz="2400" b="1" dirty="0" smtClean="0">
                <a:solidFill>
                  <a:srgbClr val="062AC2"/>
                </a:solidFill>
                <a:latin typeface="Times New Roman"/>
                <a:ea typeface="Times New Roman"/>
              </a:rPr>
              <a:t>элементах группы тетраэдра».</a:t>
            </a:r>
          </a:p>
          <a:p>
            <a:pPr lvl="0" algn="just"/>
            <a:r>
              <a:rPr lang="kk-KZ" sz="2400" b="1" dirty="0" smtClean="0">
                <a:solidFill>
                  <a:srgbClr val="062AC2"/>
                </a:solidFill>
                <a:latin typeface="Times New Roman"/>
                <a:ea typeface="Times New Roman"/>
              </a:rPr>
              <a:t>3. Хотянович </a:t>
            </a:r>
            <a:r>
              <a:rPr lang="kk-KZ" sz="2400" b="1" dirty="0">
                <a:solidFill>
                  <a:srgbClr val="062AC2"/>
                </a:solidFill>
                <a:latin typeface="Times New Roman"/>
                <a:ea typeface="Times New Roman"/>
              </a:rPr>
              <a:t>З.В</a:t>
            </a:r>
            <a:r>
              <a:rPr lang="kk-KZ" sz="2400" b="1" dirty="0" smtClean="0">
                <a:solidFill>
                  <a:srgbClr val="062AC2"/>
                </a:solidFill>
                <a:latin typeface="Times New Roman"/>
                <a:ea typeface="Times New Roman"/>
              </a:rPr>
              <a:t>.-по </a:t>
            </a:r>
            <a:r>
              <a:rPr lang="kk-KZ" sz="2400" b="1" dirty="0">
                <a:solidFill>
                  <a:srgbClr val="062AC2"/>
                </a:solidFill>
                <a:latin typeface="Times New Roman"/>
                <a:ea typeface="Times New Roman"/>
              </a:rPr>
              <a:t>теме «Дифференцированный подход </a:t>
            </a:r>
            <a:r>
              <a:rPr lang="kk-KZ" sz="2400" b="1" dirty="0" smtClean="0">
                <a:solidFill>
                  <a:srgbClr val="062AC2"/>
                </a:solidFill>
                <a:latin typeface="Times New Roman"/>
                <a:ea typeface="Times New Roman"/>
              </a:rPr>
              <a:t>в </a:t>
            </a:r>
            <a:r>
              <a:rPr lang="kk-KZ" sz="2400" b="1" dirty="0">
                <a:solidFill>
                  <a:srgbClr val="062AC2"/>
                </a:solidFill>
                <a:latin typeface="Times New Roman"/>
                <a:ea typeface="Times New Roman"/>
              </a:rPr>
              <a:t>обучении математике» ( награждена благодарственным письмом за активное участие). </a:t>
            </a:r>
            <a:endParaRPr lang="kk-KZ" sz="2400" b="1" dirty="0" smtClean="0">
              <a:solidFill>
                <a:srgbClr val="062AC2"/>
              </a:solidFill>
              <a:latin typeface="Times New Roman"/>
              <a:ea typeface="Times New Roman"/>
            </a:endParaRPr>
          </a:p>
          <a:p>
            <a:pPr lvl="0" algn="just"/>
            <a:r>
              <a:rPr lang="kk-KZ" sz="2400" b="1" dirty="0" smtClean="0">
                <a:solidFill>
                  <a:srgbClr val="062AC2"/>
                </a:solidFill>
                <a:latin typeface="Times New Roman"/>
                <a:ea typeface="Times New Roman"/>
              </a:rPr>
              <a:t>   Так </a:t>
            </a:r>
            <a:r>
              <a:rPr lang="kk-KZ" sz="2400" b="1" dirty="0">
                <a:solidFill>
                  <a:srgbClr val="062AC2"/>
                </a:solidFill>
                <a:latin typeface="Times New Roman"/>
                <a:ea typeface="Times New Roman"/>
              </a:rPr>
              <a:t>же учителя активно стали  </a:t>
            </a:r>
            <a:r>
              <a:rPr lang="kk-KZ" sz="2400" b="1" dirty="0" smtClean="0">
                <a:solidFill>
                  <a:srgbClr val="062AC2"/>
                </a:solidFill>
                <a:latin typeface="Times New Roman"/>
                <a:ea typeface="Times New Roman"/>
              </a:rPr>
              <a:t>опубликоваться  </a:t>
            </a:r>
            <a:r>
              <a:rPr lang="kk-KZ" sz="2400" b="1" dirty="0">
                <a:solidFill>
                  <a:srgbClr val="062AC2"/>
                </a:solidFill>
                <a:latin typeface="Times New Roman"/>
                <a:ea typeface="Times New Roman"/>
              </a:rPr>
              <a:t>на сайтах Педагог.</a:t>
            </a:r>
            <a:r>
              <a:rPr lang="en-US" sz="2400" b="1" dirty="0" err="1">
                <a:solidFill>
                  <a:srgbClr val="062AC2"/>
                </a:solidFill>
                <a:latin typeface="Times New Roman"/>
                <a:ea typeface="Times New Roman"/>
              </a:rPr>
              <a:t>kz</a:t>
            </a:r>
            <a:r>
              <a:rPr lang="en-US" sz="2400" b="1" dirty="0">
                <a:solidFill>
                  <a:srgbClr val="062AC2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>
                <a:solidFill>
                  <a:srgbClr val="062AC2"/>
                </a:solidFill>
                <a:latin typeface="Times New Roman"/>
                <a:ea typeface="Times New Roman"/>
              </a:rPr>
              <a:t>Интернет – сообщества </a:t>
            </a:r>
            <a:r>
              <a:rPr lang="ru-RU" sz="2400" b="1" dirty="0" smtClean="0">
                <a:solidFill>
                  <a:srgbClr val="062AC2"/>
                </a:solidFill>
                <a:latin typeface="Times New Roman"/>
                <a:ea typeface="Times New Roman"/>
              </a:rPr>
              <a:t>учителей </a:t>
            </a:r>
            <a:r>
              <a:rPr lang="ru-RU" sz="2400" b="1" dirty="0">
                <a:solidFill>
                  <a:srgbClr val="062AC2"/>
                </a:solidFill>
                <a:latin typeface="Times New Roman"/>
                <a:ea typeface="Times New Roman"/>
              </a:rPr>
              <a:t>Казахстана и  на других порталах. </a:t>
            </a:r>
            <a:endParaRPr lang="ru-RU" sz="2400" b="1" dirty="0" smtClean="0">
              <a:solidFill>
                <a:srgbClr val="062AC2"/>
              </a:solidFill>
              <a:latin typeface="Times New Roman"/>
              <a:ea typeface="Times New Roman"/>
            </a:endParaRPr>
          </a:p>
          <a:p>
            <a:pPr lvl="0"/>
            <a:endParaRPr lang="kk-KZ" b="1" dirty="0">
              <a:solidFill>
                <a:srgbClr val="062AC2"/>
              </a:solidFill>
              <a:latin typeface="Times New Roman"/>
              <a:cs typeface="Times New Roman" pitchFamily="18" charset="0"/>
            </a:endParaRPr>
          </a:p>
          <a:p>
            <a:pPr lvl="0"/>
            <a:endParaRPr lang="kk-KZ" b="1" dirty="0" smtClean="0">
              <a:solidFill>
                <a:srgbClr val="062AC2"/>
              </a:solidFill>
              <a:latin typeface="Times New Roman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3647" y="304629"/>
            <a:ext cx="63420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Выступление учителей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1010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9369" y="116632"/>
            <a:ext cx="83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частия учащихся в конкурсах научных проектов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16791898"/>
              </p:ext>
            </p:extLst>
          </p:nvPr>
        </p:nvGraphicFramePr>
        <p:xfrm>
          <a:off x="325353" y="1124744"/>
          <a:ext cx="8640960" cy="56892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22911"/>
                <a:gridCol w="2018049"/>
              </a:tblGrid>
              <a:tr h="40503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24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Результат</a:t>
                      </a:r>
                      <a:endParaRPr lang="ru-RU" sz="24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08802">
                <a:tc>
                  <a:txBody>
                    <a:bodyPr/>
                    <a:lstStyle/>
                    <a:p>
                      <a:r>
                        <a:rPr lang="kk-KZ" sz="1800" b="1" dirty="0" smtClean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</a:t>
                      </a:r>
                      <a:r>
                        <a:rPr lang="en-US" sz="1800" b="1" dirty="0" smtClean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XV </a:t>
                      </a:r>
                      <a:r>
                        <a:rPr lang="ru-RU" sz="1800" b="1" dirty="0" err="1" smtClean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Абаевские</a:t>
                      </a:r>
                      <a:r>
                        <a:rPr lang="ru-RU" sz="1800" b="1" dirty="0" smtClean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чтения </a:t>
                      </a:r>
                      <a:r>
                        <a:rPr lang="en-US" sz="1800" b="1" dirty="0" smtClean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</a:t>
                      </a:r>
                      <a:r>
                        <a:rPr lang="ru-RU" sz="1800" b="1" dirty="0" err="1" smtClean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реди</a:t>
                      </a:r>
                      <a:r>
                        <a:rPr lang="ru-RU" sz="1800" b="1" dirty="0" smtClean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младших школьников»</a:t>
                      </a:r>
                      <a:endParaRPr lang="ru-RU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участник</a:t>
                      </a:r>
                      <a:r>
                        <a:rPr lang="kk-KZ" b="1" baseline="0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3 место</a:t>
                      </a:r>
                      <a:endParaRPr lang="ru-RU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68039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Городской конкурс</a:t>
                      </a:r>
                      <a:r>
                        <a:rPr lang="ru-RU" sz="1800" b="1" baseline="0" dirty="0" smtClean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smtClean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научных проектов младших школьников</a:t>
                      </a:r>
                      <a:endParaRPr lang="ru-RU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призовых мест</a:t>
                      </a:r>
                      <a:endParaRPr lang="ru-RU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6414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Областной</a:t>
                      </a:r>
                      <a:r>
                        <a:rPr lang="ru-RU" sz="1800" b="1" baseline="0" dirty="0" smtClean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smtClean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конкурс научных проектов «</a:t>
                      </a:r>
                      <a:r>
                        <a:rPr lang="ru-RU" sz="1800" b="1" dirty="0" err="1" smtClean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Зерде</a:t>
                      </a:r>
                      <a:r>
                        <a:rPr lang="ru-RU" sz="1800" b="1" dirty="0" smtClean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»</a:t>
                      </a:r>
                      <a:endParaRPr lang="ru-RU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призовых мест</a:t>
                      </a:r>
                      <a:endParaRPr lang="ru-RU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503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«Русский медвежонок»</a:t>
                      </a:r>
                      <a:endParaRPr lang="ru-RU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призовых мест</a:t>
                      </a:r>
                      <a:endParaRPr lang="ru-RU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503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</a:t>
                      </a:r>
                      <a:r>
                        <a:rPr lang="ru-RU" sz="1800" b="1" dirty="0" err="1" smtClean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Ақ</a:t>
                      </a:r>
                      <a:r>
                        <a:rPr lang="ru-RU" sz="1800" b="1" dirty="0" smtClean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бота»</a:t>
                      </a:r>
                      <a:endParaRPr lang="ru-RU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призовых мест</a:t>
                      </a:r>
                      <a:endParaRPr lang="ru-RU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503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«Американский бульдог»</a:t>
                      </a:r>
                      <a:endParaRPr lang="ru-RU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призовых мест</a:t>
                      </a:r>
                      <a:endParaRPr lang="ru-RU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7944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Областной интеллектуальный марафон</a:t>
                      </a:r>
                      <a:endParaRPr lang="ru-RU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призовых мест</a:t>
                      </a:r>
                      <a:endParaRPr lang="ru-RU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7944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«Золотое руно»</a:t>
                      </a:r>
                      <a:endParaRPr lang="ru-RU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призовых мест</a:t>
                      </a:r>
                      <a:endParaRPr lang="ru-RU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8969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«Кенгуру – математика для всех»</a:t>
                      </a:r>
                      <a:endParaRPr lang="ru-RU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призовых мест</a:t>
                      </a:r>
                    </a:p>
                  </a:txBody>
                  <a:tcPr/>
                </a:tc>
              </a:tr>
              <a:tr h="648362"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Городская предметная олимпиада учащихся</a:t>
                      </a:r>
                      <a:endParaRPr lang="ru-RU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 участн., 2 приз.мест,2 грам.</a:t>
                      </a:r>
                      <a:endParaRPr lang="ru-RU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493"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 призовых мест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8946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11963070"/>
              </p:ext>
            </p:extLst>
          </p:nvPr>
        </p:nvGraphicFramePr>
        <p:xfrm>
          <a:off x="35496" y="188636"/>
          <a:ext cx="8964491" cy="6513651"/>
        </p:xfrm>
        <a:graphic>
          <a:graphicData uri="http://schemas.openxmlformats.org/drawingml/2006/table">
            <a:tbl>
              <a:tblPr/>
              <a:tblGrid>
                <a:gridCol w="1457886"/>
                <a:gridCol w="362447"/>
                <a:gridCol w="407752"/>
                <a:gridCol w="453058"/>
                <a:gridCol w="487038"/>
                <a:gridCol w="475710"/>
                <a:gridCol w="501195"/>
                <a:gridCol w="705072"/>
                <a:gridCol w="550444"/>
                <a:gridCol w="504056"/>
                <a:gridCol w="701100"/>
                <a:gridCol w="451028"/>
                <a:gridCol w="576064"/>
                <a:gridCol w="432048"/>
                <a:gridCol w="398398"/>
                <a:gridCol w="501195"/>
              </a:tblGrid>
              <a:tr h="576068"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Рейтинговая оценка методической работы М/О за 2012-2013 учебный год</a:t>
                      </a:r>
                      <a:r>
                        <a:rPr lang="ru-RU" sz="1000" b="1" i="0" u="none" strike="noStrike" dirty="0">
                          <a:effectLst/>
                          <a:latin typeface="Arial Cyr"/>
                        </a:rPr>
                        <a:t>.</a:t>
                      </a:r>
                    </a:p>
                  </a:txBody>
                  <a:tcPr marL="6170" marR="6170" marT="617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21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М/О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Доклады (наличие)</a:t>
                      </a:r>
                    </a:p>
                  </a:txBody>
                  <a:tcPr marL="6170" marR="6170" marT="617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Метод. пособия</a:t>
                      </a:r>
                    </a:p>
                  </a:txBody>
                  <a:tcPr marL="6170" marR="6170" marT="617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Публикация (наличие)</a:t>
                      </a:r>
                    </a:p>
                  </a:txBody>
                  <a:tcPr marL="6170" marR="6170" marT="617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Открытые уроки (наличие разработок)</a:t>
                      </a:r>
                    </a:p>
                  </a:txBody>
                  <a:tcPr marL="6170" marR="6170" marT="617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мастер-  классы, семинары</a:t>
                      </a:r>
                    </a:p>
                  </a:txBody>
                  <a:tcPr marL="6170" marR="6170" marT="617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Призеры и победители олимпиад учащихся</a:t>
                      </a:r>
                    </a:p>
                  </a:txBody>
                  <a:tcPr marL="6170" marR="6170" marT="617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Участники и победители конкурсов, научных проектов учащихся</a:t>
                      </a:r>
                    </a:p>
                  </a:txBody>
                  <a:tcPr marL="6170" marR="6170" marT="617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Личное участие учителей в конкурсах и олимпиадах</a:t>
                      </a:r>
                    </a:p>
                  </a:txBody>
                  <a:tcPr marL="6170" marR="6170" marT="617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городских творческих группах</a:t>
                      </a:r>
                    </a:p>
                  </a:txBody>
                  <a:tcPr marL="6170" marR="6170" marT="617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Авторские программы (элективные курсы ,спецкурсы)</a:t>
                      </a:r>
                    </a:p>
                  </a:txBody>
                  <a:tcPr marL="6170" marR="6170" marT="617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Внеклассная работа по предмету</a:t>
                      </a:r>
                    </a:p>
                  </a:txBody>
                  <a:tcPr marL="6170" marR="6170" marT="617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Систематизированный дидактический материал по технологиям (наличие)</a:t>
                      </a:r>
                    </a:p>
                  </a:txBody>
                  <a:tcPr marL="6170" marR="6170" marT="617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Общественное поручение связанное с методической работой</a:t>
                      </a:r>
                    </a:p>
                  </a:txBody>
                  <a:tcPr marL="6170" marR="6170" marT="617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Взаимопосещение</a:t>
                      </a:r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уроков (наличие тетради)</a:t>
                      </a:r>
                    </a:p>
                  </a:txBody>
                  <a:tcPr marL="6170" marR="6170" marT="617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баллов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54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5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учителя ЕМЦ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255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6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учителя </a:t>
                      </a:r>
                      <a:r>
                        <a:rPr lang="ru-RU" sz="1400" b="1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каз.яз</a:t>
                      </a:r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416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6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учителя </a:t>
                      </a:r>
                      <a:r>
                        <a:rPr lang="ru-RU" sz="1400" b="1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рус.яз</a:t>
                      </a:r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189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6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учителя </a:t>
                      </a:r>
                      <a:r>
                        <a:rPr lang="ru-RU" sz="1400" b="1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ин.яз</a:t>
                      </a:r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6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учитля</a:t>
                      </a:r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ист.геогр</a:t>
                      </a:r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151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6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учителч</a:t>
                      </a:r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нач.кл</a:t>
                      </a:r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155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1039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3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учителя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ИЗО,</a:t>
                      </a:r>
                      <a:r>
                        <a:rPr lang="ru-RU" sz="1400" b="1" i="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муз</a:t>
                      </a:r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.,</a:t>
                      </a:r>
                      <a:r>
                        <a:rPr lang="ru-RU" sz="1400" b="1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техн</a:t>
                      </a:r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114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23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учителя </a:t>
                      </a:r>
                      <a:r>
                        <a:rPr lang="ru-RU" sz="1400" b="1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физ.восп</a:t>
                      </a:r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210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6170" marR="6170" marT="61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338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62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Итого: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245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212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273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183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440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155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403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256</a:t>
                      </a: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2621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70" marR="6170" marT="61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034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834984"/>
            <a:ext cx="8856984" cy="6080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kk-KZ" sz="2000" b="1" dirty="0">
                <a:solidFill>
                  <a:srgbClr val="062AC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Не в полной мере представлена работа предметных МО в профессиональных конкурсах ( так, в конкурсе кабинетов начальной школы из 9- ти участвовавших в конкурсе кабинетов высокий процент  набрал всего один кабинет №11 с государственным языком обучения     (Кайрбаева Б.Ж.). Данный факт свидетельствует о недостаточной системе работ кабинетов начальных классов. Из двух МО ( МО начальных классов и МО культурологического цикла), участвовавших в городском конкурсе,отмечен дипломом МО культурологического цикла. </a:t>
            </a:r>
            <a:endParaRPr lang="ru-RU" sz="2000" b="1" dirty="0">
              <a:solidFill>
                <a:srgbClr val="062AC2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kk-KZ" sz="2000" b="1" dirty="0" smtClean="0">
                <a:solidFill>
                  <a:srgbClr val="062AC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По–прежнему </a:t>
            </a:r>
            <a:r>
              <a:rPr lang="kk-KZ" sz="2000" b="1" dirty="0">
                <a:solidFill>
                  <a:srgbClr val="062AC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наблюдается незначительное количество учителей, стремящихся к исследовательской и инновационной деятельности, требуется качественная подготовка научных проектов в среднем звене , отличающихся практической значимостью, сответствующих городскому и областному уровню.</a:t>
            </a:r>
            <a:endParaRPr lang="ru-RU" sz="2000" b="1" dirty="0">
              <a:solidFill>
                <a:srgbClr val="062AC2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kk-KZ" sz="2000" b="1" dirty="0">
                <a:solidFill>
                  <a:srgbClr val="062AC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До сих пор требует ососбого внимания  проблема повышения мотивации учащихся к учению, реализации компетентностного подхода в обучении.</a:t>
            </a:r>
            <a:endParaRPr lang="ru-RU" sz="2000" b="1" dirty="0">
              <a:solidFill>
                <a:srgbClr val="062AC2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15816" y="127098"/>
            <a:ext cx="26484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Проблемы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64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 bwMode="auto">
          <a:xfrm>
            <a:off x="179512" y="0"/>
            <a:ext cx="2952750" cy="792162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l" eaLnBrk="1" hangingPunct="1">
              <a:buNone/>
            </a:pPr>
            <a:r>
              <a:rPr lang="ru-RU" sz="4200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Задачи</a:t>
            </a:r>
          </a:p>
        </p:txBody>
      </p:sp>
      <p:sp>
        <p:nvSpPr>
          <p:cNvPr id="24579" name="Rectangle 3"/>
          <p:cNvSpPr>
            <a:spLocks noGrp="1"/>
          </p:cNvSpPr>
          <p:nvPr>
            <p:ph type="body" idx="4294967295"/>
          </p:nvPr>
        </p:nvSpPr>
        <p:spPr>
          <a:xfrm>
            <a:off x="395536" y="620688"/>
            <a:ext cx="8640960" cy="5949950"/>
          </a:xfrm>
          <a:solidFill>
            <a:schemeClr val="bg1"/>
          </a:solidFill>
        </p:spPr>
        <p:txBody>
          <a:bodyPr/>
          <a:lstStyle/>
          <a:p>
            <a:pPr marL="46037" indent="0" algn="just">
              <a:buNone/>
              <a:defRPr/>
            </a:pPr>
            <a:r>
              <a:rPr lang="kk-KZ" sz="2800" b="1" dirty="0" smtClean="0">
                <a:solidFill>
                  <a:srgbClr val="062AC2"/>
                </a:solidFill>
                <a:latin typeface="Times New Roman" pitchFamily="18" charset="0"/>
                <a:cs typeface="Times New Roman" pitchFamily="18" charset="0"/>
              </a:rPr>
              <a:t>1.Систематизация работы по освоению инновационных педагогических технологий как фактора повышения эффективности и качества образовательного процесса;</a:t>
            </a:r>
            <a:endParaRPr lang="ru-RU" sz="2800" b="1" dirty="0" smtClean="0">
              <a:solidFill>
                <a:srgbClr val="062AC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6037" indent="0" algn="just">
              <a:buNone/>
              <a:defRPr/>
            </a:pPr>
            <a:r>
              <a:rPr lang="kk-KZ" sz="2800" b="1" dirty="0" smtClean="0">
                <a:solidFill>
                  <a:srgbClr val="062AC2"/>
                </a:solidFill>
                <a:latin typeface="Times New Roman" pitchFamily="18" charset="0"/>
                <a:cs typeface="Times New Roman" pitchFamily="18" charset="0"/>
              </a:rPr>
              <a:t>2.Продолжение работы по созданию условий для овладения системными знаниями в области информационно- коммуникационных технологий;</a:t>
            </a:r>
            <a:endParaRPr lang="ru-RU" sz="2800" b="1" dirty="0" smtClean="0">
              <a:solidFill>
                <a:srgbClr val="062AC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6037" indent="0" algn="just">
              <a:buNone/>
              <a:defRPr/>
            </a:pPr>
            <a:r>
              <a:rPr lang="kk-KZ" sz="2800" b="1" dirty="0" smtClean="0">
                <a:solidFill>
                  <a:srgbClr val="062AC2"/>
                </a:solidFill>
                <a:latin typeface="Times New Roman" pitchFamily="18" charset="0"/>
                <a:cs typeface="Times New Roman" pitchFamily="18" charset="0"/>
              </a:rPr>
              <a:t>3.Осуществление интеграции образовательного процесса с научно – исследовательской деятельностью учащихся и учителей;</a:t>
            </a:r>
            <a:endParaRPr lang="ru-RU" sz="2800" b="1" dirty="0" smtClean="0">
              <a:solidFill>
                <a:srgbClr val="062AC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6037" indent="0" algn="just">
              <a:buNone/>
              <a:defRPr/>
            </a:pPr>
            <a:r>
              <a:rPr lang="kk-KZ" sz="2800" b="1" dirty="0" smtClean="0">
                <a:solidFill>
                  <a:srgbClr val="062AC2"/>
                </a:solidFill>
                <a:latin typeface="Times New Roman" pitchFamily="18" charset="0"/>
                <a:cs typeface="Times New Roman" pitchFamily="18" charset="0"/>
              </a:rPr>
              <a:t>4.Обеспечение внедрения компетентностного подхода в преподование основ наук и диагностику качества реализации этого подхода.</a:t>
            </a:r>
            <a:endParaRPr lang="ru-RU" sz="2800" b="1" dirty="0" smtClean="0">
              <a:solidFill>
                <a:srgbClr val="062AC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400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defRPr/>
            </a:pPr>
            <a:endParaRPr lang="ru-RU" sz="2400" dirty="0" smtClean="0"/>
          </a:p>
          <a:p>
            <a:pPr marL="465138" indent="-419100" eaLnBrk="1" hangingPunct="1">
              <a:defRPr/>
            </a:pPr>
            <a:endParaRPr lang="ru-RU" sz="2400" b="1" dirty="0" smtClean="0">
              <a:solidFill>
                <a:srgbClr val="000066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9109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09851913"/>
              </p:ext>
            </p:extLst>
          </p:nvPr>
        </p:nvGraphicFramePr>
        <p:xfrm>
          <a:off x="323528" y="260648"/>
          <a:ext cx="8568181" cy="619251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86415"/>
                <a:gridCol w="4072330"/>
                <a:gridCol w="1628932"/>
                <a:gridCol w="2280504"/>
              </a:tblGrid>
              <a:tr h="72008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x-none" sz="10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/>
                      </a:r>
                      <a:br>
                        <a:rPr lang="x-none" sz="100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  <a:endParaRPr lang="ru-RU" sz="500" b="1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  <a:endParaRPr lang="ru-RU" sz="500" b="1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  <a:endParaRPr lang="ru-RU" sz="500" b="1" dirty="0">
                        <a:effectLst/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 </a:t>
                      </a:r>
                      <a:endParaRPr lang="ru-RU" sz="500" b="1" dirty="0">
                        <a:effectLst/>
                        <a:latin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37467" marR="3746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69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  <a:endParaRPr lang="ru-RU" sz="1800" b="1" dirty="0">
                        <a:solidFill>
                          <a:srgbClr val="062AC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467" marR="374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Теоретические семинары</a:t>
                      </a:r>
                      <a:endParaRPr lang="ru-RU" sz="1800" b="1" dirty="0">
                        <a:solidFill>
                          <a:srgbClr val="062AC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467" marR="374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сроки</a:t>
                      </a:r>
                      <a:endParaRPr lang="ru-RU" sz="1800" b="1" dirty="0">
                        <a:solidFill>
                          <a:srgbClr val="062AC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467" marR="374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Ответственные</a:t>
                      </a:r>
                      <a:endParaRPr lang="ru-RU" sz="1800" b="1">
                        <a:solidFill>
                          <a:srgbClr val="062AC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467" marR="374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75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7467" marR="374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 Семинар </a:t>
                      </a:r>
                      <a:r>
                        <a:rPr lang="ru-RU" sz="18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– консультация «Современные образовательные технологии  как средство развития педагогической компетенции»        (для учителей, работающих до 3-х лет)</a:t>
                      </a:r>
                    </a:p>
                  </a:txBody>
                  <a:tcPr marL="37467" marR="374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октябрь</a:t>
                      </a:r>
                    </a:p>
                  </a:txBody>
                  <a:tcPr marL="37467" marR="374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Завучи, рук. творческих групп </a:t>
                      </a:r>
                    </a:p>
                  </a:txBody>
                  <a:tcPr marL="37467" marR="374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17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37467" marR="374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Семинар «Модель системной комплексной работы по формированию культуры ЗОЖ школьников»</a:t>
                      </a:r>
                    </a:p>
                  </a:txBody>
                  <a:tcPr marL="37467" marR="374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ноябрь</a:t>
                      </a:r>
                    </a:p>
                  </a:txBody>
                  <a:tcPr marL="37467" marR="374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Шакенова</a:t>
                      </a:r>
                      <a:r>
                        <a:rPr lang="ru-RU" sz="18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 Б,М.</a:t>
                      </a:r>
                    </a:p>
                  </a:txBody>
                  <a:tcPr marL="37467" marR="374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3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37467" marR="374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Психологические семинары-тренинги «Личностный рост педагога»</a:t>
                      </a:r>
                    </a:p>
                  </a:txBody>
                  <a:tcPr marL="37467" marR="374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декабрь,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март </a:t>
                      </a:r>
                    </a:p>
                  </a:txBody>
                  <a:tcPr marL="37467" marR="374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Зенкина О. Ю.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37467" marR="374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3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37467" marR="374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Семинар-практикум по использованию возможностей  интерактивного оборудования.</a:t>
                      </a:r>
                    </a:p>
                  </a:txBody>
                  <a:tcPr marL="37467" marR="374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ноябрь, январь, март - каникулы</a:t>
                      </a:r>
                    </a:p>
                  </a:txBody>
                  <a:tcPr marL="37467" marR="374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Будкова</a:t>
                      </a:r>
                      <a:r>
                        <a:rPr lang="ru-RU" sz="18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 О. Б.,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Пирожникова</a:t>
                      </a:r>
                      <a:r>
                        <a:rPr lang="ru-RU" sz="18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 И А.</a:t>
                      </a:r>
                    </a:p>
                  </a:txBody>
                  <a:tcPr marL="37467" marR="374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700338" y="6794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63688" y="294729"/>
            <a:ext cx="48965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Семинары</a:t>
            </a:r>
            <a:endParaRPr lang="ru-RU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1169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22933072"/>
              </p:ext>
            </p:extLst>
          </p:nvPr>
        </p:nvGraphicFramePr>
        <p:xfrm>
          <a:off x="179512" y="1628800"/>
          <a:ext cx="8712968" cy="460851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048672"/>
                <a:gridCol w="2664296"/>
              </a:tblGrid>
              <a:tr h="46085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1. Утверждение </a:t>
                      </a: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плана работы </a:t>
                      </a:r>
                      <a:r>
                        <a:rPr lang="ru-RU" sz="2000" b="1" dirty="0" err="1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методсовета</a:t>
                      </a: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 на 2013-2014 </a:t>
                      </a:r>
                      <a:r>
                        <a:rPr lang="ru-RU" sz="2000" b="1" dirty="0" err="1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уч.год</a:t>
                      </a: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 и состава аттестационной комиссии.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2. Создание экспертной  комиссии по методической работе.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3. Создание творческих групп, руководителей творческих групп, утверждение планов работы творческих (проблемных) групп и методической школы «Школа молодого учителя», планов работы НОУ учащихся.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4. О подготовке и проведения школьной олимпиады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062AC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Аубакирова</a:t>
                      </a:r>
                      <a:r>
                        <a:rPr lang="ru-RU" sz="2000" b="1" dirty="0" smtClean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С.К.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Аубакирова</a:t>
                      </a:r>
                      <a:r>
                        <a:rPr lang="ru-RU" sz="2000" b="1" dirty="0" smtClean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С.К.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062AC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000" b="1" dirty="0" smtClean="0">
                        <a:solidFill>
                          <a:srgbClr val="062AC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Тимофеева </a:t>
                      </a: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И.М.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75983"/>
            <a:ext cx="8070884" cy="1400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  План работы методического совета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Сентябрь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0154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35715558"/>
              </p:ext>
            </p:extLst>
          </p:nvPr>
        </p:nvGraphicFramePr>
        <p:xfrm>
          <a:off x="251520" y="1268760"/>
          <a:ext cx="8640960" cy="453650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832648"/>
                <a:gridCol w="2808312"/>
              </a:tblGrid>
              <a:tr h="45365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1. Организация  и итоги проведения школьной олимпиады.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 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2. О подготовке к городской олимпиаде учащихся гуманитарного и  естественно-математического циклов.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3. Итоги мониторинга учебного процесса за первую четверть.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4.  Мастер – класс по обобщению ППО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Тимофеева И.М.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 руководители М/О, учителя-предметники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spc="-15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000" b="1" dirty="0">
                        <a:solidFill>
                          <a:srgbClr val="062AC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spc="-15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000" b="1" dirty="0">
                        <a:solidFill>
                          <a:srgbClr val="062AC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spc="-15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Тимофеева И.М.</a:t>
                      </a:r>
                      <a:endParaRPr lang="ru-RU" sz="2000" b="1" dirty="0">
                        <a:solidFill>
                          <a:srgbClr val="062AC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spc="-15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000" b="1" dirty="0">
                        <a:solidFill>
                          <a:srgbClr val="062AC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spc="-15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000" b="1" dirty="0">
                        <a:solidFill>
                          <a:srgbClr val="062AC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spc="-15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Маркина Е.В.</a:t>
                      </a:r>
                      <a:endParaRPr lang="ru-RU" sz="2000" b="1" dirty="0">
                        <a:solidFill>
                          <a:srgbClr val="062AC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99592" y="678975"/>
            <a:ext cx="130414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Ноябрь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849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323528" y="476250"/>
            <a:ext cx="8568952" cy="2592710"/>
          </a:xfrm>
          <a:solidFill>
            <a:schemeClr val="bg1"/>
          </a:solidFill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None/>
            </a:pPr>
            <a:r>
              <a:rPr lang="kk-KZ" sz="5400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Әдістемелік жұмыстың тақырыбы мен міндеттері</a:t>
            </a:r>
            <a:endParaRPr lang="ru-RU" sz="5400" dirty="0" smtClean="0"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8195" name="Rectangle 3"/>
          <p:cNvSpPr>
            <a:spLocks noGrp="1"/>
          </p:cNvSpPr>
          <p:nvPr>
            <p:ph type="body" idx="4294967295"/>
          </p:nvPr>
        </p:nvSpPr>
        <p:spPr>
          <a:xfrm>
            <a:off x="323528" y="3212977"/>
            <a:ext cx="8569325" cy="2520280"/>
          </a:xfrm>
          <a:solidFill>
            <a:schemeClr val="bg1"/>
          </a:solidFill>
        </p:spPr>
        <p:txBody>
          <a:bodyPr/>
          <a:lstStyle/>
          <a:p>
            <a:pPr marL="46037" indent="0" algn="ctr" eaLnBrk="1" hangingPunct="1">
              <a:buNone/>
            </a:pPr>
            <a:r>
              <a:rPr lang="kk-KZ" sz="6000" b="1" dirty="0" smtClean="0">
                <a:solidFill>
                  <a:srgbClr val="062AC2"/>
                </a:solidFill>
                <a:latin typeface="Times New Roman" pitchFamily="18" charset="0"/>
              </a:rPr>
              <a:t>Тема, цели и задачи методической работы</a:t>
            </a:r>
            <a:endParaRPr lang="ru-RU" sz="6000" b="1" dirty="0" smtClean="0">
              <a:solidFill>
                <a:srgbClr val="062AC2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7610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22493189"/>
              </p:ext>
            </p:extLst>
          </p:nvPr>
        </p:nvGraphicFramePr>
        <p:xfrm>
          <a:off x="427584" y="1052736"/>
          <a:ext cx="8136903" cy="52070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196858"/>
                <a:gridCol w="2940045"/>
              </a:tblGrid>
              <a:tr h="518457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2000" b="1" dirty="0" smtClean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. Результативность </a:t>
                      </a: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методической работы школы за первое полугодие, состояние работы по повышению квалификации учителей</a:t>
                      </a:r>
                    </a:p>
                    <a:p>
                      <a:pPr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2.Состояние профильного обучения </a:t>
                      </a:r>
                      <a:r>
                        <a:rPr lang="ru-RU" sz="2000" b="1" dirty="0" smtClean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в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10-11-х классах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2. Анализ деятельности творческой группы по составлению </a:t>
                      </a:r>
                      <a:r>
                        <a:rPr lang="ru-RU" sz="2000" b="1" dirty="0" err="1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компетентностно</a:t>
                      </a: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 – ориентированного задания.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4. Итоги мониторинга учебного процесса за первое полугодие.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Аубакирова</a:t>
                      </a:r>
                      <a:r>
                        <a:rPr lang="ru-RU" sz="2000" b="1" dirty="0" smtClean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С.К.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spc="-15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ru-RU" sz="2000" b="1" dirty="0">
                        <a:solidFill>
                          <a:srgbClr val="062AC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b="1" spc="-15" dirty="0" smtClean="0">
                        <a:solidFill>
                          <a:srgbClr val="062AC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spc="-15" dirty="0" smtClean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Лысенко </a:t>
                      </a:r>
                      <a:r>
                        <a:rPr lang="ru-RU" sz="2000" b="1" spc="-15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Е.В.</a:t>
                      </a:r>
                      <a:endParaRPr lang="ru-RU" sz="2000" b="1" dirty="0">
                        <a:solidFill>
                          <a:srgbClr val="062AC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spc="-15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000" b="1" dirty="0">
                        <a:solidFill>
                          <a:srgbClr val="062AC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spc="-15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000" b="1" dirty="0">
                        <a:solidFill>
                          <a:srgbClr val="062AC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spc="-15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000" b="1" dirty="0">
                        <a:solidFill>
                          <a:srgbClr val="062AC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spc="-15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Руководитель ТГ</a:t>
                      </a:r>
                      <a:endParaRPr lang="ru-RU" sz="2000" b="1" dirty="0">
                        <a:solidFill>
                          <a:srgbClr val="062AC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spc="-15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000" b="1" dirty="0">
                        <a:solidFill>
                          <a:srgbClr val="062AC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spc="-15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000" b="1" dirty="0">
                        <a:solidFill>
                          <a:srgbClr val="062AC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spc="-15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000" b="1" dirty="0">
                        <a:solidFill>
                          <a:srgbClr val="062AC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Тимофеева И.М.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01176" y="479957"/>
            <a:ext cx="131799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Январь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0811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66485330"/>
              </p:ext>
            </p:extLst>
          </p:nvPr>
        </p:nvGraphicFramePr>
        <p:xfrm>
          <a:off x="611560" y="1329770"/>
          <a:ext cx="7920880" cy="425946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058889"/>
                <a:gridCol w="2861991"/>
              </a:tblGrid>
              <a:tr h="42594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1.  Обобщение ППО учителей.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2. Творческий отчет руководителей  МО казахского языка,  ЕМЦ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3. Творческий отчет аттестуемых учителей на вторую категорию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4. Итоги мониторинга учебного процесса за третью четверть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Садовая И.Н.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Долголевец</a:t>
                      </a: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  А.К.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2000" b="1" dirty="0" smtClean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Руководители </a:t>
                      </a: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МО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Учителя</a:t>
                      </a: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, претендующие на вторую категорию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000" b="1" dirty="0" smtClean="0">
                        <a:solidFill>
                          <a:srgbClr val="062AC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Тимофеева </a:t>
                      </a:r>
                      <a:r>
                        <a:rPr lang="ru-RU" sz="20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И.М.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591107"/>
            <a:ext cx="1023806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Март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7706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67873684"/>
              </p:ext>
            </p:extLst>
          </p:nvPr>
        </p:nvGraphicFramePr>
        <p:xfrm>
          <a:off x="827584" y="1353836"/>
          <a:ext cx="7848872" cy="21945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012900"/>
                <a:gridCol w="2835972"/>
              </a:tblGrid>
              <a:tr h="2087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2400" b="1" dirty="0" smtClean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. Анализ </a:t>
                      </a:r>
                      <a:r>
                        <a:rPr lang="ru-RU" sz="24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методической работы школы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2. Итоги мониторинга учебного процесса за четвертую четверть, 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spc="-15" dirty="0" err="1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Аубакирова</a:t>
                      </a:r>
                      <a:r>
                        <a:rPr lang="ru-RU" sz="2400" b="1" spc="-15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 С.К.</a:t>
                      </a:r>
                      <a:endParaRPr lang="ru-RU" sz="2400" b="1" dirty="0">
                        <a:solidFill>
                          <a:srgbClr val="062AC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spc="-15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400" b="1" dirty="0">
                        <a:solidFill>
                          <a:srgbClr val="062AC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400" b="1" spc="-15" dirty="0" smtClean="0">
                        <a:solidFill>
                          <a:srgbClr val="062AC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spc="-15" dirty="0" smtClean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Тимофеева </a:t>
                      </a:r>
                      <a:r>
                        <a:rPr lang="ru-RU" sz="2400" b="1" spc="-15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</a:rPr>
                        <a:t>И.М.</a:t>
                      </a:r>
                      <a:endParaRPr lang="ru-RU" sz="2400" b="1" dirty="0">
                        <a:solidFill>
                          <a:srgbClr val="062AC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39959" y="399728"/>
            <a:ext cx="88357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Май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2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42341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 bwMode="auto">
          <a:xfrm>
            <a:off x="323850" y="260350"/>
            <a:ext cx="8424614" cy="792163"/>
          </a:xfrm>
          <a:solidFill>
            <a:schemeClr val="bg1"/>
          </a:solidFill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None/>
            </a:pPr>
            <a:r>
              <a:rPr lang="ru-RU" sz="4200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Методическая тема школы:</a:t>
            </a:r>
            <a:r>
              <a:rPr lang="ru-RU" sz="4200" dirty="0" smtClean="0">
                <a:solidFill>
                  <a:srgbClr val="000066"/>
                </a:solidFill>
                <a:effectLst/>
                <a:latin typeface="Times New Roman" pitchFamily="18" charset="0"/>
              </a:rPr>
              <a:t> </a:t>
            </a:r>
          </a:p>
        </p:txBody>
      </p:sp>
      <p:sp>
        <p:nvSpPr>
          <p:cNvPr id="21507" name="Rectangle 3"/>
          <p:cNvSpPr>
            <a:spLocks noGrp="1"/>
          </p:cNvSpPr>
          <p:nvPr>
            <p:ph type="body" idx="4294967295"/>
          </p:nvPr>
        </p:nvSpPr>
        <p:spPr>
          <a:xfrm>
            <a:off x="323528" y="1196752"/>
            <a:ext cx="8496300" cy="5381625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buFont typeface="Georgia" pitchFamily="18" charset="0"/>
              <a:buNone/>
            </a:pPr>
            <a:endParaRPr lang="ru-RU" sz="6000" dirty="0" smtClean="0"/>
          </a:p>
          <a:p>
            <a:pPr algn="ctr" eaLnBrk="1" hangingPunct="1">
              <a:buFont typeface="Georgia" pitchFamily="18" charset="0"/>
              <a:buNone/>
            </a:pPr>
            <a:r>
              <a:rPr lang="ru-RU" sz="6000" dirty="0" smtClean="0"/>
              <a:t> </a:t>
            </a:r>
            <a:r>
              <a:rPr lang="ru-RU" sz="6000" dirty="0" smtClean="0">
                <a:solidFill>
                  <a:srgbClr val="062AC2"/>
                </a:solidFill>
              </a:rPr>
              <a:t>«</a:t>
            </a:r>
            <a:r>
              <a:rPr lang="ru-RU" sz="6000" b="1" dirty="0" err="1" smtClean="0">
                <a:solidFill>
                  <a:srgbClr val="062AC2"/>
                </a:solidFill>
                <a:latin typeface="Times New Roman" pitchFamily="18" charset="0"/>
                <a:cs typeface="Times New Roman" pitchFamily="18" charset="0"/>
              </a:rPr>
              <a:t>Компетентностный</a:t>
            </a:r>
            <a:r>
              <a:rPr lang="ru-RU" sz="6000" b="1" dirty="0" smtClean="0">
                <a:solidFill>
                  <a:srgbClr val="062AC2"/>
                </a:solidFill>
                <a:latin typeface="Times New Roman" pitchFamily="18" charset="0"/>
                <a:cs typeface="Times New Roman" pitchFamily="18" charset="0"/>
              </a:rPr>
              <a:t> подход в обучении».</a:t>
            </a:r>
          </a:p>
        </p:txBody>
      </p:sp>
    </p:spTree>
    <p:extLst>
      <p:ext uri="{BB962C8B-B14F-4D97-AF65-F5344CB8AC3E}">
        <p14:creationId xmlns="" xmlns:p14="http://schemas.microsoft.com/office/powerpoint/2010/main" val="255795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3528" y="476672"/>
            <a:ext cx="8640960" cy="71019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182563" fontAlgn="base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</a:pPr>
            <a:r>
              <a:rPr lang="kk-KZ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28600" lvl="0" indent="-182563" fontAlgn="base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</a:pPr>
            <a:r>
              <a:rPr lang="kk-KZ" sz="3600" b="1" dirty="0" smtClean="0">
                <a:solidFill>
                  <a:srgbClr val="062AC2"/>
                </a:solidFill>
                <a:latin typeface="Times New Roman" pitchFamily="18" charset="0"/>
                <a:cs typeface="Times New Roman" pitchFamily="18" charset="0"/>
              </a:rPr>
              <a:t> -организовать </a:t>
            </a:r>
            <a:r>
              <a:rPr lang="kk-KZ" sz="3600" b="1" dirty="0">
                <a:solidFill>
                  <a:srgbClr val="062AC2"/>
                </a:solidFill>
                <a:latin typeface="Times New Roman" pitchFamily="18" charset="0"/>
                <a:cs typeface="Times New Roman" pitchFamily="18" charset="0"/>
              </a:rPr>
              <a:t>системное изучение и </a:t>
            </a:r>
            <a:r>
              <a:rPr lang="kk-KZ" sz="3600" b="1" dirty="0" smtClean="0">
                <a:solidFill>
                  <a:srgbClr val="062AC2"/>
                </a:solidFill>
                <a:latin typeface="Times New Roman" pitchFamily="18" charset="0"/>
                <a:cs typeface="Times New Roman" pitchFamily="18" charset="0"/>
              </a:rPr>
              <a:t>внедрение в практику компетентностного </a:t>
            </a:r>
            <a:r>
              <a:rPr lang="kk-KZ" sz="3600" b="1" dirty="0">
                <a:solidFill>
                  <a:srgbClr val="062AC2"/>
                </a:solidFill>
                <a:latin typeface="Times New Roman" pitchFamily="18" charset="0"/>
                <a:cs typeface="Times New Roman" pitchFamily="18" charset="0"/>
              </a:rPr>
              <a:t>подхода в обучении, повышение роста методической компетентности учителей в части освоении новых образовательных </a:t>
            </a:r>
            <a:r>
              <a:rPr lang="kk-KZ" sz="3600" b="1" dirty="0" smtClean="0">
                <a:solidFill>
                  <a:srgbClr val="062AC2"/>
                </a:solidFill>
                <a:latin typeface="Times New Roman" pitchFamily="18" charset="0"/>
                <a:cs typeface="Times New Roman" pitchFamily="18" charset="0"/>
              </a:rPr>
              <a:t>технологии, повышение уровня профессионального мастерства </a:t>
            </a:r>
            <a:r>
              <a:rPr lang="kk-KZ" sz="3600" b="1" dirty="0">
                <a:solidFill>
                  <a:srgbClr val="062AC2"/>
                </a:solidFill>
                <a:latin typeface="Times New Roman" pitchFamily="18" charset="0"/>
                <a:cs typeface="Times New Roman" pitchFamily="18" charset="0"/>
              </a:rPr>
              <a:t>педагогических </a:t>
            </a:r>
            <a:r>
              <a:rPr lang="kk-KZ" sz="3600" b="1" dirty="0" smtClean="0">
                <a:solidFill>
                  <a:srgbClr val="062AC2"/>
                </a:solidFill>
                <a:latin typeface="Times New Roman" pitchFamily="18" charset="0"/>
                <a:cs typeface="Times New Roman" pitchFamily="18" charset="0"/>
              </a:rPr>
              <a:t>работников.</a:t>
            </a:r>
          </a:p>
          <a:p>
            <a:pPr marL="228600" lvl="0" indent="-182563" fontAlgn="base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</a:pPr>
            <a:endParaRPr lang="kk-KZ" sz="32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lvl="0" indent="-182563" fontAlgn="base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</a:pPr>
            <a:endParaRPr lang="kk-KZ" sz="32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1847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 bwMode="auto">
          <a:xfrm>
            <a:off x="250825" y="188913"/>
            <a:ext cx="8497639" cy="908050"/>
          </a:xfrm>
          <a:solidFill>
            <a:schemeClr val="bg1"/>
          </a:solidFill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l" eaLnBrk="1" hangingPunct="1">
              <a:buNone/>
            </a:pPr>
            <a:r>
              <a:rPr lang="kk-KZ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Задачи:</a:t>
            </a:r>
            <a:endParaRPr lang="ru-RU" dirty="0" smtClean="0"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67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928688"/>
            <a:ext cx="8497888" cy="5759450"/>
          </a:xfrm>
          <a:solidFill>
            <a:schemeClr val="bg1"/>
          </a:solidFill>
        </p:spPr>
        <p:txBody>
          <a:bodyPr/>
          <a:lstStyle/>
          <a:p>
            <a:pPr marL="46037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>
                <a:latin typeface="Times New Roman"/>
                <a:ea typeface="Times New Roman"/>
                <a:cs typeface="Times New Roman"/>
              </a:rPr>
              <a:t>-</a:t>
            </a:r>
            <a:r>
              <a:rPr lang="ru-RU" sz="2800" b="1" smtClean="0">
                <a:solidFill>
                  <a:srgbClr val="062AC2"/>
                </a:solidFill>
                <a:effectLst/>
                <a:latin typeface="Times New Roman"/>
                <a:ea typeface="Times New Roman"/>
                <a:cs typeface="Times New Roman"/>
              </a:rPr>
              <a:t>освоение  </a:t>
            </a:r>
            <a:r>
              <a:rPr lang="ru-RU" sz="2800" b="1" dirty="0" smtClean="0">
                <a:solidFill>
                  <a:srgbClr val="062AC2"/>
                </a:solidFill>
                <a:effectLst/>
                <a:latin typeface="Times New Roman"/>
                <a:ea typeface="Times New Roman"/>
                <a:cs typeface="Times New Roman"/>
              </a:rPr>
              <a:t>применения </a:t>
            </a:r>
            <a:r>
              <a:rPr lang="ru-RU" sz="2800" b="1" dirty="0" err="1" smtClean="0">
                <a:solidFill>
                  <a:srgbClr val="062AC2"/>
                </a:solidFill>
                <a:effectLst/>
                <a:latin typeface="Times New Roman"/>
                <a:ea typeface="Times New Roman"/>
                <a:cs typeface="Times New Roman"/>
              </a:rPr>
              <a:t>компетентностного</a:t>
            </a:r>
            <a:r>
              <a:rPr lang="ru-RU" sz="2800" b="1" dirty="0" smtClean="0">
                <a:solidFill>
                  <a:srgbClr val="062AC2"/>
                </a:solidFill>
                <a:effectLst/>
                <a:latin typeface="Times New Roman"/>
                <a:ea typeface="Times New Roman"/>
                <a:cs typeface="Times New Roman"/>
              </a:rPr>
              <a:t> подхода в обучении;</a:t>
            </a:r>
          </a:p>
          <a:p>
            <a:pPr marL="46037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b="1" dirty="0" smtClean="0">
                <a:solidFill>
                  <a:srgbClr val="062AC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</a:t>
            </a:r>
            <a:r>
              <a:rPr lang="ru-RU" sz="2800" b="1" dirty="0" smtClean="0">
                <a:solidFill>
                  <a:srgbClr val="062AC2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совершенствование методического уровня педагогов в овладении педагогическими технологиями;</a:t>
            </a:r>
          </a:p>
          <a:p>
            <a:pPr marL="46037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b="1" dirty="0" smtClean="0">
                <a:solidFill>
                  <a:srgbClr val="062AC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</a:t>
            </a:r>
            <a:r>
              <a:rPr lang="ru-RU" sz="2800" b="1" dirty="0" smtClean="0">
                <a:solidFill>
                  <a:srgbClr val="062AC2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обобщение педагогического опыта учителей на уровне школы, достигших наилучших результатов; </a:t>
            </a:r>
          </a:p>
          <a:p>
            <a:pPr marL="46037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b="1" dirty="0">
                <a:solidFill>
                  <a:srgbClr val="062AC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</a:t>
            </a:r>
            <a:r>
              <a:rPr lang="ru-RU" sz="2800" b="1" dirty="0" smtClean="0">
                <a:solidFill>
                  <a:srgbClr val="062AC2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активизировать работу с детьми, имеющими повышенные интеллектуальные способности; </a:t>
            </a:r>
          </a:p>
          <a:p>
            <a:pPr marL="46037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b="1" dirty="0">
                <a:solidFill>
                  <a:srgbClr val="062AC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</a:t>
            </a:r>
            <a:r>
              <a:rPr lang="ru-RU" sz="2800" b="1" dirty="0" smtClean="0">
                <a:solidFill>
                  <a:srgbClr val="062AC2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повышение профессионального уровня педагогов.</a:t>
            </a:r>
            <a:endParaRPr lang="ru-RU" sz="2000" b="1" dirty="0" smtClean="0">
              <a:solidFill>
                <a:srgbClr val="062AC2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ru-RU" sz="2800" b="1" dirty="0" smtClean="0">
              <a:solidFill>
                <a:srgbClr val="062AC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Georgia" pitchFamily="18" charset="0"/>
              <a:buNone/>
            </a:pPr>
            <a:endParaRPr lang="ru-RU" sz="2800" dirty="0" smtClean="0"/>
          </a:p>
          <a:p>
            <a:pPr eaLnBrk="1" hangingPunct="1"/>
            <a:endParaRPr lang="ru-RU" sz="2800" dirty="0" smtClean="0"/>
          </a:p>
          <a:p>
            <a:pPr eaLnBrk="1" hangingPunct="1"/>
            <a:endParaRPr lang="ru-RU" dirty="0" smtClean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7272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 bwMode="auto">
          <a:xfrm>
            <a:off x="323850" y="260350"/>
            <a:ext cx="8424614" cy="792163"/>
          </a:xfrm>
          <a:solidFill>
            <a:schemeClr val="bg1"/>
          </a:solidFill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marL="0" indent="0" algn="ctr" eaLnBrk="1" hangingPunct="1">
              <a:buNone/>
            </a:pPr>
            <a:r>
              <a:rPr lang="kk-KZ" sz="4200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Реализация темы:</a:t>
            </a:r>
            <a:endParaRPr lang="ru-RU" sz="4200" dirty="0" smtClean="0"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21507" name="Rectangle 3"/>
          <p:cNvSpPr>
            <a:spLocks noGrp="1"/>
          </p:cNvSpPr>
          <p:nvPr>
            <p:ph type="body" idx="4294967295"/>
          </p:nvPr>
        </p:nvSpPr>
        <p:spPr>
          <a:xfrm>
            <a:off x="107504" y="1484783"/>
            <a:ext cx="8928992" cy="5040561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just" eaLnBrk="1" hangingPunct="1">
              <a:buFont typeface="Georgia" pitchFamily="18" charset="0"/>
              <a:buNone/>
            </a:pPr>
            <a:r>
              <a:rPr lang="ru-RU" sz="3200" b="1" dirty="0">
                <a:solidFill>
                  <a:srgbClr val="062AC2"/>
                </a:solidFill>
              </a:rPr>
              <a:t>	</a:t>
            </a:r>
            <a:r>
              <a:rPr lang="ru-RU" sz="3200" b="1" dirty="0" smtClean="0">
                <a:solidFill>
                  <a:srgbClr val="062AC2"/>
                </a:solidFill>
              </a:rPr>
              <a:t>	</a:t>
            </a:r>
            <a:r>
              <a:rPr lang="ru-RU" sz="3500" b="1" dirty="0" smtClean="0">
                <a:solidFill>
                  <a:srgbClr val="062AC2"/>
                </a:solidFill>
                <a:latin typeface="Times New Roman" pitchFamily="18" charset="0"/>
                <a:cs typeface="Times New Roman" pitchFamily="18" charset="0"/>
              </a:rPr>
              <a:t>Осуществлялась через освоение практических навыков применения </a:t>
            </a:r>
            <a:r>
              <a:rPr lang="ru-RU" sz="3500" b="1" dirty="0" err="1" smtClean="0">
                <a:solidFill>
                  <a:srgbClr val="062AC2"/>
                </a:solidFill>
                <a:latin typeface="Times New Roman" pitchFamily="18" charset="0"/>
                <a:cs typeface="Times New Roman" pitchFamily="18" charset="0"/>
              </a:rPr>
              <a:t>компетентностного</a:t>
            </a:r>
            <a:r>
              <a:rPr lang="ru-RU" sz="3500" b="1" dirty="0">
                <a:solidFill>
                  <a:srgbClr val="062AC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b="1" dirty="0" smtClean="0">
                <a:solidFill>
                  <a:srgbClr val="062AC2"/>
                </a:solidFill>
                <a:latin typeface="Times New Roman" pitchFamily="18" charset="0"/>
                <a:cs typeface="Times New Roman" pitchFamily="18" charset="0"/>
              </a:rPr>
              <a:t>подхода  (творческие группы, применение </a:t>
            </a:r>
            <a:r>
              <a:rPr lang="ru-RU" sz="3500" b="1" dirty="0" err="1" smtClean="0">
                <a:solidFill>
                  <a:srgbClr val="062AC2"/>
                </a:solidFill>
                <a:latin typeface="Times New Roman" pitchFamily="18" charset="0"/>
                <a:cs typeface="Times New Roman" pitchFamily="18" charset="0"/>
              </a:rPr>
              <a:t>компетентносто</a:t>
            </a:r>
            <a:r>
              <a:rPr lang="ru-RU" sz="3500" b="1" dirty="0" smtClean="0">
                <a:solidFill>
                  <a:srgbClr val="062AC2"/>
                </a:solidFill>
                <a:latin typeface="Times New Roman" pitchFamily="18" charset="0"/>
                <a:cs typeface="Times New Roman" pitchFamily="18" charset="0"/>
              </a:rPr>
              <a:t> -  ориентированных заданий) и внедрение их в учебный процесс как одно из условий, способствующих повышению результативности обучения.</a:t>
            </a:r>
          </a:p>
          <a:p>
            <a:pPr eaLnBrk="1" hangingPunct="1">
              <a:buFont typeface="Georgia" pitchFamily="18" charset="0"/>
              <a:buNone/>
            </a:pPr>
            <a:endParaRPr lang="ru-RU" sz="3500" b="1" dirty="0" smtClean="0">
              <a:solidFill>
                <a:srgbClr val="000066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8545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332656"/>
            <a:ext cx="8568952" cy="4105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Курсовая переподготовка: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062AC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Из них </a:t>
            </a:r>
            <a:r>
              <a:rPr lang="ru-RU" sz="3200" b="1" dirty="0">
                <a:solidFill>
                  <a:srgbClr val="062AC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 </a:t>
            </a:r>
            <a:r>
              <a:rPr lang="ru-RU" sz="3200" b="1" dirty="0" smtClean="0">
                <a:solidFill>
                  <a:srgbClr val="062AC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электронному  обучению: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062AC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062AC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9 учителей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3200" b="1" dirty="0">
                <a:solidFill>
                  <a:srgbClr val="062AC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Курсы предметные: 13 учителей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3200" b="1" dirty="0">
                <a:solidFill>
                  <a:srgbClr val="062AC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 месту проведения: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3200" b="1" dirty="0">
                <a:solidFill>
                  <a:srgbClr val="062AC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ИПК ПК: 12 учителей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3200" b="1" dirty="0">
                <a:solidFill>
                  <a:srgbClr val="062AC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ЦИТ: 9 </a:t>
            </a:r>
            <a:r>
              <a:rPr lang="ru-RU" sz="3200" b="1" dirty="0" smtClean="0">
                <a:solidFill>
                  <a:srgbClr val="062AC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учителей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66822829"/>
              </p:ext>
            </p:extLst>
          </p:nvPr>
        </p:nvGraphicFramePr>
        <p:xfrm>
          <a:off x="467543" y="4509120"/>
          <a:ext cx="8352930" cy="1889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4310"/>
                <a:gridCol w="2784310"/>
                <a:gridCol w="2784310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kk-KZ" sz="2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2010-2011</a:t>
                      </a:r>
                      <a:r>
                        <a:rPr lang="kk-KZ" sz="28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kk-KZ" sz="28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уч.год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2011-2012</a:t>
                      </a:r>
                      <a:r>
                        <a:rPr lang="kk-KZ" sz="28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kk-KZ" sz="28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уч.год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2012-2013</a:t>
                      </a:r>
                    </a:p>
                    <a:p>
                      <a:pPr algn="ctr"/>
                      <a:r>
                        <a:rPr lang="ru-RU" sz="2800" b="1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</a:t>
                      </a:r>
                      <a:r>
                        <a:rPr lang="kk-KZ" sz="28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год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86790">
                <a:tc>
                  <a:txBody>
                    <a:bodyPr/>
                    <a:lstStyle/>
                    <a:p>
                      <a:pPr algn="ctr"/>
                      <a:r>
                        <a:rPr lang="kk-KZ" sz="28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12,9 </a:t>
                      </a:r>
                      <a:r>
                        <a:rPr lang="ru-RU" sz="28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r>
                        <a:rPr lang="kk-KZ" sz="2800" b="1" baseline="0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учителей</a:t>
                      </a:r>
                      <a:endParaRPr lang="ru-RU" sz="28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18,2 </a:t>
                      </a:r>
                      <a:r>
                        <a:rPr lang="ru-RU" sz="28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  <a:p>
                      <a:r>
                        <a:rPr lang="kk-KZ" sz="2800" b="1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учителей</a:t>
                      </a:r>
                      <a:endParaRPr lang="ru-RU" sz="28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kk-KZ" sz="28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28,5 </a:t>
                      </a:r>
                      <a:r>
                        <a:rPr lang="ru-RU" sz="28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  <a:p>
                      <a:r>
                        <a:rPr lang="kk-KZ" sz="28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учителей</a:t>
                      </a:r>
                      <a:endParaRPr lang="ru-RU" sz="28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70390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54333817"/>
              </p:ext>
            </p:extLst>
          </p:nvPr>
        </p:nvGraphicFramePr>
        <p:xfrm>
          <a:off x="251520" y="381962"/>
          <a:ext cx="8784976" cy="673487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81955"/>
                <a:gridCol w="2215342"/>
                <a:gridCol w="6187679"/>
              </a:tblGrid>
              <a:tr h="2151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200" b="1" dirty="0">
                        <a:solidFill>
                          <a:srgbClr val="062AC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328" marR="33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Ф.И.О. учителя</a:t>
                      </a:r>
                      <a:endParaRPr lang="ru-RU" sz="1200" b="1" dirty="0">
                        <a:solidFill>
                          <a:srgbClr val="062AC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328" marR="33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Название группы</a:t>
                      </a:r>
                      <a:endParaRPr lang="ru-RU" sz="1200" b="1" dirty="0">
                        <a:solidFill>
                          <a:srgbClr val="062AC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328" marR="333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5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b="1" dirty="0">
                        <a:solidFill>
                          <a:srgbClr val="062AC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Жук О.Н., </a:t>
                      </a:r>
                      <a:r>
                        <a:rPr lang="ru-RU" sz="1200" b="1" dirty="0" err="1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Потарская</a:t>
                      </a: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Е.Н.</a:t>
                      </a: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Для руководителей МО начальной школы «Проектирование </a:t>
                      </a:r>
                      <a:r>
                        <a:rPr lang="ru-RU" sz="1200" b="1" dirty="0" err="1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компетентностно</a:t>
                      </a: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-ориентированных заданий».</a:t>
                      </a: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63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 b="1" dirty="0">
                        <a:solidFill>
                          <a:srgbClr val="062AC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Потарская</a:t>
                      </a: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Е.Н.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Садовая И.Н.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Айтхалина</a:t>
                      </a: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Е.К.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Коптелова А.В.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Головеко</a:t>
                      </a: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Л.А.</a:t>
                      </a: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Творческая группа учителей начальных классов, работающих в режиме технологии «ЛОО»</a:t>
                      </a: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5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 b="1" dirty="0">
                        <a:solidFill>
                          <a:srgbClr val="062AC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Штукерт</a:t>
                      </a: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Ю.В.</a:t>
                      </a: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Творческая группа учителей самопознания «Педагогическая мастерская на уроках самопознания»</a:t>
                      </a: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5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 b="1" dirty="0">
                        <a:solidFill>
                          <a:srgbClr val="062AC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Жигулина</a:t>
                      </a: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Ю.В.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Марченко М.В.</a:t>
                      </a: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Составление </a:t>
                      </a:r>
                      <a:r>
                        <a:rPr lang="ru-RU" sz="1200" b="1" dirty="0" err="1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компетентностно</a:t>
                      </a: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-ориентированных заданий, ТИСО</a:t>
                      </a: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90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 b="1" dirty="0">
                        <a:solidFill>
                          <a:srgbClr val="062AC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Мансурова К.Т.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Жолаева</a:t>
                      </a: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Д.М.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Фисун</a:t>
                      </a: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Н.А.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Каримова Д.Н.</a:t>
                      </a: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ПРоЛС</a:t>
                      </a:r>
                      <a:endParaRPr lang="ru-RU" sz="1200" b="1" dirty="0">
                        <a:solidFill>
                          <a:srgbClr val="062AC2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2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 b="1">
                        <a:solidFill>
                          <a:srgbClr val="062AC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Марденов</a:t>
                      </a: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М.Б.</a:t>
                      </a: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Внедрение технологии полного усвоения</a:t>
                      </a: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2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 b="1" dirty="0">
                        <a:solidFill>
                          <a:srgbClr val="062AC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Баланюк</a:t>
                      </a: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А.И.</a:t>
                      </a: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72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 b="1" dirty="0">
                        <a:solidFill>
                          <a:srgbClr val="062AC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Трубецкая Т.Н.</a:t>
                      </a: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Оргдеятельностные</a:t>
                      </a: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игры по внедрению инновационных технологий.</a:t>
                      </a: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2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200" b="1" dirty="0">
                        <a:solidFill>
                          <a:srgbClr val="062AC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Зыкова Ю.А.</a:t>
                      </a: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72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 b="1" dirty="0">
                        <a:solidFill>
                          <a:srgbClr val="062AC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Уныйбаева</a:t>
                      </a: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Д.С.</a:t>
                      </a: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72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200" b="1" dirty="0">
                        <a:solidFill>
                          <a:srgbClr val="062AC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Марченко М.В.</a:t>
                      </a: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Составление тестов нового поколения</a:t>
                      </a: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7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 b="1" dirty="0">
                        <a:solidFill>
                          <a:srgbClr val="062AC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Долголевец</a:t>
                      </a: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А.К.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Хамитова</a:t>
                      </a: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С.Л.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Уныйбаева</a:t>
                      </a: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Д.С.</a:t>
                      </a: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Применение ИКТ на уроках казахского языка</a:t>
                      </a: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1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200" b="1" dirty="0">
                        <a:solidFill>
                          <a:srgbClr val="062AC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Сыздыкпаева</a:t>
                      </a: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Б.В.</a:t>
                      </a: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Составление контрольных работ по казахскому языку для 1-4 классов</a:t>
                      </a: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5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200" b="1" dirty="0">
                        <a:solidFill>
                          <a:srgbClr val="062AC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Ахметжанова</a:t>
                      </a: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Г.С.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Уныйбаева</a:t>
                      </a: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Д.С.</a:t>
                      </a: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Составление контрольных работ по казахскому языку для 5-11 классов</a:t>
                      </a: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5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 b="1" dirty="0">
                        <a:solidFill>
                          <a:srgbClr val="062AC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Мансурова К.Т.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Жолаева</a:t>
                      </a: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Д.М.</a:t>
                      </a: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Составление КОЗ по географии</a:t>
                      </a: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0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200" b="1" dirty="0">
                        <a:solidFill>
                          <a:srgbClr val="062AC2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Ютлина</a:t>
                      </a: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Г.И.</a:t>
                      </a: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Создание электронного пособия для 7 класса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62AC2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3328" marR="333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83568" y="67465"/>
            <a:ext cx="770485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Участие учителей в творческих группах города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0271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3568" y="145068"/>
            <a:ext cx="79832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Проведение методических семинарах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02220216"/>
              </p:ext>
            </p:extLst>
          </p:nvPr>
        </p:nvGraphicFramePr>
        <p:xfrm>
          <a:off x="467544" y="836715"/>
          <a:ext cx="8280920" cy="58915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4256"/>
                <a:gridCol w="3816424"/>
                <a:gridCol w="2160240"/>
              </a:tblGrid>
              <a:tr h="389217"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Уровень</a:t>
                      </a:r>
                      <a:endParaRPr lang="ru-RU" sz="20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kk-KZ" sz="2000" b="1" baseline="0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семинара</a:t>
                      </a:r>
                      <a:endParaRPr lang="ru-RU" sz="20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 учителей</a:t>
                      </a:r>
                      <a:endParaRPr lang="ru-RU" sz="20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803167">
                <a:tc rowSpan="2">
                  <a:txBody>
                    <a:bodyPr/>
                    <a:lstStyle/>
                    <a:p>
                      <a:endParaRPr lang="kk-KZ" sz="1800" b="1" dirty="0" smtClean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kk-KZ" sz="1800" b="1" dirty="0" smtClean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kk-KZ" sz="1800" b="1" dirty="0" smtClean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kk-KZ" sz="1800" b="1" dirty="0" smtClean="0">
                          <a:solidFill>
                            <a:srgbClr val="062AC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Областной </a:t>
                      </a:r>
                      <a:endParaRPr lang="ru-RU" sz="18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62AC2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Компетентностный подход в обучении через тезнологизацию УВП в начальных классах» для учителей начальных классов </a:t>
                      </a:r>
                      <a:endParaRPr kumimoji="0" lang="ru-RU" sz="20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62AC2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62AC2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МО начальных классов</a:t>
                      </a:r>
                      <a:endParaRPr kumimoji="0" lang="ru-RU" sz="20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62AC2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0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660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62AC2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Практический семинар по внедрению технологий ТИСО </a:t>
                      </a:r>
                      <a:endParaRPr kumimoji="0" lang="ru-RU" sz="20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62AC2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62AC2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Марченко М.В. учитель истории</a:t>
                      </a:r>
                    </a:p>
                  </a:txBody>
                  <a:tcPr/>
                </a:tc>
              </a:tr>
              <a:tr h="158681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k-KZ" sz="18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62AC2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k-KZ" sz="18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62AC2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k-KZ" sz="18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62AC2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8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62AC2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Городской </a:t>
                      </a:r>
                      <a:endParaRPr kumimoji="0" lang="ru-RU" sz="18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62AC2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62AC2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Внедрение технологий ЛОО с показом открытых уроков</a:t>
                      </a:r>
                      <a:endParaRPr kumimoji="0" lang="ru-RU" sz="20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62AC2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0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62AC2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Потарская Е.Н., Садовая И.Н.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62AC2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учителя начальных классов</a:t>
                      </a:r>
                      <a:endParaRPr kumimoji="0" lang="ru-RU" sz="20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62AC2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8741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62AC2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Мастер класс «Применение интерактивной доски в процессе обучения».</a:t>
                      </a:r>
                      <a:endParaRPr kumimoji="0" lang="ru-RU" sz="20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62AC2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0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62AC2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Пирожникова И.А.    учитель информатики</a:t>
                      </a:r>
                      <a:endParaRPr kumimoji="0" lang="ru-RU" sz="2000" b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62AC2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000" b="1" dirty="0">
                        <a:solidFill>
                          <a:srgbClr val="062AC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06469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1406</Words>
  <Application>Microsoft Office PowerPoint</Application>
  <PresentationFormat>Экран (4:3)</PresentationFormat>
  <Paragraphs>506</Paragraphs>
  <Slides>23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1_Воздушный поток</vt:lpstr>
      <vt:lpstr>Воздушный поток</vt:lpstr>
      <vt:lpstr>2_Воздушный поток</vt:lpstr>
      <vt:lpstr>3_Воздушный поток</vt:lpstr>
      <vt:lpstr>4_Воздушный поток</vt:lpstr>
      <vt:lpstr>5_Воздушный поток</vt:lpstr>
      <vt:lpstr>Мектептің  2012-2013 оқу жылы  бойынша әдістемелік жұмысының талдауы</vt:lpstr>
      <vt:lpstr>Әдістемелік жұмыстың тақырыбы мен міндеттері</vt:lpstr>
      <vt:lpstr>Методическая тема школы: </vt:lpstr>
      <vt:lpstr>Слайд 4</vt:lpstr>
      <vt:lpstr>Задачи:</vt:lpstr>
      <vt:lpstr>Реализация темы: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Задачи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Пользователь</cp:lastModifiedBy>
  <cp:revision>30</cp:revision>
  <dcterms:modified xsi:type="dcterms:W3CDTF">2013-09-23T06:33:29Z</dcterms:modified>
</cp:coreProperties>
</file>