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9" r:id="rId3"/>
    <p:sldMasterId id="2147483712" r:id="rId4"/>
    <p:sldMasterId id="2147483725" r:id="rId5"/>
    <p:sldMasterId id="2147483738" r:id="rId6"/>
  </p:sldMasterIdLst>
  <p:notesMasterIdLst>
    <p:notesMasterId r:id="rId30"/>
  </p:notesMasterIdLst>
  <p:sldIdLst>
    <p:sldId id="258" r:id="rId7"/>
    <p:sldId id="260" r:id="rId8"/>
    <p:sldId id="261" r:id="rId9"/>
    <p:sldId id="259" r:id="rId10"/>
    <p:sldId id="263" r:id="rId11"/>
    <p:sldId id="264" r:id="rId12"/>
    <p:sldId id="262" r:id="rId13"/>
    <p:sldId id="266" r:id="rId14"/>
    <p:sldId id="267" r:id="rId15"/>
    <p:sldId id="268" r:id="rId16"/>
    <p:sldId id="271" r:id="rId17"/>
    <p:sldId id="269" r:id="rId18"/>
    <p:sldId id="270" r:id="rId19"/>
    <p:sldId id="273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A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540" autoAdjust="0"/>
  </p:normalViewPr>
  <p:slideViewPr>
    <p:cSldViewPr>
      <p:cViewPr>
        <p:scale>
          <a:sx n="62" d="100"/>
          <a:sy n="62" d="100"/>
        </p:scale>
        <p:origin x="-15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5AB8F-B657-41F5-80F1-9F9283850627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F61DA-6048-4ECB-BB76-7E2F98F64C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298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34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00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10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7370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3934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17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95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086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517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070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79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5974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215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775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472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33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11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70997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138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590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4639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7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153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084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504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5837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00627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640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87019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751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149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13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53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06959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2558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9907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6721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31037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2792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080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591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23266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6351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881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5745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6284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7271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46165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647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36605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39865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6215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5284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8480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265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3176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9192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83E0-B18F-4E50-9123-9B412822CCC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DABC-A140-47F0-8D8A-EB778EF60A99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58664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161D-6DC1-4BA4-8AB3-A943C40001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40C-E910-4226-8708-A54AFDAE55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72218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BB0E-AF69-4181-BDD0-5E4B61647F31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0E9E3-93ED-4628-AA91-7A03F473C7B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11529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D37F-6047-4F8F-A642-77386D7222E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C27A-2F02-418D-8C1E-F2138E32E39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3774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797-9FA1-405C-AED0-3A638B4C421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BA7-8B7A-4D80-AFCB-07EFC443835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24868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8333-CB69-4896-8264-158C2220DD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629B-6FB5-4BF7-AA54-E7906022F9E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8096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01559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14703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6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0A3C-6B65-4261-BF22-80E4E48A6172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F9FF-F35D-4888-9375-EF4D3623659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83050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A9C4-C00A-46B8-97E8-F6B008D421E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89E-1745-4864-B6B0-DDCA0C8E5096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839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22F1-6D54-4C8F-AE5C-555D55A604F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2719-0D0C-41D1-8CC5-A961F709F53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3729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60A2-5AB3-4268-96B6-81BC0D50B3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48EE-6DC9-4E7F-87D9-0E647F58CA9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45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002E-431C-4FAC-BC6A-1AF2CF6E478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24A1-4DD2-417E-B040-291614D63571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00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D7DE-AB71-4A4C-A3B7-98FE7F7733C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796-B3CB-449E-8F8D-454D3D298A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5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43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81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50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2423E-D4D7-4201-8B04-E38ED24B18F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23.09.2013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F3D67-140B-426B-8D73-78A668FEBBB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78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/>
          </p:cNvSpPr>
          <p:nvPr>
            <p:ph type="ctrTitle" idx="4294967295"/>
          </p:nvPr>
        </p:nvSpPr>
        <p:spPr bwMode="auto">
          <a:xfrm>
            <a:off x="395536" y="260350"/>
            <a:ext cx="8280919" cy="3456682"/>
          </a:xfrm>
          <a:solidFill>
            <a:schemeClr val="bg1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Мектептің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2012-2013 о</a:t>
            </a:r>
            <a:r>
              <a:rPr lang="kk-KZ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қу жылы</a:t>
            </a:r>
            <a:br>
              <a:rPr lang="kk-KZ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kk-KZ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бойынша әдістемелік жұмысының талдауы</a:t>
            </a:r>
            <a:endParaRPr lang="ru-RU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171" name="Rectangle 6"/>
          <p:cNvSpPr>
            <a:spLocks noGrp="1"/>
          </p:cNvSpPr>
          <p:nvPr>
            <p:ph type="subTitle" idx="4294967295"/>
          </p:nvPr>
        </p:nvSpPr>
        <p:spPr>
          <a:xfrm>
            <a:off x="395536" y="3573016"/>
            <a:ext cx="8280400" cy="2952328"/>
          </a:xfrm>
          <a:solidFill>
            <a:schemeClr val="bg1"/>
          </a:solidFill>
        </p:spPr>
        <p:txBody>
          <a:bodyPr/>
          <a:lstStyle/>
          <a:p>
            <a:pPr marL="46038" indent="0" algn="ctr" eaLnBrk="1" hangingPunct="1">
              <a:buFont typeface="Georgia" pitchFamily="18" charset="0"/>
              <a:buNone/>
            </a:pPr>
            <a:r>
              <a:rPr lang="kk-KZ" sz="6000" b="1" dirty="0" smtClean="0">
                <a:solidFill>
                  <a:srgbClr val="062AC2"/>
                </a:solidFill>
                <a:latin typeface="Times New Roman" pitchFamily="18" charset="0"/>
              </a:rPr>
              <a:t>Анализ методической  работы</a:t>
            </a:r>
            <a:r>
              <a:rPr lang="kk-KZ" sz="6000" b="1" dirty="0">
                <a:solidFill>
                  <a:srgbClr val="062AC2"/>
                </a:solidFill>
                <a:latin typeface="Times New Roman" pitchFamily="18" charset="0"/>
              </a:rPr>
              <a:t> </a:t>
            </a:r>
            <a:r>
              <a:rPr lang="kk-KZ" sz="6000" b="1" dirty="0" smtClean="0">
                <a:solidFill>
                  <a:srgbClr val="062AC2"/>
                </a:solidFill>
                <a:latin typeface="Times New Roman" pitchFamily="18" charset="0"/>
              </a:rPr>
              <a:t>за </a:t>
            </a:r>
          </a:p>
          <a:p>
            <a:pPr marL="46038" indent="0" algn="ctr" eaLnBrk="1" hangingPunct="1">
              <a:buFont typeface="Georgia" pitchFamily="18" charset="0"/>
              <a:buNone/>
            </a:pPr>
            <a:r>
              <a:rPr lang="ru-RU" sz="6000" b="1" dirty="0" smtClean="0">
                <a:solidFill>
                  <a:srgbClr val="062AC2"/>
                </a:solidFill>
                <a:latin typeface="Times New Roman" pitchFamily="18" charset="0"/>
              </a:rPr>
              <a:t>2012-2013 уч.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9425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1663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Показатели результативности учителей школы в профессинальных конкурсах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7934226"/>
              </p:ext>
            </p:extLst>
          </p:nvPr>
        </p:nvGraphicFramePr>
        <p:xfrm>
          <a:off x="107502" y="802655"/>
          <a:ext cx="8928993" cy="605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50"/>
                <a:gridCol w="2344798"/>
                <a:gridCol w="1800805"/>
                <a:gridCol w="2551140"/>
              </a:tblGrid>
              <a:tr h="599952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конкурса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</a:p>
                  </a:txBody>
                  <a:tcPr/>
                </a:tc>
              </a:tr>
              <a:tr h="1754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Республиканский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Интернет-олимпиада (КИО)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учителей 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992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Интернет-фестиваль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Хотянович З.В., </a:t>
                      </a:r>
                    </a:p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Уварова И.А.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49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Областной 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«Информационно-коммуникационные технологии в образовании»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Долголевец А.К., учитель каз.языка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992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Предметная олимпиада учителей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Эпп Е.А., учитель рус.языка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900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2995551"/>
              </p:ext>
            </p:extLst>
          </p:nvPr>
        </p:nvGraphicFramePr>
        <p:xfrm>
          <a:off x="179512" y="199245"/>
          <a:ext cx="8749041" cy="657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6907"/>
                <a:gridCol w="3087897"/>
                <a:gridCol w="1764512"/>
                <a:gridCol w="2499725"/>
              </a:tblGrid>
              <a:tr h="479539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конкурса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</a:p>
                  </a:txBody>
                  <a:tcPr/>
                </a:tc>
              </a:tr>
              <a:tr h="988222">
                <a:tc rowSpan="3"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 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Интернет-фестиваль «Современный урок-2013 »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Баланюк А.И., учитель математики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78670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Пирожникова И.А., учитель информатики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9271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Трубецкая Т.Н., учитель биологии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59271">
                <a:tc rowSpan="2"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Предметная олимпиада учителей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2000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  <a:endParaRPr lang="kk-KZ" sz="2000" b="1" dirty="0" smtClean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Ахметова Н.А., учитель англ.языка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8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Благодар-ные</a:t>
                      </a:r>
                      <a:r>
                        <a:rPr lang="kk-KZ" sz="2000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письма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Эпп Е.А., Кабыкенов А.Х.,  Жук О.Н.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88929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000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«Лучшее методико-дидактическое пособие»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место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Сыздыкпаева Б.В., учитель каз.языка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51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1" y="1196752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 1. </a:t>
            </a:r>
            <a:r>
              <a:rPr lang="ru-RU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«</a:t>
            </a:r>
            <a:r>
              <a:rPr lang="en-US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XIII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 Сатпаевских чтениях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» -Музыка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О.Б.- учитель физики по 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теме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«Содержание понятия самостоятельной работы учащихся на уроках физики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». </a:t>
            </a:r>
          </a:p>
          <a:p>
            <a:pPr lvl="0" algn="just"/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2. Будкова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В.О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. -учитель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математики  по теме «Граф отношения  коммутативности на 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элементах группы тетраэдра».</a:t>
            </a:r>
          </a:p>
          <a:p>
            <a:pPr lvl="0" algn="just"/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3. Хотянович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З.В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.-по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теме «Дифференцированный подход 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в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обучении математике» ( награждена благодарственным письмом за активное участие). </a:t>
            </a:r>
            <a:endParaRPr lang="kk-KZ" sz="2400" b="1" dirty="0" smtClean="0">
              <a:solidFill>
                <a:srgbClr val="062AC2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   Так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же учителя активно стали  </a:t>
            </a:r>
            <a:r>
              <a:rPr lang="kk-KZ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опубликоваться  </a:t>
            </a:r>
            <a:r>
              <a:rPr lang="kk-KZ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на сайтах Педагог.</a:t>
            </a:r>
            <a:r>
              <a:rPr lang="en-US" sz="2400" b="1" dirty="0" err="1">
                <a:solidFill>
                  <a:srgbClr val="062AC2"/>
                </a:solidFill>
                <a:latin typeface="Times New Roman"/>
                <a:ea typeface="Times New Roman"/>
              </a:rPr>
              <a:t>kz</a:t>
            </a:r>
            <a:r>
              <a:rPr lang="en-US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Интернет – сообщества </a:t>
            </a:r>
            <a:r>
              <a:rPr lang="ru-RU" sz="2400" b="1" dirty="0" smtClean="0">
                <a:solidFill>
                  <a:srgbClr val="062AC2"/>
                </a:solidFill>
                <a:latin typeface="Times New Roman"/>
                <a:ea typeface="Times New Roman"/>
              </a:rPr>
              <a:t>учителей </a:t>
            </a:r>
            <a:r>
              <a:rPr lang="ru-RU" sz="2400" b="1" dirty="0">
                <a:solidFill>
                  <a:srgbClr val="062AC2"/>
                </a:solidFill>
                <a:latin typeface="Times New Roman"/>
                <a:ea typeface="Times New Roman"/>
              </a:rPr>
              <a:t>Казахстана и  на других порталах. </a:t>
            </a:r>
            <a:endParaRPr lang="ru-RU" sz="2400" b="1" dirty="0" smtClean="0">
              <a:solidFill>
                <a:srgbClr val="062AC2"/>
              </a:solidFill>
              <a:latin typeface="Times New Roman"/>
              <a:ea typeface="Times New Roman"/>
            </a:endParaRPr>
          </a:p>
          <a:p>
            <a:pPr lvl="0"/>
            <a:endParaRPr lang="kk-KZ" b="1" dirty="0">
              <a:solidFill>
                <a:srgbClr val="062AC2"/>
              </a:solidFill>
              <a:latin typeface="Times New Roman"/>
              <a:cs typeface="Times New Roman" pitchFamily="18" charset="0"/>
            </a:endParaRPr>
          </a:p>
          <a:p>
            <a:pPr lvl="0"/>
            <a:endParaRPr lang="kk-KZ" b="1" dirty="0" smtClean="0">
              <a:solidFill>
                <a:srgbClr val="062AC2"/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7" y="304629"/>
            <a:ext cx="6342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Выступление учителей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1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369" y="11663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частия учащихся в конкурсах научных проектов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791898"/>
              </p:ext>
            </p:extLst>
          </p:nvPr>
        </p:nvGraphicFramePr>
        <p:xfrm>
          <a:off x="325353" y="1124744"/>
          <a:ext cx="8640960" cy="5689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2911"/>
                <a:gridCol w="2018049"/>
              </a:tblGrid>
              <a:tr h="405030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4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24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8802">
                <a:tc>
                  <a:txBody>
                    <a:bodyPr/>
                    <a:lstStyle/>
                    <a:p>
                      <a:r>
                        <a:rPr lang="kk-KZ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en-US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XV </a:t>
                      </a:r>
                      <a:r>
                        <a:rPr lang="ru-RU" sz="1800" b="1" dirty="0" err="1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Абаевские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чтения </a:t>
                      </a:r>
                      <a:r>
                        <a:rPr lang="en-US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r>
                        <a:rPr lang="ru-RU" sz="1800" b="1" dirty="0" err="1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реди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младших школьников»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участник</a:t>
                      </a:r>
                      <a:r>
                        <a:rPr lang="kk-KZ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3 место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0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Городской конкурс</a:t>
                      </a:r>
                      <a:r>
                        <a:rPr lang="ru-RU" sz="1800" b="1" baseline="0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научных проектов младших школьников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4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Областной</a:t>
                      </a:r>
                      <a:r>
                        <a:rPr lang="ru-RU" sz="1800" b="1" baseline="0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научных проектов «</a:t>
                      </a:r>
                      <a:r>
                        <a:rPr lang="ru-RU" sz="1800" b="1" dirty="0" err="1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Зерде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0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«Русский медвежонок»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0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dirty="0" err="1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Ақ</a:t>
                      </a: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бота»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0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«Американский бульдог»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94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Областной интеллектуальный марафон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94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«Золотое руно»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призовых мест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96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«Кенгуру – математика для всех»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призовых мест</a:t>
                      </a:r>
                    </a:p>
                  </a:txBody>
                  <a:tcPr/>
                </a:tc>
              </a:tr>
              <a:tr h="648362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Городская предметная олимпиада учащихся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участн., 2 приз.мест,2 грам.</a:t>
                      </a:r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493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призовых мест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894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1963070"/>
              </p:ext>
            </p:extLst>
          </p:nvPr>
        </p:nvGraphicFramePr>
        <p:xfrm>
          <a:off x="35496" y="188636"/>
          <a:ext cx="8964491" cy="6513651"/>
        </p:xfrm>
        <a:graphic>
          <a:graphicData uri="http://schemas.openxmlformats.org/drawingml/2006/table">
            <a:tbl>
              <a:tblPr/>
              <a:tblGrid>
                <a:gridCol w="1457886"/>
                <a:gridCol w="362447"/>
                <a:gridCol w="407752"/>
                <a:gridCol w="453058"/>
                <a:gridCol w="487038"/>
                <a:gridCol w="475710"/>
                <a:gridCol w="501195"/>
                <a:gridCol w="705072"/>
                <a:gridCol w="550444"/>
                <a:gridCol w="504056"/>
                <a:gridCol w="701100"/>
                <a:gridCol w="451028"/>
                <a:gridCol w="576064"/>
                <a:gridCol w="432048"/>
                <a:gridCol w="398398"/>
                <a:gridCol w="501195"/>
              </a:tblGrid>
              <a:tr h="576068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Рейтинговая оценка методической работы М/О за 2012-2013 учебный год</a:t>
                      </a:r>
                      <a:r>
                        <a:rPr lang="ru-RU" sz="1000" b="1" i="0" u="none" strike="noStrike" dirty="0">
                          <a:effectLst/>
                          <a:latin typeface="Arial Cyr"/>
                        </a:rPr>
                        <a:t>.</a:t>
                      </a:r>
                    </a:p>
                  </a:txBody>
                  <a:tcPr marL="6170" marR="6170" marT="6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2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М/О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Доклады (наличие)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Метод. пособия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Публикация (наличие)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Открытые уроки (наличие разработок)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мастер-  классы, семинары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Призеры и победители олимпиад учащихся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и победители конкурсов, научных проектов учащихся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Личное участие учителей в конкурсах и олимпиадах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городских творческих группах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Авторские программы (элективные курсы ,спецкурсы)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Внеклассная работа по предмету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Систематизированный дидактический материал по технологиям (наличие)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Общественное поручение связанное с методической работой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Взаимопосещение</a:t>
                      </a:r>
                      <a:r>
                        <a:rPr lang="ru-RU" sz="11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уроков (наличие тетради)</a:t>
                      </a:r>
                    </a:p>
                  </a:txBody>
                  <a:tcPr marL="6170" marR="6170" marT="617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баллов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ЕМЦ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каз.яз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рус.яз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ин.яз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учитля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ист.геогр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учителч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нач.кл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ИЗО,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учителя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физ.восп</a:t>
                      </a:r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170" marR="6170" marT="6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3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834984"/>
            <a:ext cx="8856984" cy="60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 в полной мере представлена работа предметных МО в профессиональных конкурсах ( так, в конкурсе кабинетов начальной школы из 9- ти участвовавших в конкурсе кабинетов высокий процент  набрал всего один кабинет №11 с государственным языком обучения     (Кайрбаева Б.Ж.). Данный факт свидетельствует о недостаточной системе работ кабинетов начальных классов. Из двух МО ( МО начальных классов и МО культурологического цикла), участвовавших в городском конкурсе,отмечен дипломом МО культурологического цикла. </a:t>
            </a:r>
            <a:endParaRPr lang="ru-RU" sz="2000" b="1" dirty="0">
              <a:solidFill>
                <a:srgbClr val="062AC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По–прежнему </a:t>
            </a:r>
            <a:r>
              <a:rPr lang="kk-KZ" sz="20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наблюдается незначительное количество учителей, стремящихся к исследовательской и инновационной деятельности, требуется качественная подготовка научных проектов в среднем звене , отличающихся практической значимостью, сответствующих городскому и областному уровню.</a:t>
            </a:r>
            <a:endParaRPr lang="ru-RU" sz="2000" b="1" dirty="0">
              <a:solidFill>
                <a:srgbClr val="062AC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20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 сих пор требует ососбого внимания  проблема повышения мотивации учащихся к учению, реализации компетентностного подхода в обучении.</a:t>
            </a:r>
            <a:endParaRPr lang="ru-RU" sz="2000" b="1" dirty="0">
              <a:solidFill>
                <a:srgbClr val="062AC2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27098"/>
            <a:ext cx="2648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64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2952750" cy="7921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l" eaLnBrk="1" hangingPunct="1">
              <a:buNone/>
            </a:pPr>
            <a:r>
              <a:rPr lang="ru-RU" sz="42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Задачи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620688"/>
            <a:ext cx="8640960" cy="5949950"/>
          </a:xfrm>
          <a:solidFill>
            <a:schemeClr val="bg1"/>
          </a:solidFill>
        </p:spPr>
        <p:txBody>
          <a:bodyPr/>
          <a:lstStyle/>
          <a:p>
            <a:pPr marL="46037" indent="0" algn="just">
              <a:buNone/>
              <a:defRPr/>
            </a:pPr>
            <a:r>
              <a:rPr lang="kk-KZ" sz="28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1.Систематизация работы по освоению инновационных педагогических технологий как фактора повышения эффективности и качества образовательного процесса;</a:t>
            </a:r>
            <a:endParaRPr lang="ru-RU" sz="2800" b="1" dirty="0" smtClean="0">
              <a:solidFill>
                <a:srgbClr val="062AC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37" indent="0" algn="just">
              <a:buNone/>
              <a:defRPr/>
            </a:pPr>
            <a:r>
              <a:rPr lang="kk-KZ" sz="28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2.Продолжение работы по созданию условий для овладения системными знаниями в области информационно- коммуникационных технологий;</a:t>
            </a:r>
            <a:endParaRPr lang="ru-RU" sz="2800" b="1" dirty="0" smtClean="0">
              <a:solidFill>
                <a:srgbClr val="062AC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37" indent="0" algn="just">
              <a:buNone/>
              <a:defRPr/>
            </a:pPr>
            <a:r>
              <a:rPr lang="kk-KZ" sz="28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3.Осуществление интеграции образовательного процесса с научно – исследовательской деятельностью учащихся и учителей;</a:t>
            </a:r>
            <a:endParaRPr lang="ru-RU" sz="2800" b="1" dirty="0" smtClean="0">
              <a:solidFill>
                <a:srgbClr val="062AC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037" indent="0" algn="just">
              <a:buNone/>
              <a:defRPr/>
            </a:pPr>
            <a:r>
              <a:rPr lang="kk-KZ" sz="28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4.Обеспечение внедрения компетентностного подхода в преподование основ наук и диагностику качества реализации этого подхода.</a:t>
            </a:r>
            <a:endParaRPr lang="ru-RU" sz="2800" b="1" dirty="0" smtClean="0">
              <a:solidFill>
                <a:srgbClr val="062AC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endParaRPr lang="ru-RU" sz="2400" dirty="0" smtClean="0"/>
          </a:p>
          <a:p>
            <a:pPr marL="465138" indent="-419100" eaLnBrk="1" hangingPunct="1">
              <a:defRPr/>
            </a:pPr>
            <a:endParaRPr lang="ru-RU" sz="24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10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9851913"/>
              </p:ext>
            </p:extLst>
          </p:nvPr>
        </p:nvGraphicFramePr>
        <p:xfrm>
          <a:off x="323528" y="260648"/>
          <a:ext cx="8568181" cy="61925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6415"/>
                <a:gridCol w="4072330"/>
                <a:gridCol w="1628932"/>
                <a:gridCol w="2280504"/>
              </a:tblGrid>
              <a:tr h="72008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x-none" sz="10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500" b="1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500" b="1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500" b="1" dirty="0">
                        <a:effectLst/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500" b="1" dirty="0">
                        <a:effectLst/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467" marR="374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Теоретические семинары</a:t>
                      </a:r>
                      <a:endParaRPr lang="ru-RU" sz="18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8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Ответственные</a:t>
                      </a:r>
                      <a:endParaRPr lang="ru-RU" sz="1800" b="1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Семинар </a:t>
                      </a: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– консультация «Современные образовательные технологии  как средство развития педагогической компетенции»        (для учителей, работающих до 3-х лет)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Завучи, рук. творческих групп 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Семинар «Модель системной комплексной работы по формированию культуры ЗОЖ школьников»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Шакенова</a:t>
                      </a: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Б,М.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Психологические семинары-тренинги «Личностный рост педагога»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декабрь,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март 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Зенкина О. Ю.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Семинар-практикум по использованию возможностей  интерактивного оборудования.</a:t>
                      </a:r>
                    </a:p>
                  </a:txBody>
                  <a:tcPr marL="37467" marR="37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ноябрь, январь, март - каникулы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Будкова</a:t>
                      </a: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О. Б.,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Пирожникова</a:t>
                      </a:r>
                      <a:r>
                        <a:rPr lang="ru-RU" sz="18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И А.</a:t>
                      </a:r>
                    </a:p>
                  </a:txBody>
                  <a:tcPr marL="37467" marR="37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00338" y="679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94729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Семинары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1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2933072"/>
              </p:ext>
            </p:extLst>
          </p:nvPr>
        </p:nvGraphicFramePr>
        <p:xfrm>
          <a:off x="179512" y="1628800"/>
          <a:ext cx="8712968" cy="46085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048672"/>
                <a:gridCol w="2664296"/>
              </a:tblGrid>
              <a:tr h="4608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1. Утверждение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плана работы </a:t>
                      </a:r>
                      <a:r>
                        <a:rPr lang="ru-RU" sz="20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методсовета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на 2013-2014 </a:t>
                      </a:r>
                      <a:r>
                        <a:rPr lang="ru-RU" sz="20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уч.год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и состава аттестационной комиссии.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 Создание экспертной  комиссии по методической работе.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3. Создание творческих групп, руководителей творческих групп, утверждение планов работы творческих (проблемных) групп и методической школы «Школа молодого учителя», планов работы НОУ учащихся.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4. О подготовке и проведения школьной олимпиады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Аубакирова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Аубакирова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 smtClean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И.М.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75983"/>
            <a:ext cx="8070884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План работы методического совета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Сентябрь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15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5715558"/>
              </p:ext>
            </p:extLst>
          </p:nvPr>
        </p:nvGraphicFramePr>
        <p:xfrm>
          <a:off x="251520" y="1268760"/>
          <a:ext cx="8640960" cy="45365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32648"/>
                <a:gridCol w="2808312"/>
              </a:tblGrid>
              <a:tr h="4536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1. Организация  и итоги проведения школьной олимпиады.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 О подготовке к городской олимпиаде учащихся гуманитарного и  естественно-математического циклов.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3. Итоги мониторинга учебного процесса за первую четверть.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4.  Мастер – класс по обобщению ППО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И.М.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руководители М/О, учителя-предметники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И.М.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Маркина Е.В.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678975"/>
            <a:ext cx="130414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Ноябрь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4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23528" y="476250"/>
            <a:ext cx="8568952" cy="2592710"/>
          </a:xfrm>
          <a:solidFill>
            <a:schemeClr val="bg1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kk-KZ" sz="54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Әдістемелік жұмыстың тақырыбы мен міндеттері</a:t>
            </a:r>
            <a:endParaRPr lang="ru-RU" sz="54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3212977"/>
            <a:ext cx="8569325" cy="2520280"/>
          </a:xfrm>
          <a:solidFill>
            <a:schemeClr val="bg1"/>
          </a:solidFill>
        </p:spPr>
        <p:txBody>
          <a:bodyPr/>
          <a:lstStyle/>
          <a:p>
            <a:pPr marL="46037" indent="0" algn="ctr" eaLnBrk="1" hangingPunct="1">
              <a:buNone/>
            </a:pPr>
            <a:r>
              <a:rPr lang="kk-KZ" sz="6000" b="1" dirty="0" smtClean="0">
                <a:solidFill>
                  <a:srgbClr val="062AC2"/>
                </a:solidFill>
                <a:latin typeface="Times New Roman" pitchFamily="18" charset="0"/>
              </a:rPr>
              <a:t>Тема, цели и задачи методической работы</a:t>
            </a:r>
            <a:endParaRPr lang="ru-RU" sz="6000" b="1" dirty="0" smtClean="0">
              <a:solidFill>
                <a:srgbClr val="062AC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1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2493189"/>
              </p:ext>
            </p:extLst>
          </p:nvPr>
        </p:nvGraphicFramePr>
        <p:xfrm>
          <a:off x="427584" y="1052736"/>
          <a:ext cx="8136903" cy="5207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96858"/>
                <a:gridCol w="2940045"/>
              </a:tblGrid>
              <a:tr h="5184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. Результативность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методической работы школы за первое полугодие, состояние работы по повышению квалификации учителей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2.Состояние профильного обучения 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10-11-х классах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 Анализ деятельности творческой группы по составлению </a:t>
                      </a:r>
                      <a:r>
                        <a:rPr lang="ru-RU" sz="20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компетентностно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– ориентированного задания.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4. Итоги мониторинга учебного процесса за первое полугодие.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Аубакирова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spc="-15" dirty="0" smtClean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Лысенко </a:t>
                      </a: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Е.В.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Руководитель ТГ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И.М.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1176" y="479957"/>
            <a:ext cx="131799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Январь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1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6485330"/>
              </p:ext>
            </p:extLst>
          </p:nvPr>
        </p:nvGraphicFramePr>
        <p:xfrm>
          <a:off x="611560" y="1329770"/>
          <a:ext cx="7920880" cy="425946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58889"/>
                <a:gridCol w="2861991"/>
              </a:tblGrid>
              <a:tr h="425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1.  Обобщение ППО учителей.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 Творческий отчет руководителей  МО казахского языка,  ЕМЦ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3. Творческий отчет аттестуемых учителей на вторую категорию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4. Итоги мониторинга учебного процесса за третью четверть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Садовая И.Н.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Долголевец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 А.К.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Руководители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Учителя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, претендующие на вторую категорию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b="1" dirty="0" smtClean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</a:t>
                      </a:r>
                      <a:r>
                        <a:rPr lang="ru-RU" sz="20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И.М.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591107"/>
            <a:ext cx="102380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Март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0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7873684"/>
              </p:ext>
            </p:extLst>
          </p:nvPr>
        </p:nvGraphicFramePr>
        <p:xfrm>
          <a:off x="827584" y="1353836"/>
          <a:ext cx="7848872" cy="2194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12900"/>
                <a:gridCol w="2835972"/>
              </a:tblGrid>
              <a:tr h="2087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. Анализ </a:t>
                      </a:r>
                      <a:r>
                        <a:rPr lang="ru-RU" sz="24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методической работы школы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2. Итоги мониторинга учебного процесса за четвертую четверть,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spc="-15" dirty="0" err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Аубакирова</a:t>
                      </a:r>
                      <a:r>
                        <a:rPr lang="ru-RU" sz="24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 С.К.</a:t>
                      </a:r>
                      <a:endParaRPr lang="ru-RU" sz="24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spc="-15" dirty="0" smtClean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spc="-15" dirty="0" smtClean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Тимофеева </a:t>
                      </a:r>
                      <a:r>
                        <a:rPr lang="ru-RU" sz="2400" b="1" spc="-15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</a:rPr>
                        <a:t>И.М.</a:t>
                      </a:r>
                      <a:endParaRPr lang="ru-RU" sz="2400" b="1" dirty="0">
                        <a:solidFill>
                          <a:srgbClr val="062AC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39959" y="399728"/>
            <a:ext cx="8835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Май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34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8424614" cy="792163"/>
          </a:xfrm>
          <a:solidFill>
            <a:schemeClr val="bg1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ru-RU" sz="42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Методическая тема школы:</a:t>
            </a:r>
            <a:r>
              <a:rPr lang="ru-RU" sz="4200" dirty="0" smtClean="0">
                <a:solidFill>
                  <a:srgbClr val="000066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1196752"/>
            <a:ext cx="8496300" cy="538162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endParaRPr lang="ru-RU" sz="6000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62AC2"/>
                </a:solidFill>
              </a:rPr>
              <a:t>«</a:t>
            </a:r>
            <a:r>
              <a:rPr lang="ru-RU" sz="6000" b="1" dirty="0" err="1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60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 подход в обучении».</a:t>
            </a:r>
          </a:p>
        </p:txBody>
      </p:sp>
    </p:spTree>
    <p:extLst>
      <p:ext uri="{BB962C8B-B14F-4D97-AF65-F5344CB8AC3E}">
        <p14:creationId xmlns="" xmlns:p14="http://schemas.microsoft.com/office/powerpoint/2010/main" val="25579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476672"/>
            <a:ext cx="8640960" cy="710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182563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kk-K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28600" lvl="0" indent="-182563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kk-KZ" sz="36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 -организовать </a:t>
            </a:r>
            <a:r>
              <a:rPr lang="kk-KZ" sz="3600" b="1" dirty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системное изучение и </a:t>
            </a:r>
            <a:r>
              <a:rPr lang="kk-KZ" sz="36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внедрение в практику компетентностного </a:t>
            </a:r>
            <a:r>
              <a:rPr lang="kk-KZ" sz="3600" b="1" dirty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подхода в обучении, повышение роста методической компетентности учителей в части освоении новых образовательных </a:t>
            </a:r>
            <a:r>
              <a:rPr lang="kk-KZ" sz="36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технологии, повышение уровня профессионального мастерства </a:t>
            </a:r>
            <a:r>
              <a:rPr lang="kk-KZ" sz="3600" b="1" dirty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kk-KZ" sz="36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работников.</a:t>
            </a:r>
          </a:p>
          <a:p>
            <a:pPr marL="228600" lvl="0" indent="-182563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kk-KZ" sz="3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182563" fontAlgn="base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endParaRPr lang="kk-KZ" sz="32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4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 bwMode="auto">
          <a:xfrm>
            <a:off x="250825" y="188913"/>
            <a:ext cx="8497639" cy="908050"/>
          </a:xfrm>
          <a:solidFill>
            <a:schemeClr val="bg1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l" eaLnBrk="1" hangingPunct="1">
              <a:buNone/>
            </a:pPr>
            <a:r>
              <a:rPr lang="kk-KZ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Задачи:</a:t>
            </a:r>
            <a:endParaRPr lang="ru-RU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928688"/>
            <a:ext cx="8497888" cy="5759450"/>
          </a:xfrm>
          <a:solidFill>
            <a:schemeClr val="bg1"/>
          </a:solidFill>
        </p:spPr>
        <p:txBody>
          <a:bodyPr/>
          <a:lstStyle/>
          <a:p>
            <a:pPr marL="46037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2800" b="1" smtClean="0">
                <a:solidFill>
                  <a:srgbClr val="062AC2"/>
                </a:solidFill>
                <a:effectLst/>
                <a:latin typeface="Times New Roman"/>
                <a:ea typeface="Times New Roman"/>
                <a:cs typeface="Times New Roman"/>
              </a:rPr>
              <a:t>освоение  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/>
                <a:ea typeface="Times New Roman"/>
                <a:cs typeface="Times New Roman"/>
              </a:rPr>
              <a:t>применения </a:t>
            </a:r>
            <a:r>
              <a:rPr lang="ru-RU" sz="2800" b="1" dirty="0" err="1" smtClean="0">
                <a:solidFill>
                  <a:srgbClr val="062AC2"/>
                </a:solidFill>
                <a:effectLst/>
                <a:latin typeface="Times New Roman"/>
                <a:ea typeface="Times New Roman"/>
                <a:cs typeface="Times New Roman"/>
              </a:rPr>
              <a:t>компетентностного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/>
                <a:ea typeface="Times New Roman"/>
                <a:cs typeface="Times New Roman"/>
              </a:rPr>
              <a:t> подхода в обучении;</a:t>
            </a:r>
          </a:p>
          <a:p>
            <a:pPr marL="46037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совершенствование методического уровня педагогов в овладении педагогическими технологиями;</a:t>
            </a:r>
          </a:p>
          <a:p>
            <a:pPr marL="46037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обобщение педагогического опыта учителей на уровне школы, достигших наилучших результатов; </a:t>
            </a:r>
          </a:p>
          <a:p>
            <a:pPr marL="46037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активизировать работу с детьми, имеющими повышенные интеллектуальные способности; </a:t>
            </a:r>
          </a:p>
          <a:p>
            <a:pPr marL="46037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62AC2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повышение профессионального уровня педагогов.</a:t>
            </a:r>
            <a:endParaRPr lang="ru-RU" sz="2000" b="1" dirty="0" smtClean="0">
              <a:solidFill>
                <a:srgbClr val="062AC2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2800" b="1" dirty="0" smtClean="0">
              <a:solidFill>
                <a:srgbClr val="062AC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7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8424614" cy="792163"/>
          </a:xfrm>
          <a:solidFill>
            <a:schemeClr val="bg1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</a:pPr>
            <a:r>
              <a:rPr lang="kk-KZ" sz="42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Реализация темы:</a:t>
            </a:r>
            <a:endParaRPr lang="ru-RU" sz="42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484783"/>
            <a:ext cx="8928992" cy="504056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>
              <a:buFont typeface="Georgia" pitchFamily="18" charset="0"/>
              <a:buNone/>
            </a:pPr>
            <a:r>
              <a:rPr lang="ru-RU" sz="3200" b="1" dirty="0">
                <a:solidFill>
                  <a:srgbClr val="062AC2"/>
                </a:solidFill>
              </a:rPr>
              <a:t>	</a:t>
            </a:r>
            <a:r>
              <a:rPr lang="ru-RU" sz="3200" b="1" dirty="0" smtClean="0">
                <a:solidFill>
                  <a:srgbClr val="062AC2"/>
                </a:solidFill>
              </a:rPr>
              <a:t>	</a:t>
            </a:r>
            <a:r>
              <a:rPr lang="ru-RU" sz="35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Осуществлялась через освоение практических навыков применения </a:t>
            </a:r>
            <a:r>
              <a:rPr lang="ru-RU" sz="3500" b="1" dirty="0" err="1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3500" b="1" dirty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подхода  (творческие группы, применение </a:t>
            </a:r>
            <a:r>
              <a:rPr lang="ru-RU" sz="3500" b="1" dirty="0" err="1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компетентносто</a:t>
            </a:r>
            <a:r>
              <a:rPr lang="ru-RU" sz="3500" b="1" dirty="0" smtClean="0">
                <a:solidFill>
                  <a:srgbClr val="062AC2"/>
                </a:solidFill>
                <a:latin typeface="Times New Roman" pitchFamily="18" charset="0"/>
                <a:cs typeface="Times New Roman" pitchFamily="18" charset="0"/>
              </a:rPr>
              <a:t> -  ориентированных заданий) и внедрение их в учебный процесс как одно из условий, способствующих повышению результативности обучения.</a:t>
            </a:r>
          </a:p>
          <a:p>
            <a:pPr eaLnBrk="1" hangingPunct="1">
              <a:buFont typeface="Georgia" pitchFamily="18" charset="0"/>
              <a:buNone/>
            </a:pPr>
            <a:endParaRPr lang="ru-RU" sz="35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54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568952" cy="410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Курсовая переподготовка: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них </a:t>
            </a: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32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электронному  обучению: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 учителей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Курсы предметные: 13 учителей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месту проведения: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ИПК ПК: 12 учителей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ЦИТ: 9 </a:t>
            </a:r>
            <a:r>
              <a:rPr lang="ru-RU" sz="3200" b="1" dirty="0" smtClean="0">
                <a:solidFill>
                  <a:srgbClr val="062AC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учителей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6822829"/>
              </p:ext>
            </p:extLst>
          </p:nvPr>
        </p:nvGraphicFramePr>
        <p:xfrm>
          <a:off x="467543" y="4509120"/>
          <a:ext cx="8352930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4310"/>
                <a:gridCol w="2784310"/>
                <a:gridCol w="278431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2010-2011</a:t>
                      </a:r>
                      <a:r>
                        <a:rPr lang="kk-KZ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kk-KZ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r>
                        <a:rPr lang="kk-KZ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kk-KZ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kk-KZ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790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12,9 </a:t>
                      </a:r>
                      <a:r>
                        <a:rPr lang="ru-RU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sz="2800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учителей</a:t>
                      </a:r>
                      <a:endParaRPr lang="ru-RU" sz="28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18,2 </a:t>
                      </a:r>
                      <a:r>
                        <a:rPr lang="ru-RU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kk-KZ" sz="2800" b="1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учителей</a:t>
                      </a:r>
                      <a:endParaRPr lang="ru-RU" sz="28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28,5 </a:t>
                      </a:r>
                      <a:r>
                        <a:rPr lang="ru-RU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kk-KZ" sz="2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учителей</a:t>
                      </a:r>
                      <a:endParaRPr lang="ru-RU" sz="28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039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4333817"/>
              </p:ext>
            </p:extLst>
          </p:nvPr>
        </p:nvGraphicFramePr>
        <p:xfrm>
          <a:off x="251520" y="381962"/>
          <a:ext cx="8784976" cy="67348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1955"/>
                <a:gridCol w="2215342"/>
                <a:gridCol w="6187679"/>
              </a:tblGrid>
              <a:tr h="215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 учителя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группы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Жук О.Н., </a:t>
                      </a: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Потарская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Е.Н.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руководителей МО начальной школы «Проектирование </a:t>
                      </a: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компетентностно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-ориентированных заданий».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3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Потарская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Е.Н.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Садовая И.Н.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Айтхалина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Е.К.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Коптелова А.В.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Головеко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Л.А.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Творческая группа учителей начальных классов, работающих в режиме технологии «ЛОО»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Штукерт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Ю.В.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Творческая группа учителей самопознания «Педагогическая мастерская на уроках самопознания»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Жигулина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Ю.В.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М.В.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</a:t>
                      </a: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компетентностно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-ориентированных заданий, ТИСО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Мансурова К.Т.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Жолаева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Фисун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Н.А.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Каримова Д.Н.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ПРоЛС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Марденов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М.Б.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Внедрение технологии полного усвоения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Баланюк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А.И.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Трубецкая Т.Н.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Оргдеятельностные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игры по внедрению инновационных технологий.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Зыкова Ю.А.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Уныйбаева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Д.С.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2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Марченко М.В.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тестов нового поколения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Долголевец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Хамитова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С.Л.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Уныйбаева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Д.С.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Применение ИКТ на уроках казахского языка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Сыздыкпаева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Б.В.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контрольных работ по казахскому языку для 1-4 классов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Ахметжанова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Г.С.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Уныйбаева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Д.С.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контрольных работ по казахскому языку для 5-11 классов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Мансурова К.Т.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Жолаева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Д.М.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КОЗ по географии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b="1" dirty="0">
                        <a:solidFill>
                          <a:srgbClr val="062AC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Ютлина</a:t>
                      </a: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Г.И.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электронного пособия для 7 класса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62AC2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328" marR="333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67465"/>
            <a:ext cx="77048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учителей в творческих группах города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7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45068"/>
            <a:ext cx="7983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методических семинарах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2220216"/>
              </p:ext>
            </p:extLst>
          </p:nvPr>
        </p:nvGraphicFramePr>
        <p:xfrm>
          <a:off x="467544" y="836715"/>
          <a:ext cx="8280920" cy="5891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3816424"/>
                <a:gridCol w="2160240"/>
              </a:tblGrid>
              <a:tr h="389217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kk-KZ" sz="2000" b="1" baseline="0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семинара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 учителей</a:t>
                      </a:r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803167">
                <a:tc rowSpan="2">
                  <a:txBody>
                    <a:bodyPr/>
                    <a:lstStyle/>
                    <a:p>
                      <a:endParaRPr lang="kk-KZ" sz="1800" b="1" dirty="0" smtClean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800" b="1" dirty="0" smtClean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800" b="1" dirty="0" smtClean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1800" b="1" dirty="0" smtClean="0">
                          <a:solidFill>
                            <a:srgbClr val="062AC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Областной </a:t>
                      </a:r>
                      <a:endParaRPr lang="ru-RU" sz="18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Компетентностный подход в обучении через тезнологизацию УВП в начальных классах» для учителей начальных классов 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МО начальных классов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0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Практический семинар по внедрению технологий ТИСО 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Марченко М.В. учитель истории</a:t>
                      </a:r>
                    </a:p>
                  </a:txBody>
                  <a:tcPr/>
                </a:tc>
              </a:tr>
              <a:tr h="15868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Городской </a:t>
                      </a:r>
                      <a:endParaRPr kumimoji="0" lang="ru-RU" sz="18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Внедрение технологий ЛОО с показом открытых уроков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Потарская Е.Н., Садовая И.Н.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учителя начальных классов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74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Мастер класс «Применение интерактивной доски в процессе обучения».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62AC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Пирожникова И.А.    учитель информатики</a:t>
                      </a:r>
                      <a:endParaRPr kumimoji="0" lang="ru-RU" sz="20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62AC2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dirty="0">
                        <a:solidFill>
                          <a:srgbClr val="062AC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46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1406</Words>
  <Application>Microsoft Office PowerPoint</Application>
  <PresentationFormat>Экран (4:3)</PresentationFormat>
  <Paragraphs>506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1_Воздушный поток</vt:lpstr>
      <vt:lpstr>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Мектептің  2012-2013 оқу жылы  бойынша әдістемелік жұмысының талдауы</vt:lpstr>
      <vt:lpstr>Әдістемелік жұмыстың тақырыбы мен міндеттері</vt:lpstr>
      <vt:lpstr>Методическая тема школы: </vt:lpstr>
      <vt:lpstr>Слайд 4</vt:lpstr>
      <vt:lpstr>Задачи:</vt:lpstr>
      <vt:lpstr>Реализация темы: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Задачи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30</cp:revision>
  <dcterms:modified xsi:type="dcterms:W3CDTF">2013-09-23T06:33:29Z</dcterms:modified>
</cp:coreProperties>
</file>