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58" r:id="rId4"/>
    <p:sldId id="260" r:id="rId5"/>
    <p:sldId id="278" r:id="rId6"/>
    <p:sldId id="261" r:id="rId7"/>
    <p:sldId id="263" r:id="rId8"/>
    <p:sldId id="264" r:id="rId9"/>
    <p:sldId id="262" r:id="rId10"/>
    <p:sldId id="277" r:id="rId11"/>
    <p:sldId id="265" r:id="rId12"/>
    <p:sldId id="266" r:id="rId13"/>
    <p:sldId id="272" r:id="rId14"/>
    <p:sldId id="279" r:id="rId15"/>
    <p:sldId id="273" r:id="rId16"/>
    <p:sldId id="270" r:id="rId17"/>
    <p:sldId id="280" r:id="rId18"/>
    <p:sldId id="267" r:id="rId19"/>
    <p:sldId id="268" r:id="rId20"/>
    <p:sldId id="269" r:id="rId21"/>
    <p:sldId id="287" r:id="rId22"/>
    <p:sldId id="288" r:id="rId23"/>
    <p:sldId id="285" r:id="rId24"/>
    <p:sldId id="284" r:id="rId25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FF3399"/>
    <a:srgbClr val="660033"/>
    <a:srgbClr val="FCCCD6"/>
    <a:srgbClr val="ECFA3C"/>
    <a:srgbClr val="F8FD27"/>
    <a:srgbClr val="C0BC18"/>
    <a:srgbClr val="E3E3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761" autoAdjust="0"/>
    <p:restoredTop sz="94683" autoAdjust="0"/>
  </p:normalViewPr>
  <p:slideViewPr>
    <p:cSldViewPr>
      <p:cViewPr>
        <p:scale>
          <a:sx n="58" d="100"/>
          <a:sy n="58" d="100"/>
        </p:scale>
        <p:origin x="-122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1D30AB5-A80F-4339-8D28-366F49F92AF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3596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0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CDDFE1A-9D57-45F5-8617-5EDEBAB8164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99012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192B36-EC69-43F0-9D0F-9E9166F99841}" type="slidenum">
              <a:rPr lang="ru-RU"/>
              <a:pPr/>
              <a:t>1</a:t>
            </a:fld>
            <a:endParaRPr lang="ru-RU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DFE1A-9D57-45F5-8617-5EDEBAB8164C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DFE1A-9D57-45F5-8617-5EDEBAB8164C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F73013-0B11-44E6-A7D3-0A7C0CB13590}" type="slidenum">
              <a:rPr lang="ru-RU"/>
              <a:pPr/>
              <a:t>12</a:t>
            </a:fld>
            <a:endParaRPr lang="ru-RU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DFE1A-9D57-45F5-8617-5EDEBAB8164C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DFE1A-9D57-45F5-8617-5EDEBAB8164C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DFE1A-9D57-45F5-8617-5EDEBAB8164C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B7B105-AF3D-4CCF-BD33-E1DB3CA6A73F}" type="slidenum">
              <a:rPr lang="ru-RU"/>
              <a:pPr/>
              <a:t>16</a:t>
            </a:fld>
            <a:endParaRPr lang="ru-RU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DFE1A-9D57-45F5-8617-5EDEBAB8164C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DFE1A-9D57-45F5-8617-5EDEBAB8164C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DFE1A-9D57-45F5-8617-5EDEBAB8164C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DFE1A-9D57-45F5-8617-5EDEBAB8164C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DFE1A-9D57-45F5-8617-5EDEBAB8164C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DFE1A-9D57-45F5-8617-5EDEBAB8164C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DFE1A-9D57-45F5-8617-5EDEBAB8164C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DFE1A-9D57-45F5-8617-5EDEBAB8164C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DFE1A-9D57-45F5-8617-5EDEBAB8164C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DFE1A-9D57-45F5-8617-5EDEBAB8164C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DFE1A-9D57-45F5-8617-5EDEBAB8164C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DFE1A-9D57-45F5-8617-5EDEBAB8164C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DFE1A-9D57-45F5-8617-5EDEBAB8164C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DFE1A-9D57-45F5-8617-5EDEBAB8164C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DFE1A-9D57-45F5-8617-5EDEBAB8164C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DFE1A-9D57-45F5-8617-5EDEBAB8164C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B76701-FF35-42AF-AB94-D36F3F7050C0}" type="datetime8">
              <a:rPr lang="ru-RU"/>
              <a:pPr/>
              <a:t>15.11.2013 15:36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подготовили Алиева С. и Козлова Л.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71B901-DDD9-4579-96CB-9BE21B40B3D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3000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226B17A-F26D-4187-B600-ED6ABF572403}" type="datetime8">
              <a:rPr lang="ru-RU"/>
              <a:pPr/>
              <a:t>15.11.2013 15:36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подготовили Алиева С. и Козлова Л.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0507DD-2857-481F-98D9-9A618AE1407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3000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E1AE71-0961-4095-AFE1-4305961E5F42}" type="datetime8">
              <a:rPr lang="ru-RU"/>
              <a:pPr/>
              <a:t>15.11.2013 15:36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подготовили Алиева С. и Козлова Л.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F61B0F-F574-4828-9B5F-473FDA4E5C9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3000">
    <p:circl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0F2C499-9F70-49D8-9181-49E5C2DC4608}" type="datetime8">
              <a:rPr lang="ru-RU"/>
              <a:pPr/>
              <a:t>15.11.2013 15:36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подготовили Алиева С. и Козлова Л.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A0A3A15-0607-42D2-AE69-62FBDA278BB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3000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B45B0E-0A56-4214-B3D3-A3055CF83BC0}" type="datetime8">
              <a:rPr lang="ru-RU"/>
              <a:pPr/>
              <a:t>15.11.2013 15:36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подготовили Алиева С. и Козлова Л.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59E77A-23B7-445B-A673-F14EABE2E4F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3000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EBD6B8-EF47-4FD8-A03E-8AE59B2C7E19}" type="datetime8">
              <a:rPr lang="ru-RU"/>
              <a:pPr/>
              <a:t>15.11.2013 15:36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подготовили Алиева С. и Козлова Л.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5B5CF2-7DFD-4DAE-BA8A-1A02A2C82B6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3000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EDFD89-F996-449C-887E-1B17029CD46C}" type="datetime8">
              <a:rPr lang="ru-RU"/>
              <a:pPr/>
              <a:t>15.11.2013 15:36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подготовили Алиева С. и Козлова Л.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9A9F88-740E-4886-9754-D20F14A2EE3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3000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AE3102-D106-4153-AF0E-0D28A7BF8E23}" type="datetime8">
              <a:rPr lang="ru-RU"/>
              <a:pPr/>
              <a:t>15.11.2013 15:36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подготовили Алиева С. и Козлова Л.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91E058-E54E-4A7F-8E57-BCF02941C23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3000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008897-5077-404F-ABFB-D11C567D0C2B}" type="datetime8">
              <a:rPr lang="ru-RU"/>
              <a:pPr/>
              <a:t>15.11.2013 15:36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подготовили Алиева С. и Козлова Л.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F554FB-5D41-4414-8A96-217C52B9277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3000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AC5D6B-DB61-4683-8243-02D53868DDB9}" type="datetime8">
              <a:rPr lang="ru-RU"/>
              <a:pPr/>
              <a:t>15.11.2013 15:36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подготовили Алиева С. и Козлова Л.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787984-2675-4975-A99B-F9D6E65351C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3000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35B428-9AD4-4233-A01D-288E718D6B44}" type="datetime8">
              <a:rPr lang="ru-RU"/>
              <a:pPr/>
              <a:t>15.11.2013 15:36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подготовили Алиева С. и Козлова Л.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3CA5AB-93FE-427E-9172-BB0617113C2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3000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B137DE4-9603-4319-974C-84DCC85E9079}" type="datetime8">
              <a:rPr lang="ru-RU"/>
              <a:pPr/>
              <a:t>15.11.2013 15:36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подготовили Алиева С. и Козлова Л.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174447-5839-415D-A919-224D2B7A5CD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3000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50000">
              <a:srgbClr val="660033"/>
            </a:gs>
            <a:gs pos="100000">
              <a:srgbClr val="00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fld id="{A3501E1B-6F88-4F91-84D0-5B36EDD91BFA}" type="datetime8">
              <a:rPr lang="ru-RU"/>
              <a:pPr/>
              <a:t>15.11.2013 15:36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r>
              <a:rPr lang="ru-RU"/>
              <a:t>подготовили Алиева С. и Козлова Л.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823B4CF-FAD8-4854-8170-C37DFC819732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 advClick="0" advTm="23000">
    <p:circle/>
  </p:transition>
  <p:hf hd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file:///C:\Documents%20and%20Settings\&#1103;\&#1052;&#1086;&#1080;%20&#1076;&#1086;&#1082;&#1091;&#1084;&#1077;&#1085;&#1090;&#1099;\&#1053;&#1086;&#1074;&#1072;&#1103;%20&#1087;&#1072;&#1087;&#1082;&#1072;\02%20&#1044;&#1086;&#1088;&#1086;&#1078;&#1082;&#1072;%202.wma" TargetMode="Externa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103;\&#1052;&#1086;&#1080;%20&#1076;&#1086;&#1082;&#1091;&#1084;&#1077;&#1085;&#1090;&#1099;\&#1053;&#1086;&#1074;&#1072;&#1103;%20&#1087;&#1072;&#1087;&#1082;&#1072;\07%20&#1044;&#1086;&#1088;&#1086;&#1078;&#1082;&#1072;%207.wma" TargetMode="External"/><Relationship Id="rId5" Type="http://schemas.openxmlformats.org/officeDocument/2006/relationships/slide" Target="slide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slide" Target="slide3.xml"/><Relationship Id="rId7" Type="http://schemas.openxmlformats.org/officeDocument/2006/relationships/slide" Target="slide9.xml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slide" Target="slide20.xml"/><Relationship Id="rId5" Type="http://schemas.openxmlformats.org/officeDocument/2006/relationships/slide" Target="slide6.xml"/><Relationship Id="rId10" Type="http://schemas.openxmlformats.org/officeDocument/2006/relationships/slide" Target="slide19.xml"/><Relationship Id="rId4" Type="http://schemas.openxmlformats.org/officeDocument/2006/relationships/slide" Target="slide5.xml"/><Relationship Id="rId9" Type="http://schemas.openxmlformats.org/officeDocument/2006/relationships/slide" Target="slide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103;\&#1052;&#1086;&#1080;%20&#1076;&#1086;&#1082;&#1091;&#1084;&#1077;&#1085;&#1090;&#1099;\&#1053;&#1086;&#1074;&#1072;&#1103;%20&#1087;&#1072;&#1087;&#1082;&#1072;\chamillionaire_ft%5b1%5d.mp3" TargetMode="External"/><Relationship Id="rId6" Type="http://schemas.openxmlformats.org/officeDocument/2006/relationships/image" Target="../media/image2.png"/><Relationship Id="rId5" Type="http://schemas.openxmlformats.org/officeDocument/2006/relationships/slide" Target="slide24.xml"/><Relationship Id="rId4" Type="http://schemas.openxmlformats.org/officeDocument/2006/relationships/slide" Target="slide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103;\&#1052;&#1086;&#1080;%20&#1076;&#1086;&#1082;&#1091;&#1084;&#1077;&#1085;&#1090;&#1099;\&#1053;&#1086;&#1074;&#1072;&#1103;%20&#1087;&#1072;&#1087;&#1082;&#1072;\Pain+Prodigy=remix%5b1%5d.mp3" TargetMode="External"/><Relationship Id="rId6" Type="http://schemas.openxmlformats.org/officeDocument/2006/relationships/image" Target="../media/image2.png"/><Relationship Id="rId5" Type="http://schemas.openxmlformats.org/officeDocument/2006/relationships/slide" Target="slide24.xml"/><Relationship Id="rId4" Type="http://schemas.openxmlformats.org/officeDocument/2006/relationships/slide" Target="slide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103;\&#1052;&#1086;&#1080;%20&#1076;&#1086;&#1082;&#1091;&#1084;&#1077;&#1085;&#1090;&#1099;\&#1053;&#1086;&#1074;&#1072;&#1103;%20&#1087;&#1072;&#1087;&#1082;&#1072;\16%20-%20Technical%20Itch%20Analysis.mp3" TargetMode="External"/><Relationship Id="rId6" Type="http://schemas.openxmlformats.org/officeDocument/2006/relationships/image" Target="../media/image2.png"/><Relationship Id="rId5" Type="http://schemas.openxmlformats.org/officeDocument/2006/relationships/slide" Target="slide22.xml"/><Relationship Id="rId4" Type="http://schemas.openxmlformats.org/officeDocument/2006/relationships/slide" Target="slide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103;\&#1052;&#1086;&#1080;%20&#1076;&#1086;&#1082;&#1091;&#1084;&#1077;&#1085;&#1090;&#1099;\&#1053;&#1086;&#1074;&#1072;&#1103;%20&#1087;&#1072;&#1087;&#1082;&#1072;\Feel%20Good.mp3" TargetMode="External"/><Relationship Id="rId6" Type="http://schemas.openxmlformats.org/officeDocument/2006/relationships/image" Target="../media/image2.png"/><Relationship Id="rId5" Type="http://schemas.openxmlformats.org/officeDocument/2006/relationships/slide" Target="slide22.xml"/><Relationship Id="rId4" Type="http://schemas.openxmlformats.org/officeDocument/2006/relationships/slide" Target="slide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100000">
              <a:srgbClr val="000000">
                <a:gamma/>
                <a:shade val="46275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30D04-1ED2-42F5-8B0E-38B842F3B59B}" type="datetime8">
              <a:rPr lang="ru-RU"/>
              <a:pPr/>
              <a:t>15.11.2013 15:36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подготовили Алиева С. и Козлова Л.</a:t>
            </a: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3E85F-6991-4410-91C2-90E1BF4AA7D8}" type="slidenum">
              <a:rPr lang="ru-RU"/>
              <a:pPr/>
              <a:t>1</a:t>
            </a:fld>
            <a:endParaRPr lang="ru-RU"/>
          </a:p>
        </p:txBody>
      </p:sp>
      <p:pic>
        <p:nvPicPr>
          <p:cNvPr id="4105" name="Picture 9" descr="NVE00005"/>
          <p:cNvPicPr>
            <a:picLocks noGrp="1" noChangeAspect="1" noChangeArrowheads="1"/>
          </p:cNvPicPr>
          <p:nvPr>
            <p:ph/>
          </p:nvPr>
        </p:nvPicPr>
        <p:blipFill>
          <a:blip r:embed="rId5"/>
          <a:srcRect/>
          <a:stretch>
            <a:fillRect/>
          </a:stretch>
        </p:blipFill>
        <p:spPr>
          <a:xfrm>
            <a:off x="0" y="76200"/>
            <a:ext cx="9220200" cy="6915150"/>
          </a:xfrm>
          <a:noFill/>
          <a:ln/>
        </p:spPr>
      </p:pic>
      <p:pic>
        <p:nvPicPr>
          <p:cNvPr id="4108" name="02 Дорожка 2.wma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Click="0" advTm="23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1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0" showWhenStopped="0">
                <p:cTn id="11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0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E4B98-2ADD-416E-9053-97A269C791D9}" type="slidenum">
              <a:rPr lang="ru-RU"/>
              <a:pPr/>
              <a:t>10</a:t>
            </a:fld>
            <a:endParaRPr lang="ru-RU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04800"/>
            <a:ext cx="4724400" cy="4953000"/>
          </a:xfrm>
        </p:spPr>
        <p:txBody>
          <a:bodyPr/>
          <a:lstStyle/>
          <a:p>
            <a:pPr indent="411163">
              <a:lnSpc>
                <a:spcPct val="80000"/>
              </a:lnSpc>
              <a:buFontTx/>
              <a:buNone/>
            </a:pPr>
            <a:r>
              <a:rPr lang="ru-RU" sz="2400">
                <a:solidFill>
                  <a:srgbClr val="FFCCCC"/>
                </a:solidFill>
                <a:latin typeface="Colonna MT" pitchFamily="82" charset="0"/>
              </a:rPr>
              <a:t>Совсем в ином ключе, однако, построен «роман в романе», </a:t>
            </a:r>
          </a:p>
          <a:p>
            <a:pPr indent="411163">
              <a:lnSpc>
                <a:spcPct val="80000"/>
              </a:lnSpc>
              <a:buFontTx/>
              <a:buNone/>
            </a:pPr>
            <a:r>
              <a:rPr lang="ru-RU" sz="2400">
                <a:solidFill>
                  <a:srgbClr val="FFCCCC"/>
                </a:solidFill>
                <a:latin typeface="Colonna MT" pitchFamily="82" charset="0"/>
              </a:rPr>
              <a:t>который живет в воображении одновременно и Воланда-дьявола, и затравленного критиками писателя-Мастера. </a:t>
            </a:r>
          </a:p>
          <a:p>
            <a:pPr indent="411163">
              <a:lnSpc>
                <a:spcPct val="80000"/>
              </a:lnSpc>
              <a:buFontTx/>
              <a:buNone/>
            </a:pPr>
            <a:r>
              <a:rPr lang="ru-RU" sz="2400">
                <a:solidFill>
                  <a:srgbClr val="FFCCCC"/>
                </a:solidFill>
                <a:latin typeface="Colonna MT" pitchFamily="82" charset="0"/>
              </a:rPr>
              <a:t>У Булгакова далекая библейская Иудея стала как бы реальностью, </a:t>
            </a:r>
          </a:p>
          <a:p>
            <a:pPr indent="411163">
              <a:lnSpc>
                <a:spcPct val="80000"/>
              </a:lnSpc>
              <a:buFontTx/>
              <a:buNone/>
            </a:pPr>
            <a:r>
              <a:rPr lang="ru-RU" sz="2400">
                <a:solidFill>
                  <a:srgbClr val="FFCCCC"/>
                </a:solidFill>
                <a:latin typeface="Colonna MT" pitchFamily="82" charset="0"/>
              </a:rPr>
              <a:t>в то время как все происходящее вокруг Мастера (все, кроме его любви к прекрасной Маргарите) видится сплошным нелепым сном.</a:t>
            </a:r>
            <a:endParaRPr lang="ru-RU" sz="2400">
              <a:latin typeface="Colonna MT" pitchFamily="82" charset="0"/>
            </a:endParaRPr>
          </a:p>
        </p:txBody>
      </p:sp>
      <p:pic>
        <p:nvPicPr>
          <p:cNvPr id="37892" name="Picture 4" descr="NVE00233"/>
          <p:cNvPicPr>
            <a:picLocks noChangeAspect="1" noChangeArrowheads="1"/>
          </p:cNvPicPr>
          <p:nvPr/>
        </p:nvPicPr>
        <p:blipFill>
          <a:blip r:embed="rId3"/>
          <a:srcRect l="1186" t="3900" r="2434"/>
          <a:stretch>
            <a:fillRect/>
          </a:stretch>
        </p:blipFill>
        <p:spPr bwMode="auto">
          <a:xfrm>
            <a:off x="4876800" y="304800"/>
            <a:ext cx="4114800" cy="2971800"/>
          </a:xfrm>
          <a:prstGeom prst="rect">
            <a:avLst/>
          </a:prstGeom>
          <a:noFill/>
          <a:ln w="38100">
            <a:solidFill>
              <a:srgbClr val="FED6F1"/>
            </a:solidFill>
            <a:miter lim="800000"/>
            <a:headEnd/>
            <a:tailEnd/>
          </a:ln>
        </p:spPr>
      </p:pic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5943600" y="3581400"/>
            <a:ext cx="26670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Воланд (О. Басилашвили) и его свита – Коровьев(А. Абдулов) и Кот-Бегемот.</a:t>
            </a:r>
          </a:p>
        </p:txBody>
      </p:sp>
    </p:spTree>
  </p:cSld>
  <p:clrMapOvr>
    <a:masterClrMapping/>
  </p:clrMapOvr>
  <p:transition spd="med" advClick="0" advTm="23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uiExpand="1" build="p" autoUpdateAnimBg="0"/>
      <p:bldP spid="3789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D58A7-9E7C-4AF6-B314-2E66007FF82B}" type="slidenum">
              <a:rPr lang="ru-RU"/>
              <a:pPr/>
              <a:t>11</a:t>
            </a:fld>
            <a:endParaRPr lang="ru-RU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8229600" cy="1143000"/>
          </a:xfrm>
        </p:spPr>
        <p:txBody>
          <a:bodyPr/>
          <a:lstStyle/>
          <a:p>
            <a:r>
              <a:rPr lang="ru-RU" b="1">
                <a:solidFill>
                  <a:srgbClr val="A56F92"/>
                </a:solidFill>
              </a:rPr>
              <a:t>Новаторство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763000" cy="4953000"/>
          </a:xfrm>
        </p:spPr>
        <p:txBody>
          <a:bodyPr/>
          <a:lstStyle/>
          <a:p>
            <a:pPr indent="225425">
              <a:lnSpc>
                <a:spcPct val="90000"/>
              </a:lnSpc>
              <a:buFontTx/>
              <a:buNone/>
            </a:pPr>
            <a:r>
              <a:rPr lang="ru-RU" sz="2600">
                <a:solidFill>
                  <a:srgbClr val="F4C8EC"/>
                </a:solidFill>
                <a:latin typeface="Book Antiqua" pitchFamily="18" charset="0"/>
              </a:rPr>
              <a:t>Фантастика наталкивается на сугубый реализм, миф на скрупулезную историческую достоверность, теософия на демонизм, романтика на клоунаду. </a:t>
            </a:r>
          </a:p>
          <a:p>
            <a:pPr indent="225425">
              <a:lnSpc>
                <a:spcPct val="90000"/>
              </a:lnSpc>
              <a:buFontTx/>
              <a:buNone/>
            </a:pPr>
            <a:r>
              <a:rPr lang="ru-RU" sz="2600">
                <a:solidFill>
                  <a:srgbClr val="F4C8EC"/>
                </a:solidFill>
                <a:latin typeface="Book Antiqua" pitchFamily="18" charset="0"/>
              </a:rPr>
              <a:t>Действие ершалаимских сцен  происходит в течение одного дня, что удовлетворяет требованиям классицизма, </a:t>
            </a:r>
          </a:p>
          <a:p>
            <a:pPr indent="225425">
              <a:lnSpc>
                <a:spcPct val="90000"/>
              </a:lnSpc>
              <a:buFontTx/>
              <a:buNone/>
            </a:pPr>
            <a:r>
              <a:rPr lang="ru-RU" sz="2600">
                <a:solidFill>
                  <a:srgbClr val="F4C8EC"/>
                </a:solidFill>
                <a:latin typeface="Book Antiqua" pitchFamily="18" charset="0"/>
              </a:rPr>
              <a:t>поэтому можно сказать, что в булгаковском романе весьма органично соединились едва ли не все существующие в мире жанры и литературные направления. </a:t>
            </a:r>
          </a:p>
          <a:p>
            <a:pPr indent="225425">
              <a:lnSpc>
                <a:spcPct val="90000"/>
              </a:lnSpc>
              <a:buFontTx/>
              <a:buNone/>
            </a:pPr>
            <a:r>
              <a:rPr lang="ru-RU" sz="2600">
                <a:solidFill>
                  <a:srgbClr val="F4C8EC"/>
                </a:solidFill>
                <a:latin typeface="Book Antiqua" pitchFamily="18" charset="0"/>
              </a:rPr>
              <a:t>Здесь сходятся все стихии: смешного и серьезного, философии и сатиры, пародии и волшебной фантастики.</a:t>
            </a:r>
          </a:p>
        </p:txBody>
      </p:sp>
      <p:pic>
        <p:nvPicPr>
          <p:cNvPr id="22536" name="07 Дорожка 7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</p:pic>
      <p:sp>
        <p:nvSpPr>
          <p:cNvPr id="22537" name="AutoShape 9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58200" y="5715000"/>
            <a:ext cx="381000" cy="3810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 advClick="0" advTm="23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25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"/>
                            </p:stCondLst>
                            <p:childTnLst>
                              <p:par>
                                <p:cTn id="1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00"/>
                            </p:stCondLst>
                            <p:childTnLst>
                              <p:par>
                                <p:cTn id="2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00"/>
                            </p:stCondLst>
                            <p:childTnLst>
                              <p:par>
                                <p:cTn id="2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300"/>
                            </p:stCondLst>
                            <p:childTnLst>
                              <p:par>
                                <p:cTn id="2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1" showWhenStopped="0">
                <p:cTn id="3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536"/>
                </p:tgtEl>
              </p:cMediaNode>
            </p:audio>
          </p:childTnLst>
        </p:cTn>
      </p:par>
    </p:tnLst>
    <p:bldLst>
      <p:bldP spid="22530" grpId="0" autoUpdateAnimBg="0"/>
      <p:bldP spid="22531" grpId="0" uiExpand="1" build="p" autoUpdateAnimBg="0"/>
      <p:bldP spid="2253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4183F-6F85-4C18-8641-B5E46033C101}" type="slidenum">
              <a:rPr lang="ru-RU"/>
              <a:pPr/>
              <a:t>12</a:t>
            </a:fld>
            <a:endParaRPr lang="ru-RU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ru-RU" sz="4000" b="1">
                <a:solidFill>
                  <a:srgbClr val="CCE8EA"/>
                </a:solidFill>
              </a:rPr>
              <a:t>М.А. Булгаков - художник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5562600" cy="4953000"/>
          </a:xfrm>
        </p:spPr>
        <p:txBody>
          <a:bodyPr/>
          <a:lstStyle/>
          <a:p>
            <a:pPr indent="460375">
              <a:lnSpc>
                <a:spcPct val="80000"/>
              </a:lnSpc>
              <a:buFontTx/>
              <a:buNone/>
            </a:pPr>
            <a:r>
              <a:rPr lang="ru-RU" sz="2000"/>
              <a:t>На выработку читателем собственного отношения к происходящему направлены все художественные особенности творчества Булгакова. </a:t>
            </a:r>
          </a:p>
          <a:p>
            <a:pPr indent="460375">
              <a:lnSpc>
                <a:spcPct val="80000"/>
              </a:lnSpc>
              <a:buFontTx/>
              <a:buNone/>
            </a:pPr>
            <a:r>
              <a:rPr lang="ru-RU" sz="2000"/>
              <a:t>В «Мастере и Маргарите» Булгаков намеренно дает персонажам нетрадиционные имена: сатане — Воланда, </a:t>
            </a:r>
          </a:p>
          <a:p>
            <a:pPr indent="460375">
              <a:lnSpc>
                <a:spcPct val="80000"/>
              </a:lnSpc>
              <a:buFontTx/>
              <a:buNone/>
            </a:pPr>
            <a:r>
              <a:rPr lang="ru-RU" sz="2000"/>
              <a:t>Иерусалиму — Ершалаим, вечного противника дьявола он называет не Иисусом, а Иешуа Га-Ноцри. </a:t>
            </a:r>
          </a:p>
          <a:p>
            <a:pPr indent="460375">
              <a:lnSpc>
                <a:spcPct val="80000"/>
              </a:lnSpc>
              <a:buFontTx/>
              <a:buNone/>
            </a:pPr>
            <a:r>
              <a:rPr lang="ru-RU" sz="2000"/>
              <a:t>Читатель должен самостоятельно проникнуть в суть происходящего и будто бы заново пережить в сознании центральные эпизоды мировой истории человечества: суд Пилата, смерть и воскресение Иисуса.</a:t>
            </a:r>
          </a:p>
        </p:txBody>
      </p:sp>
      <p:pic>
        <p:nvPicPr>
          <p:cNvPr id="25604" name="Picture 4" descr="NVE001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1447800"/>
            <a:ext cx="3025775" cy="2209800"/>
          </a:xfrm>
          <a:prstGeom prst="rect">
            <a:avLst/>
          </a:prstGeom>
          <a:noFill/>
          <a:ln w="57150" cmpd="thickThin">
            <a:solidFill>
              <a:srgbClr val="ABFFFD"/>
            </a:solidFill>
            <a:miter lim="800000"/>
            <a:headEnd/>
            <a:tailEnd/>
          </a:ln>
        </p:spPr>
      </p:pic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5943600" y="3962400"/>
            <a:ext cx="2895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66CCFF"/>
                </a:solidFill>
              </a:rPr>
              <a:t>Сергей Безруков в роли Иешуа Га-ноцри</a:t>
            </a:r>
          </a:p>
        </p:txBody>
      </p:sp>
      <p:sp>
        <p:nvSpPr>
          <p:cNvPr id="25606" name="AutoShape 6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20000" y="6096000"/>
            <a:ext cx="457200" cy="4572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 advClick="0" advTm="23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5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autoUpdateAnimBg="0"/>
      <p:bldP spid="25603" grpId="0" uiExpand="1" build="p" autoUpdateAnimBg="0"/>
      <p:bldP spid="25605" grpId="0"/>
      <p:bldP spid="2560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75110-EB10-4E36-99F2-DEEB37225773}" type="slidenum">
              <a:rPr lang="ru-RU"/>
              <a:pPr/>
              <a:t>13</a:t>
            </a:fld>
            <a:endParaRPr lang="ru-RU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100" b="1"/>
              <a:t>Тайна треугольника Воланда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343400"/>
          </a:xfrm>
        </p:spPr>
        <p:txBody>
          <a:bodyPr/>
          <a:lstStyle/>
          <a:p>
            <a:pPr indent="461963">
              <a:buFontTx/>
              <a:buNone/>
            </a:pPr>
            <a:r>
              <a:rPr lang="ru-RU" sz="2000">
                <a:solidFill>
                  <a:srgbClr val="CCECFF"/>
                </a:solidFill>
                <a:latin typeface="Eras Bold ITC" pitchFamily="34" charset="0"/>
              </a:rPr>
              <a:t>Дело в том, что в романе сатирические персонажи, как правило, Воланда не узнают. В романе его узнают только двое — мастер и Маргарита. Должен узнать и читатель, союзник автора. </a:t>
            </a:r>
          </a:p>
          <a:p>
            <a:pPr indent="461963">
              <a:buFontTx/>
              <a:buNone/>
            </a:pPr>
            <a:r>
              <a:rPr lang="ru-RU" sz="2000">
                <a:solidFill>
                  <a:srgbClr val="CCECFF"/>
                </a:solidFill>
                <a:latin typeface="Eras Bold ITC" pitchFamily="34" charset="0"/>
              </a:rPr>
              <a:t>Но Воланд и не скрывает, кто он такой. В его облике, повадках, речи то и дело вспыхивают блики мучительно знакомых примет... Лихо заломленный на ухо берет. Пера, правда, нет... </a:t>
            </a:r>
          </a:p>
          <a:p>
            <a:pPr indent="461963">
              <a:buFontTx/>
              <a:buNone/>
            </a:pPr>
            <a:r>
              <a:rPr lang="ru-RU" sz="2000">
                <a:solidFill>
                  <a:srgbClr val="CCECFF"/>
                </a:solidFill>
                <a:latin typeface="Eras Bold ITC" pitchFamily="34" charset="0"/>
              </a:rPr>
              <a:t>Набалдашник трости в виде головы пуделя... Он предъявляет свой знак — треугольник на крышке золотого портсигара. В сцене со Стёпой Лиходеевым «незнакомец вынул большие золотые часы с алмазным треугольником на крышке». </a:t>
            </a:r>
          </a:p>
          <a:p>
            <a:pPr indent="461963">
              <a:buFontTx/>
              <a:buNone/>
            </a:pPr>
            <a:r>
              <a:rPr lang="ru-RU" sz="2000">
                <a:solidFill>
                  <a:srgbClr val="CCECFF"/>
                </a:solidFill>
                <a:latin typeface="Eras Bold ITC" pitchFamily="34" charset="0"/>
              </a:rPr>
              <a:t>На крышке дорогого портсигара, на крышке золотых часов ставилась монограмма владельца. Монограмма Воланда? Треугольник? </a:t>
            </a:r>
          </a:p>
        </p:txBody>
      </p:sp>
    </p:spTree>
  </p:cSld>
  <p:clrMapOvr>
    <a:masterClrMapping/>
  </p:clrMapOvr>
  <p:transition spd="med" advClick="0" advTm="23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500"/>
                            </p:stCondLst>
                            <p:childTnLst>
                              <p:par>
                                <p:cTn id="2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174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B8E9F-15F7-465E-AB98-4710F973AA90}" type="slidenum">
              <a:rPr lang="ru-RU"/>
              <a:pPr/>
              <a:t>14</a:t>
            </a:fld>
            <a:endParaRPr lang="ru-RU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 indent="376238">
              <a:buFontTx/>
              <a:buNone/>
            </a:pPr>
            <a:r>
              <a:rPr lang="ru-RU" sz="2000">
                <a:solidFill>
                  <a:srgbClr val="CCECFF"/>
                </a:solidFill>
                <a:latin typeface="Eras Bold ITC" pitchFamily="34" charset="0"/>
              </a:rPr>
              <a:t>Профессор И. Ф. Бэлза считает, что это «Всевидящее око», «первая ипостась Троицы», то есть символ Бога. Символ Бога, по которому нельзя не узнать дьявола? Никак не откажешь в смелости этому парадоксу исследователя.</a:t>
            </a:r>
          </a:p>
          <a:p>
            <a:pPr indent="376238">
              <a:buFontTx/>
              <a:buNone/>
            </a:pPr>
            <a:r>
              <a:rPr lang="ru-RU" sz="2000">
                <a:solidFill>
                  <a:srgbClr val="CCECFF"/>
                </a:solidFill>
                <a:latin typeface="Eras Bold ITC" pitchFamily="34" charset="0"/>
              </a:rPr>
              <a:t>Воланд в романе не является носителем изначального, божественного всеведения. Правда, для него нет тайн, он может узнать все, что ему угодно, это требует крайне малого, порой символического усилия. К тому же «Всевидящее око» изображается в виде глаза в треугольнике. </a:t>
            </a:r>
          </a:p>
          <a:p>
            <a:pPr indent="376238">
              <a:buFontTx/>
              <a:buNone/>
            </a:pPr>
            <a:r>
              <a:rPr lang="ru-RU" sz="2000">
                <a:solidFill>
                  <a:srgbClr val="CCECFF"/>
                </a:solidFill>
                <a:latin typeface="Eras Bold ITC" pitchFamily="34" charset="0"/>
              </a:rPr>
              <a:t>Если мы откроем Энциклопедический словарь Брокгауза и Ефрона, к которому так часто обращался Булгаков, на статье «Диавол», мы увидим, что эта статья пестрит этими самыми треугольниками. Это  греческа буква Д — дельта большая, первая буква   слова   «Дьявол».   Инициал Воланда.</a:t>
            </a:r>
          </a:p>
          <a:p>
            <a:pPr indent="376238">
              <a:buFontTx/>
              <a:buNone/>
            </a:pPr>
            <a:r>
              <a:rPr lang="ru-RU" sz="2000">
                <a:solidFill>
                  <a:srgbClr val="CCECFF"/>
                </a:solidFill>
                <a:latin typeface="Eras Bold ITC" pitchFamily="34" charset="0"/>
              </a:rPr>
              <a:t>На портсигаре действительно была его монограмма.</a:t>
            </a:r>
          </a:p>
          <a:p>
            <a:pPr indent="376238">
              <a:buFontTx/>
              <a:buNone/>
            </a:pPr>
            <a:endParaRPr lang="ru-RU" sz="2000">
              <a:solidFill>
                <a:srgbClr val="CCECFF"/>
              </a:solidFill>
              <a:latin typeface="Eras Bold ITC" pitchFamily="34" charset="0"/>
            </a:endParaRPr>
          </a:p>
        </p:txBody>
      </p:sp>
      <p:grpSp>
        <p:nvGrpSpPr>
          <p:cNvPr id="59400" name="Group 8"/>
          <p:cNvGrpSpPr>
            <a:grpSpLocks/>
          </p:cNvGrpSpPr>
          <p:nvPr/>
        </p:nvGrpSpPr>
        <p:grpSpPr bwMode="auto">
          <a:xfrm>
            <a:off x="8229600" y="1219200"/>
            <a:ext cx="609600" cy="762000"/>
            <a:chOff x="5232" y="1440"/>
            <a:chExt cx="528" cy="528"/>
          </a:xfrm>
        </p:grpSpPr>
        <p:sp>
          <p:nvSpPr>
            <p:cNvPr id="59396" name="Line 4"/>
            <p:cNvSpPr>
              <a:spLocks noChangeShapeType="1"/>
            </p:cNvSpPr>
            <p:nvPr/>
          </p:nvSpPr>
          <p:spPr bwMode="auto">
            <a:xfrm flipH="1">
              <a:off x="5232" y="1440"/>
              <a:ext cx="240" cy="528"/>
            </a:xfrm>
            <a:prstGeom prst="line">
              <a:avLst/>
            </a:prstGeom>
            <a:noFill/>
            <a:ln w="38100">
              <a:solidFill>
                <a:srgbClr val="F5096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9397" name="Line 5"/>
            <p:cNvSpPr>
              <a:spLocks noChangeShapeType="1"/>
            </p:cNvSpPr>
            <p:nvPr/>
          </p:nvSpPr>
          <p:spPr bwMode="auto">
            <a:xfrm flipV="1">
              <a:off x="5232" y="1920"/>
              <a:ext cx="528" cy="48"/>
            </a:xfrm>
            <a:prstGeom prst="line">
              <a:avLst/>
            </a:prstGeom>
            <a:noFill/>
            <a:ln w="38100">
              <a:solidFill>
                <a:srgbClr val="F5096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9399" name="Line 7"/>
            <p:cNvSpPr>
              <a:spLocks noChangeShapeType="1"/>
            </p:cNvSpPr>
            <p:nvPr/>
          </p:nvSpPr>
          <p:spPr bwMode="auto">
            <a:xfrm flipH="1" flipV="1">
              <a:off x="5472" y="1440"/>
              <a:ext cx="288" cy="480"/>
            </a:xfrm>
            <a:prstGeom prst="line">
              <a:avLst/>
            </a:prstGeom>
            <a:noFill/>
            <a:ln w="38100">
              <a:solidFill>
                <a:srgbClr val="F5096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9401" name="Group 9"/>
          <p:cNvGrpSpPr>
            <a:grpSpLocks/>
          </p:cNvGrpSpPr>
          <p:nvPr/>
        </p:nvGrpSpPr>
        <p:grpSpPr bwMode="auto">
          <a:xfrm>
            <a:off x="8305800" y="4953000"/>
            <a:ext cx="457200" cy="457200"/>
            <a:chOff x="5232" y="1440"/>
            <a:chExt cx="528" cy="528"/>
          </a:xfrm>
        </p:grpSpPr>
        <p:sp>
          <p:nvSpPr>
            <p:cNvPr id="59402" name="Line 10"/>
            <p:cNvSpPr>
              <a:spLocks noChangeShapeType="1"/>
            </p:cNvSpPr>
            <p:nvPr/>
          </p:nvSpPr>
          <p:spPr bwMode="auto">
            <a:xfrm flipH="1">
              <a:off x="5232" y="1440"/>
              <a:ext cx="240" cy="528"/>
            </a:xfrm>
            <a:prstGeom prst="line">
              <a:avLst/>
            </a:prstGeom>
            <a:noFill/>
            <a:ln w="38100">
              <a:solidFill>
                <a:srgbClr val="F5096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9403" name="Line 11"/>
            <p:cNvSpPr>
              <a:spLocks noChangeShapeType="1"/>
            </p:cNvSpPr>
            <p:nvPr/>
          </p:nvSpPr>
          <p:spPr bwMode="auto">
            <a:xfrm flipV="1">
              <a:off x="5232" y="1920"/>
              <a:ext cx="528" cy="48"/>
            </a:xfrm>
            <a:prstGeom prst="line">
              <a:avLst/>
            </a:prstGeom>
            <a:noFill/>
            <a:ln w="38100">
              <a:solidFill>
                <a:srgbClr val="F5096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9404" name="Line 12"/>
            <p:cNvSpPr>
              <a:spLocks noChangeShapeType="1"/>
            </p:cNvSpPr>
            <p:nvPr/>
          </p:nvSpPr>
          <p:spPr bwMode="auto">
            <a:xfrm flipH="1" flipV="1">
              <a:off x="5472" y="1440"/>
              <a:ext cx="288" cy="480"/>
            </a:xfrm>
            <a:prstGeom prst="line">
              <a:avLst/>
            </a:prstGeom>
            <a:noFill/>
            <a:ln w="38100">
              <a:solidFill>
                <a:srgbClr val="F5096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9405" name="Group 13"/>
          <p:cNvGrpSpPr>
            <a:grpSpLocks/>
          </p:cNvGrpSpPr>
          <p:nvPr/>
        </p:nvGrpSpPr>
        <p:grpSpPr bwMode="auto">
          <a:xfrm>
            <a:off x="381000" y="381000"/>
            <a:ext cx="457200" cy="533400"/>
            <a:chOff x="5232" y="1440"/>
            <a:chExt cx="528" cy="528"/>
          </a:xfrm>
        </p:grpSpPr>
        <p:sp>
          <p:nvSpPr>
            <p:cNvPr id="59406" name="Line 14"/>
            <p:cNvSpPr>
              <a:spLocks noChangeShapeType="1"/>
            </p:cNvSpPr>
            <p:nvPr/>
          </p:nvSpPr>
          <p:spPr bwMode="auto">
            <a:xfrm flipH="1">
              <a:off x="5232" y="1440"/>
              <a:ext cx="240" cy="528"/>
            </a:xfrm>
            <a:prstGeom prst="line">
              <a:avLst/>
            </a:prstGeom>
            <a:noFill/>
            <a:ln w="38100">
              <a:solidFill>
                <a:srgbClr val="F5096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9407" name="Line 15"/>
            <p:cNvSpPr>
              <a:spLocks noChangeShapeType="1"/>
            </p:cNvSpPr>
            <p:nvPr/>
          </p:nvSpPr>
          <p:spPr bwMode="auto">
            <a:xfrm flipV="1">
              <a:off x="5232" y="1920"/>
              <a:ext cx="528" cy="48"/>
            </a:xfrm>
            <a:prstGeom prst="line">
              <a:avLst/>
            </a:prstGeom>
            <a:noFill/>
            <a:ln w="38100">
              <a:solidFill>
                <a:srgbClr val="F5096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9408" name="Line 16"/>
            <p:cNvSpPr>
              <a:spLocks noChangeShapeType="1"/>
            </p:cNvSpPr>
            <p:nvPr/>
          </p:nvSpPr>
          <p:spPr bwMode="auto">
            <a:xfrm flipH="1" flipV="1">
              <a:off x="5472" y="1440"/>
              <a:ext cx="288" cy="480"/>
            </a:xfrm>
            <a:prstGeom prst="line">
              <a:avLst/>
            </a:prstGeom>
            <a:noFill/>
            <a:ln w="38100">
              <a:solidFill>
                <a:srgbClr val="F5096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 spd="med" advClick="0" advTm="23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59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59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59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A1835-FBA4-486A-B806-21112BD060AF}" type="slidenum">
              <a:rPr lang="ru-RU"/>
              <a:pPr/>
              <a:t>15</a:t>
            </a:fld>
            <a:endParaRPr lang="ru-RU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8382000" cy="5257800"/>
          </a:xfrm>
        </p:spPr>
        <p:txBody>
          <a:bodyPr/>
          <a:lstStyle/>
          <a:p>
            <a:pPr indent="461963">
              <a:buFontTx/>
              <a:buNone/>
            </a:pPr>
            <a:r>
              <a:rPr lang="ru-RU" sz="2500">
                <a:solidFill>
                  <a:srgbClr val="CCECFF"/>
                </a:solidFill>
                <a:latin typeface="Eras Bold ITC" pitchFamily="34" charset="0"/>
              </a:rPr>
              <a:t>Ранее М.А. Булгаков хотел назвать данного персонажа именем Фаланд, что в переводе с немецкого означает «чёрт». </a:t>
            </a:r>
          </a:p>
          <a:p>
            <a:pPr indent="461963">
              <a:buFontTx/>
              <a:buNone/>
            </a:pPr>
            <a:r>
              <a:rPr lang="ru-RU" sz="2500">
                <a:solidFill>
                  <a:srgbClr val="CCECFF"/>
                </a:solidFill>
                <a:latin typeface="Eras Bold ITC" pitchFamily="34" charset="0"/>
              </a:rPr>
              <a:t>Это слово Булгаков нашел не в словарях (его познания в немецком языке были не очень велики), а в примечаниях к «Фаусту» Гете в прозаическом переводе А. Соколовского. </a:t>
            </a:r>
          </a:p>
          <a:p>
            <a:pPr indent="461963">
              <a:buFontTx/>
              <a:buNone/>
            </a:pPr>
            <a:r>
              <a:rPr lang="ru-RU" sz="2500">
                <a:solidFill>
                  <a:srgbClr val="CCECFF"/>
                </a:solidFill>
                <a:latin typeface="Eras Bold ITC" pitchFamily="34" charset="0"/>
              </a:rPr>
              <a:t>Если бы Булгаков писал роман - «криптограмму», рассчитанный на «посвященных», ему бы следовало сохранить это </a:t>
            </a:r>
            <a:r>
              <a:rPr lang="en-US" sz="2500">
                <a:solidFill>
                  <a:srgbClr val="CCECFF"/>
                </a:solidFill>
                <a:latin typeface="Eras Bold ITC" pitchFamily="34" charset="0"/>
              </a:rPr>
              <a:t>F</a:t>
            </a:r>
            <a:r>
              <a:rPr lang="ru-RU" sz="2500">
                <a:solidFill>
                  <a:srgbClr val="CCECFF"/>
                </a:solidFill>
                <a:latin typeface="Eras Bold ITC" pitchFamily="34" charset="0"/>
              </a:rPr>
              <a:t>. </a:t>
            </a:r>
          </a:p>
          <a:p>
            <a:pPr indent="461963">
              <a:buFontTx/>
              <a:buNone/>
            </a:pPr>
            <a:r>
              <a:rPr lang="ru-RU" sz="2500">
                <a:solidFill>
                  <a:srgbClr val="CCECFF"/>
                </a:solidFill>
                <a:latin typeface="Eras Bold ITC" pitchFamily="34" charset="0"/>
              </a:rPr>
              <a:t>Но писатель, ведя свою доверительную и насмешливую игру с читателем, все-таки находит другой знак.</a:t>
            </a:r>
          </a:p>
        </p:txBody>
      </p:sp>
      <p:grpSp>
        <p:nvGrpSpPr>
          <p:cNvPr id="32777" name="Group 9"/>
          <p:cNvGrpSpPr>
            <a:grpSpLocks/>
          </p:cNvGrpSpPr>
          <p:nvPr/>
        </p:nvGrpSpPr>
        <p:grpSpPr bwMode="auto">
          <a:xfrm>
            <a:off x="8305800" y="838200"/>
            <a:ext cx="533400" cy="685800"/>
            <a:chOff x="5232" y="1440"/>
            <a:chExt cx="528" cy="528"/>
          </a:xfrm>
        </p:grpSpPr>
        <p:sp>
          <p:nvSpPr>
            <p:cNvPr id="32778" name="Line 10"/>
            <p:cNvSpPr>
              <a:spLocks noChangeShapeType="1"/>
            </p:cNvSpPr>
            <p:nvPr/>
          </p:nvSpPr>
          <p:spPr bwMode="auto">
            <a:xfrm flipH="1">
              <a:off x="5232" y="1440"/>
              <a:ext cx="240" cy="528"/>
            </a:xfrm>
            <a:prstGeom prst="line">
              <a:avLst/>
            </a:prstGeom>
            <a:noFill/>
            <a:ln w="38100">
              <a:solidFill>
                <a:srgbClr val="F5096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2779" name="Line 11"/>
            <p:cNvSpPr>
              <a:spLocks noChangeShapeType="1"/>
            </p:cNvSpPr>
            <p:nvPr/>
          </p:nvSpPr>
          <p:spPr bwMode="auto">
            <a:xfrm flipV="1">
              <a:off x="5232" y="1920"/>
              <a:ext cx="528" cy="48"/>
            </a:xfrm>
            <a:prstGeom prst="line">
              <a:avLst/>
            </a:prstGeom>
            <a:noFill/>
            <a:ln w="38100">
              <a:solidFill>
                <a:srgbClr val="F5096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2780" name="Line 12"/>
            <p:cNvSpPr>
              <a:spLocks noChangeShapeType="1"/>
            </p:cNvSpPr>
            <p:nvPr/>
          </p:nvSpPr>
          <p:spPr bwMode="auto">
            <a:xfrm flipH="1" flipV="1">
              <a:off x="5472" y="1440"/>
              <a:ext cx="288" cy="480"/>
            </a:xfrm>
            <a:prstGeom prst="line">
              <a:avLst/>
            </a:prstGeom>
            <a:noFill/>
            <a:ln w="38100">
              <a:solidFill>
                <a:srgbClr val="F5096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2781" name="Group 13"/>
          <p:cNvGrpSpPr>
            <a:grpSpLocks/>
          </p:cNvGrpSpPr>
          <p:nvPr/>
        </p:nvGrpSpPr>
        <p:grpSpPr bwMode="auto">
          <a:xfrm>
            <a:off x="304800" y="2895600"/>
            <a:ext cx="685800" cy="762000"/>
            <a:chOff x="5232" y="1440"/>
            <a:chExt cx="528" cy="528"/>
          </a:xfrm>
        </p:grpSpPr>
        <p:sp>
          <p:nvSpPr>
            <p:cNvPr id="32782" name="Line 14"/>
            <p:cNvSpPr>
              <a:spLocks noChangeShapeType="1"/>
            </p:cNvSpPr>
            <p:nvPr/>
          </p:nvSpPr>
          <p:spPr bwMode="auto">
            <a:xfrm flipH="1">
              <a:off x="5232" y="1440"/>
              <a:ext cx="240" cy="528"/>
            </a:xfrm>
            <a:prstGeom prst="line">
              <a:avLst/>
            </a:prstGeom>
            <a:noFill/>
            <a:ln w="38100">
              <a:solidFill>
                <a:srgbClr val="F5096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2783" name="Line 15"/>
            <p:cNvSpPr>
              <a:spLocks noChangeShapeType="1"/>
            </p:cNvSpPr>
            <p:nvPr/>
          </p:nvSpPr>
          <p:spPr bwMode="auto">
            <a:xfrm flipV="1">
              <a:off x="5232" y="1920"/>
              <a:ext cx="528" cy="48"/>
            </a:xfrm>
            <a:prstGeom prst="line">
              <a:avLst/>
            </a:prstGeom>
            <a:noFill/>
            <a:ln w="38100">
              <a:solidFill>
                <a:srgbClr val="F5096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2784" name="Line 16"/>
            <p:cNvSpPr>
              <a:spLocks noChangeShapeType="1"/>
            </p:cNvSpPr>
            <p:nvPr/>
          </p:nvSpPr>
          <p:spPr bwMode="auto">
            <a:xfrm flipH="1" flipV="1">
              <a:off x="5472" y="1440"/>
              <a:ext cx="288" cy="480"/>
            </a:xfrm>
            <a:prstGeom prst="line">
              <a:avLst/>
            </a:prstGeom>
            <a:noFill/>
            <a:ln w="38100">
              <a:solidFill>
                <a:srgbClr val="F5096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 spd="med" advClick="0" advTm="23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B58B0-B828-45B1-A21D-866A803659D9}" type="slidenum">
              <a:rPr lang="ru-RU"/>
              <a:pPr/>
              <a:t>16</a:t>
            </a:fld>
            <a:endParaRPr lang="ru-RU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>
                <a:solidFill>
                  <a:srgbClr val="FF3399"/>
                </a:solidFill>
              </a:rPr>
              <a:t>Об экранизации романа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pPr indent="636588">
              <a:lnSpc>
                <a:spcPct val="90000"/>
              </a:lnSpc>
              <a:buFontTx/>
              <a:buNone/>
            </a:pPr>
            <a:r>
              <a:rPr lang="ru-RU" sz="3100">
                <a:solidFill>
                  <a:srgbClr val="FFF8C1"/>
                </a:solidFill>
                <a:latin typeface="Mangal" pitchFamily="2"/>
              </a:rPr>
              <a:t>В конце 2005 года на экраны вышел сериал «Мастер и Маргарита», снятый по одноимённому произведению М.А. Булгакова, режиссёром В. Бортко. </a:t>
            </a:r>
          </a:p>
          <a:p>
            <a:pPr indent="636588">
              <a:lnSpc>
                <a:spcPct val="90000"/>
              </a:lnSpc>
              <a:buFontTx/>
              <a:buNone/>
            </a:pPr>
            <a:r>
              <a:rPr lang="ru-RU" sz="3100">
                <a:solidFill>
                  <a:srgbClr val="FFF8C1"/>
                </a:solidFill>
                <a:latin typeface="Mangal" pitchFamily="2"/>
              </a:rPr>
              <a:t>Этот фильм понравился многим, в том числе и нам, авторам презентации. Создатели фильма были точны в передаче сюжетной линии книги и, поэтому сериал приятно поражает схожестью с оригиналом.</a:t>
            </a:r>
          </a:p>
        </p:txBody>
      </p:sp>
    </p:spTree>
  </p:cSld>
  <p:clrMapOvr>
    <a:masterClrMapping/>
  </p:clrMapOvr>
  <p:transition spd="med" advClick="0" advTm="23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A0783-5CA1-4E48-BCCD-E8484CC21DAC}" type="slidenum">
              <a:rPr lang="ru-RU"/>
              <a:pPr/>
              <a:t>17</a:t>
            </a:fld>
            <a:endParaRPr lang="ru-RU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5200" y="533400"/>
            <a:ext cx="5334000" cy="5257800"/>
          </a:xfrm>
        </p:spPr>
        <p:txBody>
          <a:bodyPr/>
          <a:lstStyle/>
          <a:p>
            <a:pPr indent="636588">
              <a:buFontTx/>
              <a:buNone/>
            </a:pPr>
            <a:r>
              <a:rPr lang="ru-RU" sz="2400">
                <a:latin typeface="Vivaldi" pitchFamily="66" charset="0"/>
              </a:rPr>
              <a:t>В экранизации романа участвовал великолепный состав выдающихся актёров: О. Басилашвили – в роли Воланда; А. Адабашьяна – в роли Берлиоза; </a:t>
            </a:r>
          </a:p>
          <a:p>
            <a:pPr indent="636588">
              <a:buFontTx/>
              <a:buNone/>
            </a:pPr>
            <a:r>
              <a:rPr lang="ru-RU" sz="2400">
                <a:latin typeface="Vivaldi" pitchFamily="66" charset="0"/>
              </a:rPr>
              <a:t>В. Галкина – в роли поэта И. Бездомного; К. Лаврова – в роли Понтия Пилата; С. Безрукова – в роли Иешуа Га-Ноцри; </a:t>
            </a:r>
          </a:p>
          <a:p>
            <a:pPr indent="636588">
              <a:buFontTx/>
              <a:buNone/>
            </a:pPr>
            <a:r>
              <a:rPr lang="ru-RU" sz="2400">
                <a:latin typeface="Vivaldi" pitchFamily="66" charset="0"/>
              </a:rPr>
              <a:t>А. Ковальчук – в роли Маргариты; А. Галибина – в роли мастера и многие другие. Фильм получился по-настоящему сильным, ярким и запоминающимся.</a:t>
            </a:r>
          </a:p>
        </p:txBody>
      </p:sp>
      <p:pic>
        <p:nvPicPr>
          <p:cNvPr id="60420" name="Picture 4" descr="Копия NVE001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92670">
            <a:off x="304800" y="457200"/>
            <a:ext cx="2971800" cy="2586038"/>
          </a:xfrm>
          <a:prstGeom prst="rect">
            <a:avLst/>
          </a:prstGeom>
          <a:noFill/>
          <a:ln w="76200" cmpd="tri">
            <a:solidFill>
              <a:srgbClr val="969696"/>
            </a:solidFill>
            <a:miter lim="800000"/>
            <a:headEnd/>
            <a:tailEnd/>
          </a:ln>
        </p:spPr>
      </p:pic>
      <p:pic>
        <p:nvPicPr>
          <p:cNvPr id="60422" name="Picture 6" descr="NVE0033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124527">
            <a:off x="668338" y="3457575"/>
            <a:ext cx="2667000" cy="2333625"/>
          </a:xfrm>
          <a:prstGeom prst="rect">
            <a:avLst/>
          </a:prstGeom>
          <a:noFill/>
          <a:ln w="76200" cmpd="tri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 advClick="0" advTm="23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EB16-325F-4CC4-AA13-AC0A9FB553B6}" type="slidenum">
              <a:rPr lang="ru-RU"/>
              <a:pPr/>
              <a:t>18</a:t>
            </a:fld>
            <a:endParaRPr lang="ru-RU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29600" cy="868363"/>
          </a:xfrm>
        </p:spPr>
        <p:txBody>
          <a:bodyPr/>
          <a:lstStyle/>
          <a:p>
            <a:r>
              <a:rPr lang="ru-RU" sz="5000" b="1">
                <a:solidFill>
                  <a:srgbClr val="FC303F"/>
                </a:solidFill>
              </a:rPr>
              <a:t>О романе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305800" cy="4495800"/>
          </a:xfrm>
        </p:spPr>
        <p:txBody>
          <a:bodyPr/>
          <a:lstStyle/>
          <a:p>
            <a:pPr indent="315913">
              <a:lnSpc>
                <a:spcPct val="80000"/>
              </a:lnSpc>
              <a:buFontTx/>
              <a:buNone/>
            </a:pPr>
            <a:r>
              <a:rPr lang="ru-RU" sz="2400">
                <a:solidFill>
                  <a:srgbClr val="D9FFFE"/>
                </a:solidFill>
                <a:latin typeface="Goudy Stout" pitchFamily="18" charset="0"/>
              </a:rPr>
              <a:t>«Сегодня «Мастер и Маргарита», возможно, самое популярное и высоко ценимое большинством читателей произведение советской литературы. </a:t>
            </a:r>
          </a:p>
          <a:p>
            <a:pPr indent="315913">
              <a:lnSpc>
                <a:spcPct val="80000"/>
              </a:lnSpc>
              <a:buFontTx/>
              <a:buNone/>
            </a:pPr>
            <a:r>
              <a:rPr lang="ru-RU" sz="2400">
                <a:solidFill>
                  <a:srgbClr val="D9FFFE"/>
                </a:solidFill>
                <a:latin typeface="Goudy Stout" pitchFamily="18" charset="0"/>
              </a:rPr>
              <a:t>В романе выразилось все своеобразие М.А. Булгакова как художника и человека, выразилось через свойственный только ему, неповторимо булгаковский сплав проблем, смесь иронии, сарказма и грусти, через чеканку слова. </a:t>
            </a:r>
          </a:p>
          <a:p>
            <a:pPr indent="315913">
              <a:lnSpc>
                <a:spcPct val="80000"/>
              </a:lnSpc>
              <a:buFontTx/>
              <a:buNone/>
            </a:pPr>
            <a:r>
              <a:rPr lang="ru-RU" sz="2400">
                <a:solidFill>
                  <a:srgbClr val="D9FFFE"/>
                </a:solidFill>
                <a:latin typeface="Goudy Stout" pitchFamily="18" charset="0"/>
              </a:rPr>
              <a:t>И вместе с тем перед нами глубоко объективный портрет эпохи.</a:t>
            </a:r>
          </a:p>
          <a:p>
            <a:pPr indent="315913">
              <a:lnSpc>
                <a:spcPct val="80000"/>
              </a:lnSpc>
              <a:buFontTx/>
              <a:buNone/>
            </a:pPr>
            <a:r>
              <a:rPr lang="ru-RU" sz="2400">
                <a:solidFill>
                  <a:srgbClr val="D9FFFE"/>
                </a:solidFill>
                <a:latin typeface="Goudy Stout" pitchFamily="18" charset="0"/>
              </a:rPr>
              <a:t>«Мастер и Маргарита» - тот достаточно редкий случай, когда художник вынашивает и завершает произведение, доступное и близкое всем временам».</a:t>
            </a:r>
          </a:p>
          <a:p>
            <a:pPr indent="315913">
              <a:lnSpc>
                <a:spcPct val="80000"/>
              </a:lnSpc>
              <a:buFontTx/>
              <a:buNone/>
            </a:pPr>
            <a:r>
              <a:rPr lang="ru-RU" sz="2400" b="1">
                <a:solidFill>
                  <a:srgbClr val="D9FFFE"/>
                </a:solidFill>
                <a:latin typeface="Goudy Stout" pitchFamily="18" charset="0"/>
              </a:rPr>
              <a:t>Н. Е. Васильева, кандидат филологических наук</a:t>
            </a:r>
          </a:p>
        </p:txBody>
      </p:sp>
      <p:sp>
        <p:nvSpPr>
          <p:cNvPr id="26628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20000" y="6019800"/>
            <a:ext cx="457200" cy="5334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 advClick="0" advTm="23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3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2B9E-DE1C-4E3A-98E0-B5E5460E3C40}" type="slidenum">
              <a:rPr lang="ru-RU"/>
              <a:pPr/>
              <a:t>19</a:t>
            </a:fld>
            <a:endParaRPr lang="ru-RU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229600" cy="5257800"/>
          </a:xfrm>
        </p:spPr>
        <p:txBody>
          <a:bodyPr/>
          <a:lstStyle/>
          <a:p>
            <a:pPr indent="460375">
              <a:buFontTx/>
              <a:buNone/>
            </a:pPr>
            <a:r>
              <a:rPr lang="ru-RU" sz="2600" dirty="0">
                <a:solidFill>
                  <a:srgbClr val="FFCCCC"/>
                </a:solidFill>
              </a:rPr>
              <a:t>Каждому следующему поколению читателей роман открывается новыми гранями. /Из сочинений/.</a:t>
            </a:r>
          </a:p>
          <a:p>
            <a:pPr indent="460375">
              <a:buFontTx/>
              <a:buNone/>
            </a:pPr>
            <a:r>
              <a:rPr lang="ru-RU" sz="2600" dirty="0">
                <a:solidFill>
                  <a:srgbClr val="FFCCCC"/>
                </a:solidFill>
              </a:rPr>
              <a:t>В романе «Мастер и Маргарита» (1929-1940, опубликован в </a:t>
            </a:r>
            <a:r>
              <a:rPr lang="ru-RU" sz="2600" b="1" i="1" dirty="0">
                <a:solidFill>
                  <a:srgbClr val="FFCCCC"/>
                </a:solidFill>
              </a:rPr>
              <a:t>1966-1967</a:t>
            </a:r>
            <a:r>
              <a:rPr lang="ru-RU" sz="2600" dirty="0">
                <a:solidFill>
                  <a:srgbClr val="FFCCCC"/>
                </a:solidFill>
              </a:rPr>
              <a:t>) М. А. Булгаковым воплощена идея вечного противостояния нравственного и творческого подвижничества силам зла, воплощенная в двух временных планах:</a:t>
            </a:r>
          </a:p>
          <a:p>
            <a:pPr indent="460375">
              <a:buFontTx/>
              <a:buNone/>
            </a:pPr>
            <a:r>
              <a:rPr lang="ru-RU" sz="2600" dirty="0">
                <a:solidFill>
                  <a:srgbClr val="FFCCCC"/>
                </a:solidFill>
              </a:rPr>
              <a:t>в гротескно изображенной современности (с использованием мифологической образности) и евангельских сценах. /Из Большой энциклопедии Кирилла и </a:t>
            </a:r>
            <a:r>
              <a:rPr lang="ru-RU" sz="2600" dirty="0" err="1">
                <a:solidFill>
                  <a:srgbClr val="FFCCCC"/>
                </a:solidFill>
              </a:rPr>
              <a:t>Мефодия</a:t>
            </a:r>
            <a:r>
              <a:rPr lang="ru-RU" sz="2600" dirty="0">
                <a:solidFill>
                  <a:srgbClr val="FFCCCC"/>
                </a:solidFill>
              </a:rPr>
              <a:t> 2006/.</a:t>
            </a:r>
          </a:p>
          <a:p>
            <a:pPr indent="460375">
              <a:buFontTx/>
              <a:buNone/>
            </a:pPr>
            <a:endParaRPr lang="ru-RU" sz="2600" dirty="0">
              <a:solidFill>
                <a:srgbClr val="FFCCCC"/>
              </a:solidFill>
            </a:endParaRPr>
          </a:p>
        </p:txBody>
      </p:sp>
      <p:sp>
        <p:nvSpPr>
          <p:cNvPr id="27653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43800" y="5791200"/>
            <a:ext cx="304800" cy="3810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 advClick="0" advTm="23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000000"/>
            </a:gs>
            <a:gs pos="50000">
              <a:srgbClr val="480024"/>
            </a:gs>
            <a:gs pos="100000">
              <a:srgbClr val="00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E81CE-1DB2-43F3-8A43-E0FED7DBDFBA}" type="slidenum">
              <a:rPr lang="ru-RU"/>
              <a:pPr/>
              <a:t>2</a:t>
            </a:fld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4724400" cy="510540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 b="1" i="1">
                <a:solidFill>
                  <a:srgbClr val="FF9900"/>
                </a:solidFill>
                <a:hlinkClick r:id="rId3" action="ppaction://hlinksldjump"/>
              </a:rPr>
              <a:t>Биография МАБ</a:t>
            </a:r>
            <a:endParaRPr lang="ru-RU" sz="2800" b="1" i="1">
              <a:solidFill>
                <a:srgbClr val="FF9900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2800" b="1" i="1">
                <a:solidFill>
                  <a:srgbClr val="FF9900"/>
                </a:solidFill>
                <a:hlinkClick r:id="rId4" action="ppaction://hlinksldjump"/>
              </a:rPr>
              <a:t>Жизнь того времени</a:t>
            </a:r>
            <a:endParaRPr lang="ru-RU" sz="2800" b="1" i="1">
              <a:solidFill>
                <a:srgbClr val="FF9900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2800" b="1" i="1">
                <a:solidFill>
                  <a:srgbClr val="FF9900"/>
                </a:solidFill>
                <a:hlinkClick r:id="rId5" action="ppaction://hlinksldjump"/>
              </a:rPr>
              <a:t>История создания</a:t>
            </a:r>
            <a:endParaRPr lang="ru-RU" sz="2800" b="1" i="1">
              <a:solidFill>
                <a:srgbClr val="FF9900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2800" b="1" i="1">
                <a:solidFill>
                  <a:srgbClr val="FF9900"/>
                </a:solidFill>
                <a:hlinkClick r:id="rId6" action="ppaction://hlinksldjump"/>
              </a:rPr>
              <a:t>Основное содержание</a:t>
            </a:r>
            <a:endParaRPr lang="ru-RU" sz="2800" b="1" i="1">
              <a:solidFill>
                <a:srgbClr val="FF9900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2800" b="1" i="1">
                <a:solidFill>
                  <a:srgbClr val="FF9900"/>
                </a:solidFill>
                <a:hlinkClick r:id="rId7" action="ppaction://hlinksldjump"/>
              </a:rPr>
              <a:t>Композиция романа</a:t>
            </a:r>
            <a:endParaRPr lang="ru-RU" sz="2800" b="1" i="1">
              <a:solidFill>
                <a:srgbClr val="FF9900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2800" b="1" i="1">
                <a:solidFill>
                  <a:srgbClr val="FF9900"/>
                </a:solidFill>
                <a:hlinkClick r:id="rId8" action="ppaction://hlinksldjump"/>
              </a:rPr>
              <a:t>Новаторство</a:t>
            </a:r>
            <a:endParaRPr lang="ru-RU" sz="2800" b="1" i="1">
              <a:solidFill>
                <a:srgbClr val="FF9900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2800" b="1" i="1">
                <a:solidFill>
                  <a:srgbClr val="FF9900"/>
                </a:solidFill>
                <a:hlinkClick r:id="rId9" action="ppaction://hlinksldjump"/>
              </a:rPr>
              <a:t>М.А.Булгаков – художник</a:t>
            </a:r>
            <a:endParaRPr lang="ru-RU" sz="2800" b="1" i="1">
              <a:solidFill>
                <a:srgbClr val="FF9900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2800" b="1" i="1">
                <a:solidFill>
                  <a:srgbClr val="FF9900"/>
                </a:solidFill>
                <a:hlinkClick r:id="rId10" action="ppaction://hlinksldjump"/>
              </a:rPr>
              <a:t>О романе</a:t>
            </a:r>
            <a:endParaRPr lang="ru-RU" sz="2800" b="1" i="1">
              <a:solidFill>
                <a:srgbClr val="FF9900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2800" b="1" i="1">
                <a:solidFill>
                  <a:srgbClr val="FF9900"/>
                </a:solidFill>
                <a:hlinkClick r:id="rId11" action="ppaction://hlinksldjump"/>
              </a:rPr>
              <a:t>Афоризмы М.А. Булгакова </a:t>
            </a:r>
            <a:endParaRPr lang="ru-RU" sz="2800" b="1" i="1">
              <a:solidFill>
                <a:srgbClr val="FF9900"/>
              </a:solidFill>
            </a:endParaRPr>
          </a:p>
        </p:txBody>
      </p:sp>
      <p:pic>
        <p:nvPicPr>
          <p:cNvPr id="6148" name="Picture 4" descr="NVE00330"/>
          <p:cNvPicPr>
            <a:picLocks noChangeAspect="1" noChangeArrowheads="1"/>
          </p:cNvPicPr>
          <p:nvPr/>
        </p:nvPicPr>
        <p:blipFill>
          <a:blip r:embed="rId12"/>
          <a:srcRect b="2499"/>
          <a:stretch>
            <a:fillRect/>
          </a:stretch>
        </p:blipFill>
        <p:spPr bwMode="auto">
          <a:xfrm>
            <a:off x="5029200" y="762000"/>
            <a:ext cx="3886200" cy="2971800"/>
          </a:xfrm>
          <a:prstGeom prst="rect">
            <a:avLst/>
          </a:prstGeom>
          <a:solidFill>
            <a:srgbClr val="ECFA3C"/>
          </a:solidFill>
          <a:ln w="76200" cmpd="tri">
            <a:solidFill>
              <a:srgbClr val="C0BC18"/>
            </a:solidFill>
            <a:miter lim="800000"/>
            <a:headEnd/>
            <a:tailEnd/>
          </a:ln>
        </p:spPr>
      </p:pic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5791200" y="4267200"/>
            <a:ext cx="2667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i="1">
                <a:solidFill>
                  <a:srgbClr val="E3E323"/>
                </a:solidFill>
              </a:rPr>
              <a:t>Александр Галибин в роли мастера</a:t>
            </a:r>
          </a:p>
        </p:txBody>
      </p:sp>
    </p:spTree>
  </p:cSld>
  <p:clrMapOvr>
    <a:masterClrMapping/>
  </p:clrMapOvr>
  <p:transition spd="med" advClick="0" advTm="23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uiExpand="1" build="p" autoUpdateAnimBg="0"/>
      <p:bldP spid="615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3B508-6C46-45CB-91F4-BB52D12F7317}" type="slidenum">
              <a:rPr lang="ru-RU"/>
              <a:pPr/>
              <a:t>20</a:t>
            </a:fld>
            <a:endParaRPr lang="ru-RU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ru-RU" sz="4000" b="1">
                <a:solidFill>
                  <a:srgbClr val="CCECFF"/>
                </a:solidFill>
              </a:rPr>
              <a:t>Афоризмы М.А.Булгакова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211763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ru-RU" sz="2400">
                <a:solidFill>
                  <a:srgbClr val="F4C8EC"/>
                </a:solidFill>
              </a:rPr>
              <a:t>Да, человек смертен, но это было бы еще пол беды. Плохо то, что он иногда внезапно смертен, вот в чем фокус. 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ru-RU" sz="2400">
                <a:solidFill>
                  <a:srgbClr val="F4C8EC"/>
                </a:solidFill>
              </a:rPr>
              <a:t>Счастье — как здоровье: когда оно на лицо, его не замечаешь. 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ru-RU" sz="2400">
                <a:solidFill>
                  <a:srgbClr val="F4C8EC"/>
                </a:solidFill>
              </a:rPr>
              <a:t>Рукописи не горят. </a:t>
            </a:r>
            <a:r>
              <a:rPr lang="ru-RU" sz="2400" i="1">
                <a:solidFill>
                  <a:srgbClr val="F4C8EC"/>
                </a:solidFill>
              </a:rPr>
              <a:t>(</a:t>
            </a:r>
            <a:r>
              <a:rPr lang="ru-RU" sz="2400" b="1" i="1">
                <a:solidFill>
                  <a:srgbClr val="F4C8EC"/>
                </a:solidFill>
              </a:rPr>
              <a:t>Образ сокровища культуры, горящего в огне и не сгорающего.)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ru-RU" sz="2400">
                <a:solidFill>
                  <a:srgbClr val="F4C8EC"/>
                </a:solidFill>
              </a:rPr>
              <a:t>Любовь выскочила перед нами, как из-под земли выскакивает убийца в переулке, и поразила нас сразу обоих! Так поражает молния, так поражает финский нож!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ru-RU" sz="2400">
                <a:solidFill>
                  <a:srgbClr val="F4C8EC"/>
                </a:solidFill>
              </a:rPr>
              <a:t>Но «нет такого писателя, чтобы он замолчал. Если замолчал, значит был не настоящий», — это слова самого Булгакова (из письма к Сталину 30 мая 1931)</a:t>
            </a:r>
          </a:p>
        </p:txBody>
      </p:sp>
      <p:sp>
        <p:nvSpPr>
          <p:cNvPr id="28681" name="AutoShape 9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91400" y="6096000"/>
            <a:ext cx="381000" cy="3810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 advClick="0" advTm="23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00"/>
                            </p:stCondLst>
                            <p:childTnLst>
                              <p:par>
                                <p:cTn id="3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500"/>
                            </p:stCondLst>
                            <p:childTnLst>
                              <p:par>
                                <p:cTn id="4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1500"/>
                            </p:stCondLst>
                            <p:childTnLst>
                              <p:par>
                                <p:cTn id="48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0" dur="5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68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E815E-413B-42B2-B721-7103A390F945}" type="datetime8">
              <a:rPr lang="ru-RU"/>
              <a:pPr/>
              <a:t>15.11.2013 15:36</a:t>
            </a:fld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F62A5-169B-420B-B07E-EE79C8F27150}" type="slidenum">
              <a:rPr lang="ru-RU"/>
              <a:pPr/>
              <a:t>21</a:t>
            </a:fld>
            <a:endParaRPr lang="ru-RU"/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ru-RU"/>
              <a:t>Викторина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marL="609600" indent="471488">
              <a:buFontTx/>
              <a:buNone/>
            </a:pPr>
            <a:r>
              <a:rPr lang="ru-RU" sz="2000"/>
              <a:t>В каком году был опубликован роман М.А. Булгакова «Мастер и Маргарита»:</a:t>
            </a:r>
          </a:p>
          <a:p>
            <a:pPr marL="609600" indent="471488"/>
            <a:r>
              <a:rPr lang="ru-RU" sz="2000">
                <a:hlinkClick r:id="rId4" action="ppaction://hlinksldjump"/>
              </a:rPr>
              <a:t>в 1929-1940</a:t>
            </a:r>
            <a:endParaRPr lang="ru-RU" sz="2000"/>
          </a:p>
          <a:p>
            <a:pPr marL="609600" indent="471488"/>
            <a:r>
              <a:rPr lang="ru-RU" sz="2000">
                <a:hlinkClick r:id="rId4" action="ppaction://hlinksldjump"/>
              </a:rPr>
              <a:t>в 1928-1932</a:t>
            </a:r>
            <a:endParaRPr lang="ru-RU" sz="2000"/>
          </a:p>
          <a:p>
            <a:pPr marL="609600" indent="471488"/>
            <a:r>
              <a:rPr lang="ru-RU" sz="2000">
                <a:hlinkClick r:id="rId5" action="ppaction://hlinksldjump"/>
              </a:rPr>
              <a:t>в 1966-1967</a:t>
            </a:r>
            <a:endParaRPr lang="ru-RU" sz="2000"/>
          </a:p>
          <a:p>
            <a:pPr marL="609600" indent="471488"/>
            <a:r>
              <a:rPr lang="ru-RU" sz="2000">
                <a:hlinkClick r:id="rId4" action="ppaction://hlinksldjump"/>
              </a:rPr>
              <a:t>в 1953-1954?</a:t>
            </a:r>
            <a:endParaRPr lang="ru-RU" sz="2000"/>
          </a:p>
          <a:p>
            <a:pPr marL="609600" indent="471488">
              <a:buFontTx/>
              <a:buNone/>
            </a:pPr>
            <a:endParaRPr lang="ru-RU" sz="2000"/>
          </a:p>
          <a:p>
            <a:pPr marL="609600" indent="471488">
              <a:buFontTx/>
              <a:buNone/>
            </a:pPr>
            <a:r>
              <a:rPr lang="ru-RU" sz="2000"/>
              <a:t>Выберите правильное имя и отчество Булгакова:</a:t>
            </a:r>
          </a:p>
          <a:p>
            <a:pPr marL="609600" indent="471488"/>
            <a:r>
              <a:rPr lang="ru-RU" sz="2000">
                <a:hlinkClick r:id="rId4" action="ppaction://hlinksldjump"/>
              </a:rPr>
              <a:t>Михаил Александрович</a:t>
            </a:r>
            <a:endParaRPr lang="ru-RU" sz="2000"/>
          </a:p>
          <a:p>
            <a:pPr marL="609600" indent="471488"/>
            <a:r>
              <a:rPr lang="ru-RU" sz="2000">
                <a:hlinkClick r:id="rId4" action="ppaction://hlinksldjump"/>
              </a:rPr>
              <a:t>Максим Аркадьевич</a:t>
            </a:r>
            <a:endParaRPr lang="ru-RU" sz="2000"/>
          </a:p>
          <a:p>
            <a:pPr marL="609600" indent="471488"/>
            <a:r>
              <a:rPr lang="ru-RU" sz="2000">
                <a:hlinkClick r:id="rId4" action="ppaction://hlinksldjump"/>
              </a:rPr>
              <a:t>Михаил Аполлонович</a:t>
            </a:r>
            <a:endParaRPr lang="ru-RU" sz="2000"/>
          </a:p>
          <a:p>
            <a:pPr marL="609600" indent="471488"/>
            <a:r>
              <a:rPr lang="ru-RU" sz="2000">
                <a:hlinkClick r:id="rId5" action="ppaction://hlinksldjump"/>
              </a:rPr>
              <a:t>Михаил Афанасьевич?</a:t>
            </a:r>
            <a:endParaRPr lang="ru-RU" sz="2000"/>
          </a:p>
          <a:p>
            <a:pPr marL="609600" indent="471488">
              <a:buFontTx/>
              <a:buNone/>
            </a:pPr>
            <a:endParaRPr lang="ru-RU" sz="2000"/>
          </a:p>
        </p:txBody>
      </p:sp>
      <p:pic>
        <p:nvPicPr>
          <p:cNvPr id="78852" name="chamillionaire_ft[1]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788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0"/>
                            </p:stCondLst>
                            <p:childTnLst>
                              <p:par>
                                <p:cTn id="3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000"/>
                            </p:stCondLst>
                            <p:childTnLst>
                              <p:par>
                                <p:cTn id="4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78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78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78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78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0"/>
                            </p:stCondLst>
                            <p:childTnLst>
                              <p:par>
                                <p:cTn id="5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78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78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78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78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7000"/>
                            </p:stCondLst>
                            <p:childTnLst>
                              <p:par>
                                <p:cTn id="6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788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788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788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788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9000"/>
                            </p:stCondLst>
                            <p:childTnLst>
                              <p:par>
                                <p:cTn id="7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788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788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788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788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6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8852"/>
                </p:tgtEl>
              </p:cMediaNode>
            </p:audio>
          </p:childTnLst>
        </p:cTn>
      </p:par>
    </p:tnLst>
    <p:bldLst>
      <p:bldP spid="7885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86D1-5627-44DB-A4D7-0EF66386AEFF}" type="slidenum">
              <a:rPr lang="ru-RU"/>
              <a:pPr/>
              <a:t>22</a:t>
            </a:fld>
            <a:endParaRPr lang="ru-RU"/>
          </a:p>
        </p:txBody>
      </p:sp>
      <p:sp>
        <p:nvSpPr>
          <p:cNvPr id="798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indent="282575">
              <a:buFontTx/>
              <a:buNone/>
            </a:pPr>
            <a:r>
              <a:rPr lang="ru-RU" sz="1800" dirty="0"/>
              <a:t>В каких двух городах разворачиваются действия романа:</a:t>
            </a:r>
          </a:p>
          <a:p>
            <a:pPr indent="282575"/>
            <a:r>
              <a:rPr lang="ru-RU" sz="1800" dirty="0">
                <a:hlinkClick r:id="rId4" action="ppaction://hlinksldjump"/>
              </a:rPr>
              <a:t>в Ленинграде и Риме</a:t>
            </a:r>
            <a:endParaRPr lang="ru-RU" sz="1800" dirty="0"/>
          </a:p>
          <a:p>
            <a:pPr indent="282575"/>
            <a:r>
              <a:rPr lang="ru-RU" sz="1800" dirty="0">
                <a:hlinkClick r:id="rId5" action="ppaction://hlinksldjump"/>
              </a:rPr>
              <a:t>в Москве и </a:t>
            </a:r>
            <a:r>
              <a:rPr lang="ru-RU" sz="1800" dirty="0" err="1">
                <a:hlinkClick r:id="rId5" action="ppaction://hlinksldjump"/>
              </a:rPr>
              <a:t>Ершалаиме</a:t>
            </a:r>
            <a:endParaRPr lang="ru-RU" sz="1800" dirty="0"/>
          </a:p>
          <a:p>
            <a:pPr indent="282575"/>
            <a:r>
              <a:rPr lang="ru-RU" sz="1800" dirty="0">
                <a:hlinkClick r:id="rId4" action="ppaction://hlinksldjump"/>
              </a:rPr>
              <a:t>в Москве и Иерусалиме</a:t>
            </a:r>
            <a:endParaRPr lang="ru-RU" sz="1800" dirty="0"/>
          </a:p>
          <a:p>
            <a:pPr indent="282575"/>
            <a:r>
              <a:rPr lang="ru-RU" sz="1800" dirty="0">
                <a:hlinkClick r:id="rId4" action="ppaction://hlinksldjump"/>
              </a:rPr>
              <a:t>в Ленинграде и Каире?</a:t>
            </a:r>
            <a:endParaRPr lang="ru-RU" sz="1800" dirty="0"/>
          </a:p>
          <a:p>
            <a:pPr indent="282575"/>
            <a:endParaRPr lang="ru-RU" sz="1800" dirty="0"/>
          </a:p>
          <a:p>
            <a:pPr indent="282575">
              <a:buFontTx/>
              <a:buNone/>
            </a:pPr>
            <a:r>
              <a:rPr lang="ru-RU" sz="1800" dirty="0"/>
              <a:t>Что является монограммой </a:t>
            </a:r>
            <a:r>
              <a:rPr lang="ru-RU" sz="1800" dirty="0" err="1"/>
              <a:t>Воланда</a:t>
            </a:r>
            <a:r>
              <a:rPr lang="ru-RU" sz="1800" dirty="0"/>
              <a:t>:</a:t>
            </a:r>
          </a:p>
          <a:p>
            <a:pPr indent="282575"/>
            <a:r>
              <a:rPr lang="ru-RU" sz="1800" dirty="0">
                <a:hlinkClick r:id="rId5" action="ppaction://hlinksldjump"/>
              </a:rPr>
              <a:t>треугольник</a:t>
            </a:r>
            <a:endParaRPr lang="ru-RU" sz="1800" dirty="0"/>
          </a:p>
          <a:p>
            <a:pPr indent="282575"/>
            <a:r>
              <a:rPr lang="ru-RU" sz="1800" dirty="0">
                <a:hlinkClick r:id="rId4" action="ppaction://hlinksldjump"/>
              </a:rPr>
              <a:t>круг</a:t>
            </a:r>
            <a:endParaRPr lang="ru-RU" sz="1800" dirty="0"/>
          </a:p>
          <a:p>
            <a:pPr indent="282575"/>
            <a:r>
              <a:rPr lang="ru-RU" sz="1800" dirty="0">
                <a:hlinkClick r:id="rId4" action="ppaction://hlinksldjump"/>
              </a:rPr>
              <a:t>ромб</a:t>
            </a:r>
            <a:endParaRPr lang="ru-RU" sz="1800" dirty="0"/>
          </a:p>
          <a:p>
            <a:pPr indent="282575"/>
            <a:r>
              <a:rPr lang="ru-RU" sz="1800" dirty="0">
                <a:hlinkClick r:id="rId4" action="ppaction://hlinksldjump"/>
              </a:rPr>
              <a:t>квадрат?</a:t>
            </a:r>
            <a:endParaRPr lang="ru-RU" sz="1800" dirty="0"/>
          </a:p>
          <a:p>
            <a:pPr indent="282575">
              <a:buFontTx/>
              <a:buNone/>
            </a:pPr>
            <a:endParaRPr lang="ru-RU" sz="1800" dirty="0"/>
          </a:p>
          <a:p>
            <a:pPr indent="282575">
              <a:buFontTx/>
              <a:buNone/>
            </a:pPr>
            <a:r>
              <a:rPr lang="ru-RU" sz="1800" dirty="0"/>
              <a:t>Кто сыграл роль Маргариты в экранизации романа 2005 года:</a:t>
            </a:r>
          </a:p>
          <a:p>
            <a:pPr indent="282575"/>
            <a:r>
              <a:rPr lang="ru-RU" sz="1800" dirty="0">
                <a:hlinkClick r:id="rId4" action="ppaction://hlinksldjump"/>
              </a:rPr>
              <a:t>Анастасия </a:t>
            </a:r>
            <a:r>
              <a:rPr lang="ru-RU" sz="1800" dirty="0" err="1">
                <a:hlinkClick r:id="rId4" action="ppaction://hlinksldjump"/>
              </a:rPr>
              <a:t>Заворотнюк</a:t>
            </a:r>
            <a:endParaRPr lang="ru-RU" sz="1800" dirty="0"/>
          </a:p>
          <a:p>
            <a:pPr indent="282575"/>
            <a:r>
              <a:rPr lang="ru-RU" sz="1800" dirty="0">
                <a:hlinkClick r:id="rId5" action="ppaction://hlinksldjump"/>
              </a:rPr>
              <a:t>Анна Ковальчук</a:t>
            </a:r>
            <a:endParaRPr lang="ru-RU" sz="1800" dirty="0"/>
          </a:p>
          <a:p>
            <a:pPr indent="282575"/>
            <a:r>
              <a:rPr lang="ru-RU" sz="1800" dirty="0">
                <a:hlinkClick r:id="rId4" action="ppaction://hlinksldjump"/>
              </a:rPr>
              <a:t>Анна Большова</a:t>
            </a:r>
            <a:endParaRPr lang="ru-RU" sz="1800" dirty="0"/>
          </a:p>
          <a:p>
            <a:pPr indent="282575"/>
            <a:r>
              <a:rPr lang="ru-RU" sz="1800" dirty="0">
                <a:hlinkClick r:id="rId4" action="ppaction://hlinksldjump"/>
              </a:rPr>
              <a:t>Евгения Крюкова</a:t>
            </a:r>
            <a:endParaRPr lang="ru-RU" sz="1800" dirty="0"/>
          </a:p>
          <a:p>
            <a:pPr indent="282575"/>
            <a:endParaRPr lang="ru-RU" sz="1800" dirty="0"/>
          </a:p>
        </p:txBody>
      </p:sp>
      <p:pic>
        <p:nvPicPr>
          <p:cNvPr id="79875" name="Pain+Prodigy=remix[1]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98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79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98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98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98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98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98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98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98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98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98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98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98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98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98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98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98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98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798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000"/>
                            </p:stCondLst>
                            <p:childTnLst>
                              <p:par>
                                <p:cTn id="4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798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798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798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798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000"/>
                            </p:stCondLst>
                            <p:childTnLst>
                              <p:par>
                                <p:cTn id="5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798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798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798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798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6000"/>
                            </p:stCondLst>
                            <p:childTnLst>
                              <p:par>
                                <p:cTn id="5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798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798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798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798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798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798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798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798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0"/>
                            </p:stCondLst>
                            <p:childTnLst>
                              <p:par>
                                <p:cTn id="7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7987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2000"/>
                            </p:stCondLst>
                            <p:childTnLst>
                              <p:par>
                                <p:cTn id="7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7987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7987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7987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7987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7987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7987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7987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7987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6000"/>
                            </p:stCondLst>
                            <p:childTnLst>
                              <p:par>
                                <p:cTn id="8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7987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7987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7987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7987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8000"/>
                            </p:stCondLst>
                            <p:childTnLst>
                              <p:par>
                                <p:cTn id="9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7987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7987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7987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7987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0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9875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971C8-255A-4159-B430-F748CB1E11F5}" type="datetime8">
              <a:rPr lang="ru-RU"/>
              <a:pPr/>
              <a:t>15.11.2013 15:36</a:t>
            </a:fld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A1DAD-F2A7-4F87-983C-69BD7244BDD2}" type="slidenum">
              <a:rPr lang="ru-RU"/>
              <a:pPr/>
              <a:t>23</a:t>
            </a:fld>
            <a:endParaRPr lang="ru-RU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410200"/>
            <a:ext cx="8229600" cy="715963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3600" b="1">
                <a:latin typeface="Garamond" pitchFamily="18" charset="0"/>
              </a:rPr>
              <a:t>Неправильно=(((((((((</a:t>
            </a:r>
          </a:p>
        </p:txBody>
      </p:sp>
      <p:sp>
        <p:nvSpPr>
          <p:cNvPr id="76804" name="AutoShape 4"/>
          <p:cNvSpPr>
            <a:spLocks noChangeArrowheads="1"/>
          </p:cNvSpPr>
          <p:nvPr/>
        </p:nvSpPr>
        <p:spPr bwMode="auto">
          <a:xfrm>
            <a:off x="2743200" y="1143000"/>
            <a:ext cx="3657600" cy="4191000"/>
          </a:xfrm>
          <a:prstGeom prst="smileyFace">
            <a:avLst>
              <a:gd name="adj" fmla="val -4653"/>
            </a:avLst>
          </a:prstGeom>
          <a:solidFill>
            <a:srgbClr val="97A202"/>
          </a:solidFill>
          <a:ln w="76200">
            <a:solidFill>
              <a:schemeClr val="tx1"/>
            </a:solidFill>
            <a:prstDash val="dash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6805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4400" y="5181600"/>
            <a:ext cx="304800" cy="3810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6806" name="AutoShape 6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4400" y="4191000"/>
            <a:ext cx="304800" cy="381000"/>
          </a:xfrm>
          <a:prstGeom prst="actionButtonReturn">
            <a:avLst/>
          </a:prstGeom>
          <a:solidFill>
            <a:srgbClr val="FDB9B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76808" name="16 - Technical Itch Analysis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23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68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6808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24A4E-BF2B-4725-94A5-C18C9901B994}" type="datetime8">
              <a:rPr lang="ru-RU"/>
              <a:pPr/>
              <a:t>15.11.2013 15:36</a:t>
            </a:fld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29B3F-0257-4704-92BA-72AF922FCEFE}" type="slidenum">
              <a:rPr lang="ru-RU"/>
              <a:pPr/>
              <a:t>24</a:t>
            </a:fld>
            <a:endParaRPr lang="ru-RU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181600"/>
            <a:ext cx="8229600" cy="944563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3600" b="1">
                <a:latin typeface="Garamond" pitchFamily="18" charset="0"/>
              </a:rPr>
              <a:t>Правильно=)))))))))</a:t>
            </a:r>
          </a:p>
        </p:txBody>
      </p:sp>
      <p:sp>
        <p:nvSpPr>
          <p:cNvPr id="75781" name="AutoShape 5"/>
          <p:cNvSpPr>
            <a:spLocks noChangeArrowheads="1"/>
          </p:cNvSpPr>
          <p:nvPr/>
        </p:nvSpPr>
        <p:spPr bwMode="auto">
          <a:xfrm>
            <a:off x="2819400" y="914400"/>
            <a:ext cx="3581400" cy="3962400"/>
          </a:xfrm>
          <a:prstGeom prst="smileyFace">
            <a:avLst>
              <a:gd name="adj" fmla="val 4653"/>
            </a:avLst>
          </a:prstGeom>
          <a:solidFill>
            <a:srgbClr val="E41835"/>
          </a:solidFill>
          <a:ln w="76200">
            <a:solidFill>
              <a:srgbClr val="F8FD27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5782" name="AutoShape 6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2000" y="5562600"/>
            <a:ext cx="304800" cy="433388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5783" name="AutoShape 7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2000" y="4419600"/>
            <a:ext cx="304800" cy="457200"/>
          </a:xfrm>
          <a:prstGeom prst="actionButtonReturn">
            <a:avLst/>
          </a:prstGeom>
          <a:solidFill>
            <a:schemeClr val="accent1"/>
          </a:solidFill>
          <a:ln w="6350">
            <a:solidFill>
              <a:srgbClr val="F8FD27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75784" name="Feel Good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23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539" fill="hold"/>
                                        <p:tgtEl>
                                          <p:spTgt spid="7578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578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30FC-D693-4BEF-9CCD-7D0EB4E15154}" type="slidenum">
              <a:rPr lang="ru-RU"/>
              <a:pPr/>
              <a:t>3</a:t>
            </a:fld>
            <a:endParaRPr lang="ru-RU"/>
          </a:p>
        </p:txBody>
      </p:sp>
      <p:pic>
        <p:nvPicPr>
          <p:cNvPr id="7184" name="Picture 16" descr="NVE00001"/>
          <p:cNvPicPr>
            <a:picLocks noChangeAspect="1" noChangeArrowheads="1"/>
          </p:cNvPicPr>
          <p:nvPr/>
        </p:nvPicPr>
        <p:blipFill>
          <a:blip r:embed="rId3"/>
          <a:srcRect l="65668" t="12782" b="14148"/>
          <a:stretch>
            <a:fillRect/>
          </a:stretch>
        </p:blipFill>
        <p:spPr bwMode="auto">
          <a:xfrm>
            <a:off x="6248400" y="1143000"/>
            <a:ext cx="2689225" cy="4343400"/>
          </a:xfrm>
          <a:prstGeom prst="rect">
            <a:avLst/>
          </a:prstGeom>
          <a:noFill/>
          <a:ln w="76200" cmpd="tri">
            <a:solidFill>
              <a:srgbClr val="CCECFF"/>
            </a:solidFill>
            <a:miter lim="800000"/>
            <a:headEnd/>
            <a:tailEnd/>
          </a:ln>
        </p:spPr>
      </p:pic>
      <p:sp>
        <p:nvSpPr>
          <p:cNvPr id="7181" name="Rectangle 1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ru-RU" sz="4800" b="1" i="1">
                <a:solidFill>
                  <a:srgbClr val="66CCFF"/>
                </a:solidFill>
              </a:rPr>
              <a:t>Биография</a:t>
            </a:r>
          </a:p>
        </p:txBody>
      </p:sp>
      <p:sp>
        <p:nvSpPr>
          <p:cNvPr id="7177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6324600" cy="5105400"/>
          </a:xfrm>
        </p:spPr>
        <p:txBody>
          <a:bodyPr/>
          <a:lstStyle/>
          <a:p>
            <a:pPr indent="517525">
              <a:lnSpc>
                <a:spcPct val="80000"/>
              </a:lnSpc>
              <a:buFontTx/>
              <a:buNone/>
            </a:pPr>
            <a:r>
              <a:rPr lang="ru-RU" sz="2100" b="1">
                <a:solidFill>
                  <a:srgbClr val="CCECFF"/>
                </a:solidFill>
                <a:latin typeface="Georgia" pitchFamily="18" charset="0"/>
              </a:rPr>
              <a:t>Писатель родился в семье профессора Афанасия Ивановича Булгакова. Семья была многодетная. </a:t>
            </a:r>
          </a:p>
          <a:p>
            <a:pPr indent="517525">
              <a:lnSpc>
                <a:spcPct val="80000"/>
              </a:lnSpc>
              <a:buFontTx/>
              <a:buNone/>
            </a:pPr>
            <a:r>
              <a:rPr lang="ru-RU" sz="2100" b="1">
                <a:solidFill>
                  <a:srgbClr val="CCECFF"/>
                </a:solidFill>
                <a:latin typeface="Georgia" pitchFamily="18" charset="0"/>
              </a:rPr>
              <a:t>Булгаков становится студентом медицинского факультета Киевского университета. </a:t>
            </a:r>
          </a:p>
          <a:p>
            <a:pPr indent="517525">
              <a:lnSpc>
                <a:spcPct val="80000"/>
              </a:lnSpc>
              <a:buFontTx/>
              <a:buNone/>
            </a:pPr>
            <a:r>
              <a:rPr lang="ru-RU" sz="2100" b="1">
                <a:solidFill>
                  <a:srgbClr val="CCECFF"/>
                </a:solidFill>
                <a:latin typeface="Georgia" pitchFamily="18" charset="0"/>
              </a:rPr>
              <a:t>Осенью 1916 доктор Булгаков получил первое назначение - в маленькую земскую больницу в Смоленской губернии.</a:t>
            </a:r>
          </a:p>
          <a:p>
            <a:pPr indent="517525">
              <a:lnSpc>
                <a:spcPct val="80000"/>
              </a:lnSpc>
              <a:buFontTx/>
              <a:buNone/>
            </a:pPr>
            <a:r>
              <a:rPr lang="ru-RU" sz="2100" b="1">
                <a:solidFill>
                  <a:srgbClr val="CCECFF"/>
                </a:solidFill>
                <a:latin typeface="Georgia" pitchFamily="18" charset="0"/>
              </a:rPr>
              <a:t> В качестве военного врача вместе с отступающей Добровольческой армией он отправляется на Северный Кавказ. </a:t>
            </a:r>
          </a:p>
          <a:p>
            <a:pPr indent="517525">
              <a:lnSpc>
                <a:spcPct val="80000"/>
              </a:lnSpc>
              <a:buFontTx/>
              <a:buNone/>
            </a:pPr>
            <a:r>
              <a:rPr lang="ru-RU" sz="2100" b="1">
                <a:solidFill>
                  <a:srgbClr val="CCECFF"/>
                </a:solidFill>
                <a:latin typeface="Georgia" pitchFamily="18" charset="0"/>
              </a:rPr>
              <a:t>Первые драматургические опыты появились во Владикавказе. Вскоре Булгаков переехал в Москву. </a:t>
            </a:r>
          </a:p>
          <a:p>
            <a:pPr indent="517525">
              <a:lnSpc>
                <a:spcPct val="80000"/>
              </a:lnSpc>
              <a:buFontTx/>
              <a:buNone/>
            </a:pPr>
            <a:endParaRPr lang="ru-RU" sz="2100" b="1">
              <a:solidFill>
                <a:srgbClr val="CCECFF"/>
              </a:solidFill>
              <a:latin typeface="Georgia" pitchFamily="18" charset="0"/>
            </a:endParaRPr>
          </a:p>
        </p:txBody>
      </p:sp>
      <p:sp>
        <p:nvSpPr>
          <p:cNvPr id="7187" name="AutoShape 19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53400" y="5562600"/>
            <a:ext cx="381000" cy="3810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 advClick="0" advTm="23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1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2" dur="5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1" grpId="0" autoUpdateAnimBg="0"/>
      <p:bldP spid="7177" grpId="0" uiExpand="1" build="p" autoUpdateAnimBg="0"/>
      <p:bldP spid="718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1E083-0FBD-4122-A073-9D5737F24D2E}" type="slidenum">
              <a:rPr lang="ru-RU"/>
              <a:pPr/>
              <a:t>4</a:t>
            </a:fld>
            <a:endParaRPr lang="ru-RU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09600" y="914400"/>
            <a:ext cx="8077200" cy="4572000"/>
          </a:xfrm>
        </p:spPr>
        <p:txBody>
          <a:bodyPr/>
          <a:lstStyle/>
          <a:p>
            <a:pPr indent="557213">
              <a:lnSpc>
                <a:spcPct val="90000"/>
              </a:lnSpc>
              <a:buFontTx/>
              <a:buNone/>
            </a:pPr>
            <a:r>
              <a:rPr lang="ru-RU" sz="2400" b="1">
                <a:solidFill>
                  <a:srgbClr val="CCECFF"/>
                </a:solidFill>
                <a:latin typeface="Georgia" pitchFamily="18" charset="0"/>
              </a:rPr>
              <a:t>В 1921 Булгаков настойчиво овладевал новой профессией: писал в «Гудке», сотрудничал с берлинской редакцией «Накануне ». </a:t>
            </a:r>
          </a:p>
          <a:p>
            <a:pPr indent="557213">
              <a:lnSpc>
                <a:spcPct val="90000"/>
              </a:lnSpc>
              <a:buFontTx/>
              <a:buNone/>
            </a:pPr>
            <a:r>
              <a:rPr lang="ru-RU" sz="2400" b="1">
                <a:solidFill>
                  <a:srgbClr val="CCECFF"/>
                </a:solidFill>
                <a:latin typeface="Georgia" pitchFamily="18" charset="0"/>
              </a:rPr>
              <a:t>Булгаков опубликовал две сатирические повести: «Дьяволиаду» (1924) и «Роковые яйца» (1925), написал «Собачье сердце» (1925). </a:t>
            </a:r>
          </a:p>
          <a:p>
            <a:pPr indent="557213">
              <a:lnSpc>
                <a:spcPct val="90000"/>
              </a:lnSpc>
              <a:buFontTx/>
              <a:buNone/>
            </a:pPr>
            <a:r>
              <a:rPr lang="ru-RU" sz="2400" b="1">
                <a:solidFill>
                  <a:srgbClr val="CCECFF"/>
                </a:solidFill>
                <a:latin typeface="Georgia" pitchFamily="18" charset="0"/>
              </a:rPr>
              <a:t>В 1925 в журнале «Россия» появляется первая часть «Белой гвардии». Булгаковская пьеса «Дни Турбиных», написанная по следам «Белой гвардии» становится «второй «Чайкой» Художественного театра.</a:t>
            </a:r>
          </a:p>
        </p:txBody>
      </p:sp>
    </p:spTree>
  </p:cSld>
  <p:clrMapOvr>
    <a:masterClrMapping/>
  </p:clrMapOvr>
  <p:transition spd="med" advClick="0" advTm="23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 uiExpand="1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CC463-77E6-4D54-9EA1-C0EE3906A326}" type="slidenum">
              <a:rPr lang="ru-RU"/>
              <a:pPr/>
              <a:t>5</a:t>
            </a:fld>
            <a:endParaRPr lang="ru-RU"/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ru-RU" sz="4800" b="1">
                <a:solidFill>
                  <a:srgbClr val="66CCFF"/>
                </a:solidFill>
              </a:rPr>
              <a:t>Жизнь того времени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19600" y="1143000"/>
            <a:ext cx="4572000" cy="4953000"/>
          </a:xfrm>
        </p:spPr>
        <p:txBody>
          <a:bodyPr/>
          <a:lstStyle/>
          <a:p>
            <a:pPr marL="177800" indent="357188">
              <a:lnSpc>
                <a:spcPct val="80000"/>
              </a:lnSpc>
              <a:buFontTx/>
              <a:buNone/>
            </a:pPr>
            <a:r>
              <a:rPr lang="ru-RU" sz="2000">
                <a:solidFill>
                  <a:srgbClr val="CCE8EA"/>
                </a:solidFill>
                <a:latin typeface="Eras Bold ITC" pitchFamily="34" charset="0"/>
              </a:rPr>
              <a:t>В декабре 1925 года был провозглашён на 14 съезде РКП(б). Происходила  реконструкция старых предприятий. </a:t>
            </a:r>
          </a:p>
          <a:p>
            <a:pPr marL="177800" indent="357188">
              <a:lnSpc>
                <a:spcPct val="80000"/>
              </a:lnSpc>
              <a:buFontTx/>
              <a:buNone/>
            </a:pPr>
            <a:r>
              <a:rPr lang="ru-RU" sz="2000">
                <a:solidFill>
                  <a:srgbClr val="CCE8EA"/>
                </a:solidFill>
                <a:latin typeface="Eras Bold ITC" pitchFamily="34" charset="0"/>
              </a:rPr>
              <a:t>В 30-е годы произошли глубокие изменения в составе всех социальных групп населения. </a:t>
            </a:r>
          </a:p>
          <a:p>
            <a:pPr marL="177800" indent="357188">
              <a:lnSpc>
                <a:spcPct val="80000"/>
              </a:lnSpc>
              <a:buFontTx/>
              <a:buNone/>
            </a:pPr>
            <a:r>
              <a:rPr lang="ru-RU" sz="2000">
                <a:solidFill>
                  <a:srgbClr val="CCE8EA"/>
                </a:solidFill>
                <a:latin typeface="Eras Bold ITC" pitchFamily="34" charset="0"/>
              </a:rPr>
              <a:t>Изменилась структура сельского населения. Форсированная индустриализация ухудшила общий уровень жизни населения.</a:t>
            </a:r>
          </a:p>
          <a:p>
            <a:pPr marL="177800" indent="357188">
              <a:lnSpc>
                <a:spcPct val="80000"/>
              </a:lnSpc>
              <a:buFontTx/>
              <a:buNone/>
            </a:pPr>
            <a:r>
              <a:rPr lang="ru-RU" sz="2000">
                <a:solidFill>
                  <a:srgbClr val="CCE8EA"/>
                </a:solidFill>
                <a:latin typeface="Eras Bold ITC" pitchFamily="34" charset="0"/>
              </a:rPr>
              <a:t>Усиливались административно-командные методы руководства социально-политической и культурной жизнью страны.</a:t>
            </a:r>
          </a:p>
        </p:txBody>
      </p:sp>
      <p:pic>
        <p:nvPicPr>
          <p:cNvPr id="38917" name="Picture 5" descr="05S0098i"/>
          <p:cNvPicPr>
            <a:picLocks noChangeAspect="1" noChangeArrowheads="1"/>
          </p:cNvPicPr>
          <p:nvPr/>
        </p:nvPicPr>
        <p:blipFill>
          <a:blip r:embed="rId3">
            <a:lum contrast="18000"/>
          </a:blip>
          <a:srcRect/>
          <a:stretch>
            <a:fillRect/>
          </a:stretch>
        </p:blipFill>
        <p:spPr bwMode="auto">
          <a:xfrm>
            <a:off x="228600" y="1371600"/>
            <a:ext cx="4191000" cy="3124200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8918" name="AutoShape 6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58200" y="5638800"/>
            <a:ext cx="381000" cy="4572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 advClick="0" advTm="23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9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  <p:bldP spid="389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6AEDD-8744-44C4-9DA6-D6788D3D5C31}" type="slidenum">
              <a:rPr lang="ru-RU"/>
              <a:pPr/>
              <a:t>6</a:t>
            </a:fld>
            <a:endParaRPr lang="ru-RU"/>
          </a:p>
        </p:txBody>
      </p:sp>
      <p:sp>
        <p:nvSpPr>
          <p:cNvPr id="15373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3581400" y="1066800"/>
            <a:ext cx="5562600" cy="5105400"/>
          </a:xfrm>
        </p:spPr>
        <p:txBody>
          <a:bodyPr/>
          <a:lstStyle/>
          <a:p>
            <a:pPr indent="377825">
              <a:lnSpc>
                <a:spcPct val="80000"/>
              </a:lnSpc>
              <a:buFontTx/>
              <a:buNone/>
            </a:pPr>
            <a:r>
              <a:rPr lang="ru-RU" sz="2100">
                <a:latin typeface="Broadway" pitchFamily="82" charset="0"/>
              </a:rPr>
              <a:t>Роман первоначально задумывался как апокрифическое «евангелие от дьявола», а будущие заглавные герои в первых редакциях текста отсутствовали.</a:t>
            </a:r>
          </a:p>
          <a:p>
            <a:pPr indent="377825">
              <a:lnSpc>
                <a:spcPct val="80000"/>
              </a:lnSpc>
              <a:buFontTx/>
              <a:buNone/>
            </a:pPr>
            <a:r>
              <a:rPr lang="ru-RU" sz="2100">
                <a:latin typeface="Broadway" pitchFamily="82" charset="0"/>
              </a:rPr>
              <a:t>С годами первоначальный замысел усложнялся, трансформировался, вобрав в себя судьбу самого писателя. </a:t>
            </a:r>
          </a:p>
          <a:p>
            <a:pPr indent="377825">
              <a:lnSpc>
                <a:spcPct val="80000"/>
              </a:lnSpc>
              <a:buFontTx/>
              <a:buNone/>
            </a:pPr>
            <a:r>
              <a:rPr lang="ru-RU" sz="2100">
                <a:latin typeface="Broadway" pitchFamily="82" charset="0"/>
              </a:rPr>
              <a:t>Позже в роман вошла женщина, ставшая его третьей женой — Елена Сергеевна Шиловская (их знакомство состоялось в 1929, брак оформлен осенью 1932).</a:t>
            </a:r>
          </a:p>
          <a:p>
            <a:pPr indent="377825">
              <a:lnSpc>
                <a:spcPct val="80000"/>
              </a:lnSpc>
              <a:buFontTx/>
              <a:buNone/>
            </a:pPr>
            <a:r>
              <a:rPr lang="ru-RU" sz="2100">
                <a:latin typeface="Broadway" pitchFamily="82" charset="0"/>
              </a:rPr>
              <a:t>Одинокий писатель (Мастер) и его верная подруга (Маргарита) станут не менее важны, чем центральные персонажи мировой истории человечества.</a:t>
            </a:r>
          </a:p>
        </p:txBody>
      </p:sp>
      <p:sp>
        <p:nvSpPr>
          <p:cNvPr id="15376" name="Rectangle 1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ru-RU" b="1" i="1">
                <a:solidFill>
                  <a:srgbClr val="CC3399"/>
                </a:solidFill>
              </a:rPr>
              <a:t>История создания</a:t>
            </a:r>
          </a:p>
        </p:txBody>
      </p:sp>
      <p:pic>
        <p:nvPicPr>
          <p:cNvPr id="15378" name="Picture 18" descr="Михаил Булгаков"/>
          <p:cNvPicPr>
            <a:picLocks noChangeAspect="1" noChangeArrowheads="1"/>
          </p:cNvPicPr>
          <p:nvPr/>
        </p:nvPicPr>
        <p:blipFill>
          <a:blip r:embed="rId3">
            <a:lum contrast="28000"/>
          </a:blip>
          <a:srcRect/>
          <a:stretch>
            <a:fillRect/>
          </a:stretch>
        </p:blipFill>
        <p:spPr bwMode="auto">
          <a:xfrm>
            <a:off x="228600" y="1295400"/>
            <a:ext cx="3200400" cy="3657600"/>
          </a:xfrm>
          <a:prstGeom prst="rect">
            <a:avLst/>
          </a:prstGeom>
          <a:noFill/>
          <a:ln w="57150" cmpd="thinThick">
            <a:solidFill>
              <a:srgbClr val="FF99FF"/>
            </a:solidFill>
            <a:miter lim="800000"/>
            <a:headEnd/>
            <a:tailEnd/>
          </a:ln>
        </p:spPr>
      </p:pic>
      <p:sp>
        <p:nvSpPr>
          <p:cNvPr id="15379" name="AutoShape 19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96200" y="5867400"/>
            <a:ext cx="457200" cy="5334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 advClick="0" advTm="23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15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5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153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53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500"/>
                            </p:stCondLst>
                            <p:childTnLst>
                              <p:par>
                                <p:cTn id="19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153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153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500"/>
                            </p:stCondLst>
                            <p:childTnLst>
                              <p:par>
                                <p:cTn id="2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153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153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0"/>
                            </p:stCondLst>
                            <p:childTnLst>
                              <p:par>
                                <p:cTn id="2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3000"/>
                            </p:stCondLst>
                            <p:childTnLst>
                              <p:par>
                                <p:cTn id="34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6" dur="5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3" grpId="0" uiExpand="1" build="p" autoUpdateAnimBg="0"/>
      <p:bldP spid="15376" grpId="0" uiExpand="1" autoUpdateAnimBg="0"/>
      <p:bldP spid="1537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E0673-66C8-4BE3-A000-D4C5504427B3}" type="slidenum">
              <a:rPr lang="ru-RU"/>
              <a:pPr/>
              <a:t>7</a:t>
            </a:fld>
            <a:endParaRPr lang="ru-RU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382000" cy="4648200"/>
          </a:xfrm>
        </p:spPr>
        <p:txBody>
          <a:bodyPr/>
          <a:lstStyle/>
          <a:p>
            <a:pPr indent="557213">
              <a:lnSpc>
                <a:spcPct val="90000"/>
              </a:lnSpc>
              <a:buFontTx/>
              <a:buNone/>
            </a:pPr>
            <a:r>
              <a:rPr lang="ru-RU" sz="2600">
                <a:solidFill>
                  <a:srgbClr val="FFCCCC"/>
                </a:solidFill>
                <a:latin typeface="Century Gothic" pitchFamily="34" charset="0"/>
              </a:rPr>
              <a:t>История пребывания Сатаны в Москве 1930-х годов вторит легенде о явлении Иисуса, произошедшего два тысячелетия назад. </a:t>
            </a:r>
          </a:p>
          <a:p>
            <a:pPr indent="557213">
              <a:lnSpc>
                <a:spcPct val="90000"/>
              </a:lnSpc>
              <a:buFontTx/>
              <a:buNone/>
            </a:pPr>
            <a:r>
              <a:rPr lang="ru-RU" sz="2600">
                <a:solidFill>
                  <a:srgbClr val="FFCCCC"/>
                </a:solidFill>
                <a:latin typeface="Century Gothic" pitchFamily="34" charset="0"/>
              </a:rPr>
              <a:t>Точно так же, как некогда не узнали Бога, москвичи не узнают и дьявола, хотя Воланд и не скрывает своих общеизвестных признаков. </a:t>
            </a:r>
          </a:p>
          <a:p>
            <a:pPr indent="557213">
              <a:lnSpc>
                <a:spcPct val="90000"/>
              </a:lnSpc>
              <a:buFontTx/>
              <a:buNone/>
            </a:pPr>
            <a:r>
              <a:rPr lang="ru-RU" sz="2600">
                <a:solidFill>
                  <a:srgbClr val="FFCCCC"/>
                </a:solidFill>
                <a:latin typeface="Century Gothic" pitchFamily="34" charset="0"/>
              </a:rPr>
              <a:t>Причем с Воландом встречаются просвещенные, казалось бы, герои: литератор, редактор антирелигиозного журнала Берлиоз и поэт, автор поэмы о Христе Иван Бездомный. </a:t>
            </a:r>
          </a:p>
        </p:txBody>
      </p:sp>
      <p:sp>
        <p:nvSpPr>
          <p:cNvPr id="20488" name="Rectangle 8"/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8305800" cy="639762"/>
          </a:xfrm>
        </p:spPr>
        <p:txBody>
          <a:bodyPr/>
          <a:lstStyle/>
          <a:p>
            <a:r>
              <a:rPr lang="ru-RU" sz="4000" b="1">
                <a:solidFill>
                  <a:srgbClr val="FF9900"/>
                </a:solidFill>
                <a:latin typeface="Courier New" pitchFamily="49" charset="0"/>
              </a:rPr>
              <a:t>Основное содержание</a:t>
            </a:r>
          </a:p>
        </p:txBody>
      </p:sp>
      <p:sp>
        <p:nvSpPr>
          <p:cNvPr id="20489" name="AutoShape 9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05800" y="5181600"/>
            <a:ext cx="381000" cy="5334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 advClick="0" advTm="23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uiExpand="1" build="p" autoUpdateAnimBg="0"/>
      <p:bldP spid="20488" grpId="0" autoUpdateAnimBg="0"/>
      <p:bldP spid="2048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027D4-17C8-4B3E-AF83-790845263161}" type="slidenum">
              <a:rPr lang="ru-RU"/>
              <a:pPr/>
              <a:t>8</a:t>
            </a:fld>
            <a:endParaRPr lang="ru-RU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3276600" cy="4800600"/>
          </a:xfrm>
        </p:spPr>
        <p:txBody>
          <a:bodyPr/>
          <a:lstStyle/>
          <a:p>
            <a:pPr indent="133350">
              <a:lnSpc>
                <a:spcPct val="90000"/>
              </a:lnSpc>
              <a:buFontTx/>
              <a:buNone/>
            </a:pPr>
            <a:r>
              <a:rPr lang="ru-RU" sz="2400">
                <a:solidFill>
                  <a:srgbClr val="FFCCCC"/>
                </a:solidFill>
                <a:latin typeface="Century Gothic" pitchFamily="34" charset="0"/>
              </a:rPr>
              <a:t>События совершались на глазах множества людей и тем не менее остались непонятыми. И лишь Мастеру в созданном им романе дано восстановить осмысленность и единство течения истории. </a:t>
            </a:r>
          </a:p>
          <a:p>
            <a:pPr indent="133350">
              <a:lnSpc>
                <a:spcPct val="90000"/>
              </a:lnSpc>
              <a:buFontTx/>
              <a:buNone/>
            </a:pPr>
            <a:endParaRPr lang="ru-RU" sz="2400">
              <a:solidFill>
                <a:srgbClr val="FFCCCC"/>
              </a:solidFill>
              <a:latin typeface="Century Gothic" pitchFamily="34" charset="0"/>
            </a:endParaRPr>
          </a:p>
        </p:txBody>
      </p:sp>
      <p:pic>
        <p:nvPicPr>
          <p:cNvPr id="21509" name="Picture 5" descr="NVE00335"/>
          <p:cNvPicPr>
            <a:picLocks noChangeAspect="1" noChangeArrowheads="1"/>
          </p:cNvPicPr>
          <p:nvPr/>
        </p:nvPicPr>
        <p:blipFill>
          <a:blip r:embed="rId3"/>
          <a:srcRect t="1849" b="3082"/>
          <a:stretch>
            <a:fillRect/>
          </a:stretch>
        </p:blipFill>
        <p:spPr bwMode="auto">
          <a:xfrm>
            <a:off x="4267200" y="914400"/>
            <a:ext cx="4648200" cy="4200525"/>
          </a:xfrm>
          <a:prstGeom prst="rect">
            <a:avLst/>
          </a:prstGeom>
          <a:noFill/>
          <a:ln w="76200" cmpd="tri">
            <a:solidFill>
              <a:srgbClr val="FFCCCC"/>
            </a:solidFill>
            <a:miter lim="800000"/>
            <a:headEnd/>
            <a:tailEnd/>
          </a:ln>
        </p:spPr>
      </p:pic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4572000" y="5410200"/>
            <a:ext cx="3886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i="1">
                <a:solidFill>
                  <a:srgbClr val="FFCCCC"/>
                </a:solidFill>
              </a:rPr>
              <a:t>Анна Ковальчук в роли Маргариты</a:t>
            </a:r>
          </a:p>
        </p:txBody>
      </p:sp>
    </p:spTree>
  </p:cSld>
  <p:clrMapOvr>
    <a:masterClrMapping/>
  </p:clrMapOvr>
  <p:transition spd="med" advClick="0" advTm="23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uiExpand="1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06BCF-17CB-4488-B903-2E74E17F9D2F}" type="slidenum">
              <a:rPr lang="ru-RU"/>
              <a:pPr/>
              <a:t>9</a:t>
            </a:fld>
            <a:endParaRPr lang="ru-RU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609600"/>
            <a:ext cx="8305800" cy="4572000"/>
          </a:xfrm>
        </p:spPr>
        <p:txBody>
          <a:bodyPr/>
          <a:lstStyle/>
          <a:p>
            <a:pPr indent="557213" algn="ctr">
              <a:lnSpc>
                <a:spcPct val="90000"/>
              </a:lnSpc>
              <a:buFontTx/>
              <a:buNone/>
            </a:pPr>
            <a:endParaRPr lang="ru-RU" sz="1800">
              <a:solidFill>
                <a:srgbClr val="FFFF66"/>
              </a:solidFill>
            </a:endParaRPr>
          </a:p>
          <a:p>
            <a:pPr indent="557213">
              <a:lnSpc>
                <a:spcPct val="90000"/>
              </a:lnSpc>
              <a:buFontTx/>
              <a:buNone/>
            </a:pPr>
            <a:r>
              <a:rPr lang="ru-RU" sz="2400">
                <a:solidFill>
                  <a:srgbClr val="FFCCCC"/>
                </a:solidFill>
                <a:latin typeface="Colonna MT" pitchFamily="82" charset="0"/>
              </a:rPr>
              <a:t>Булгаков строит «Мастера и Маргариту» как «роман в романе». </a:t>
            </a:r>
          </a:p>
          <a:p>
            <a:pPr indent="557213">
              <a:lnSpc>
                <a:spcPct val="90000"/>
              </a:lnSpc>
              <a:buFontTx/>
              <a:buNone/>
            </a:pPr>
            <a:r>
              <a:rPr lang="ru-RU" sz="2400">
                <a:solidFill>
                  <a:srgbClr val="FFCCCC"/>
                </a:solidFill>
                <a:latin typeface="Colonna MT" pitchFamily="82" charset="0"/>
              </a:rPr>
              <a:t>Его действие разворачивается в двух временах: в Москве 1930-х годов, где появляется, чтобы устроить традиционный весенний бал полнолуния, сатана, и в древнем городе Ершалаиме, в котором происходит суд римского прокуратора Пилата над «бродячим философом» Иешуа. </a:t>
            </a:r>
          </a:p>
          <a:p>
            <a:pPr indent="557213">
              <a:lnSpc>
                <a:spcPct val="90000"/>
              </a:lnSpc>
              <a:buFontTx/>
              <a:buNone/>
            </a:pPr>
            <a:r>
              <a:rPr lang="ru-RU" sz="2400">
                <a:solidFill>
                  <a:srgbClr val="FFCCCC"/>
                </a:solidFill>
                <a:latin typeface="Colonna MT" pitchFamily="82" charset="0"/>
              </a:rPr>
              <a:t>Связывает же оба сюжета, современный и исторический, автор романа о Понтии Пилате Мастер. </a:t>
            </a:r>
          </a:p>
          <a:p>
            <a:pPr indent="557213">
              <a:lnSpc>
                <a:spcPct val="90000"/>
              </a:lnSpc>
              <a:buFontTx/>
              <a:buNone/>
            </a:pPr>
            <a:r>
              <a:rPr lang="ru-RU" sz="2400">
                <a:solidFill>
                  <a:srgbClr val="FFCCCC"/>
                </a:solidFill>
                <a:latin typeface="Colonna MT" pitchFamily="82" charset="0"/>
              </a:rPr>
              <a:t>В романе ясно прослеживаются два стилистических потока. В изображении «Москвы» используется отточенный Булгаковым фельетонный слог</a:t>
            </a:r>
            <a:r>
              <a:rPr lang="ru-RU" sz="2400" b="1">
                <a:solidFill>
                  <a:srgbClr val="FFCCCC"/>
                </a:solidFill>
                <a:latin typeface="Colonna MT" pitchFamily="82" charset="0"/>
              </a:rPr>
              <a:t>.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ru-RU" i="1">
                <a:solidFill>
                  <a:srgbClr val="FFFF00"/>
                </a:solidFill>
                <a:latin typeface="Lucida Sans Unicode" pitchFamily="34" charset="0"/>
              </a:rPr>
              <a:t>Композиция романа</a:t>
            </a:r>
          </a:p>
        </p:txBody>
      </p:sp>
      <p:sp>
        <p:nvSpPr>
          <p:cNvPr id="19461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72400" y="5867400"/>
            <a:ext cx="381000" cy="4572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 advClick="0" advTm="23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uiExpand="1" build="p" autoUpdateAnimBg="0"/>
      <p:bldP spid="19460" grpId="0" autoUpdateAnimBg="0"/>
      <p:bldP spid="19461" grpId="0" animBg="1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2">
      <a:dk1>
        <a:srgbClr val="2D2015"/>
      </a:dk1>
      <a:lt1>
        <a:srgbClr val="FFFFFF"/>
      </a:lt1>
      <a:dk2>
        <a:srgbClr val="523E26"/>
      </a:dk2>
      <a:lt2>
        <a:srgbClr val="DFC08D"/>
      </a:lt2>
      <a:accent1>
        <a:srgbClr val="8C7B70"/>
      </a:accent1>
      <a:accent2>
        <a:srgbClr val="8F5F2F"/>
      </a:accent2>
      <a:accent3>
        <a:srgbClr val="B3AFAC"/>
      </a:accent3>
      <a:accent4>
        <a:srgbClr val="DADADA"/>
      </a:accent4>
      <a:accent5>
        <a:srgbClr val="C5BFBB"/>
      </a:accent5>
      <a:accent6>
        <a:srgbClr val="81552A"/>
      </a:accent6>
      <a:hlink>
        <a:srgbClr val="CCB400"/>
      </a:hlink>
      <a:folHlink>
        <a:srgbClr val="8C9EA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1301</TotalTime>
  <Words>1719</Words>
  <Application>Microsoft Office PowerPoint</Application>
  <PresentationFormat>Экран (4:3)</PresentationFormat>
  <Paragraphs>175</Paragraphs>
  <Slides>24</Slides>
  <Notes>24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Оформление по умолчанию</vt:lpstr>
      <vt:lpstr>Презентация PowerPoint</vt:lpstr>
      <vt:lpstr>Презентация PowerPoint</vt:lpstr>
      <vt:lpstr>Биография</vt:lpstr>
      <vt:lpstr>Презентация PowerPoint</vt:lpstr>
      <vt:lpstr>Жизнь того времени</vt:lpstr>
      <vt:lpstr>История создания</vt:lpstr>
      <vt:lpstr>Основное содержание</vt:lpstr>
      <vt:lpstr>Презентация PowerPoint</vt:lpstr>
      <vt:lpstr>Композиция романа</vt:lpstr>
      <vt:lpstr>Презентация PowerPoint</vt:lpstr>
      <vt:lpstr>Новаторство</vt:lpstr>
      <vt:lpstr>М.А. Булгаков - художник</vt:lpstr>
      <vt:lpstr>Тайна треугольника Воланда</vt:lpstr>
      <vt:lpstr>Презентация PowerPoint</vt:lpstr>
      <vt:lpstr>Презентация PowerPoint</vt:lpstr>
      <vt:lpstr>Об экранизации романа</vt:lpstr>
      <vt:lpstr>Презентация PowerPoint</vt:lpstr>
      <vt:lpstr>О романе</vt:lpstr>
      <vt:lpstr>Презентация PowerPoint</vt:lpstr>
      <vt:lpstr>Афоризмы М.А.Булгакова</vt:lpstr>
      <vt:lpstr>Викторина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Пользователь</dc:creator>
  <cp:lastModifiedBy>33-1Кабинет</cp:lastModifiedBy>
  <cp:revision>24</cp:revision>
  <cp:lastPrinted>1601-01-01T00:00:00Z</cp:lastPrinted>
  <dcterms:created xsi:type="dcterms:W3CDTF">1601-01-01T00:00:00Z</dcterms:created>
  <dcterms:modified xsi:type="dcterms:W3CDTF">2013-11-15T09:51:54Z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