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9" r:id="rId15"/>
    <p:sldId id="275" r:id="rId16"/>
    <p:sldId id="278" r:id="rId17"/>
    <p:sldId id="272" r:id="rId18"/>
    <p:sldId id="273" r:id="rId19"/>
    <p:sldId id="274" r:id="rId20"/>
    <p:sldId id="276" r:id="rId21"/>
    <p:sldId id="277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1FF22-45AD-42F9-8904-B59B457562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3AE3A-DA4E-4E63-830C-CAADF42D53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0A0EA-26BD-4CEF-98AC-D2C7ED2D40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06789-C155-4E49-A03C-5A3B3436F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00D84-BDE4-414F-91A4-B2613FCA77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B55DD-64D7-475E-8D81-CC4B5B41DD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3224B-21B6-4109-9EAF-B961A6075A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18332-17B4-4ED5-80D4-BA7A05830D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E6910-CB4B-45D1-A27C-FD5FC17959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D4F16-2BF1-4C39-8B60-1C08AE4191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75A86-F472-43E8-BB82-9A41F51E04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25420-31F6-4C94-AE0F-92F7F3FD4F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2818B2-B809-4168-9FD3-DB775098A74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71547"/>
            <a:ext cx="7772400" cy="2528904"/>
          </a:xfrm>
        </p:spPr>
        <p:txBody>
          <a:bodyPr/>
          <a:lstStyle/>
          <a:p>
            <a:r>
              <a:rPr lang="ru-RU" dirty="0" smtClean="0"/>
              <a:t>Тип Плоские черви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Разработка учителя </a:t>
            </a:r>
            <a:r>
              <a:rPr lang="ru-RU" dirty="0" smtClean="0"/>
              <a:t>биологии  </a:t>
            </a:r>
            <a:r>
              <a:rPr lang="ru-RU" dirty="0" err="1" smtClean="0"/>
              <a:t>Хисамовой</a:t>
            </a:r>
            <a:r>
              <a:rPr lang="ru-RU" dirty="0" smtClean="0"/>
              <a:t> С.В.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Нервная система</a:t>
            </a:r>
            <a:r>
              <a:rPr lang="ru-RU" smtClean="0"/>
              <a:t> </a:t>
            </a:r>
          </a:p>
        </p:txBody>
      </p:sp>
      <p:pic>
        <p:nvPicPr>
          <p:cNvPr id="17412" name="Picture 4" descr="{39172EEE-0A18-4645-B26B-CC97E0511076}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84438" y="1600200"/>
            <a:ext cx="4967287" cy="5257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533400"/>
            <a:ext cx="76962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Выделительная система планарии:</a:t>
            </a:r>
          </a:p>
        </p:txBody>
      </p:sp>
      <p:sp>
        <p:nvSpPr>
          <p:cNvPr id="14339" name="AutoShape 3" descr="&quot;Плоские черви&quot;&#10;&#10;В прудах, озерах и реках обитают мелкие плоские черви - планарии. Они питаются мелкими водными животными и различными органическими остатками, в большом количестве попадающими в воду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0" name="AutoShape 4" descr="&quot;Плоские черви&quot;&#10;&#10;В прудах, озерах и реках обитают мелкие плоские черви - планарии. Они питаются мелкими водными животными и различными органическими остатками, в большом количестве попадающими в воду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8437" name="Picture 5" descr="{2F42BF14-7365-49C3-9BE9-D2B6744AE12E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060575"/>
            <a:ext cx="4357718" cy="458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выдели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00372"/>
            <a:ext cx="3500430" cy="366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Регенерация тела планарии: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Один из видов плоских червей планария способна полностью регенерировать новую особь из любого участка своего тела. Как показано на рисунке, планарии свойственна переднезадняя полярность, т.е. голова всегда развивается у нее на переднем конце фрагмента тела. </a:t>
            </a:r>
          </a:p>
        </p:txBody>
      </p:sp>
      <p:pic>
        <p:nvPicPr>
          <p:cNvPr id="15364" name="Picture 4" descr="0741_0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57356" y="2357430"/>
            <a:ext cx="2566990" cy="4271962"/>
          </a:xfr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2217737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FF0000"/>
                </a:solidFill>
              </a:rPr>
              <a:t>Тип плоские черви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Класс Трематоды (сосальщики) представитель: Печеночный сосальщик</a:t>
            </a:r>
          </a:p>
        </p:txBody>
      </p:sp>
      <p:pic>
        <p:nvPicPr>
          <p:cNvPr id="21508" name="Picture 4" descr="печеночный сосальщик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 rot="5400000">
            <a:off x="2321701" y="1321578"/>
            <a:ext cx="3714776" cy="664373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Татья\Мои документы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643997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FF0000"/>
                </a:solidFill>
                <a:latin typeface="Rockwell Extra Bold" pitchFamily="18" charset="0"/>
              </a:rPr>
              <a:t>Цикл развития печеночного сосальщика</a:t>
            </a:r>
          </a:p>
        </p:txBody>
      </p:sp>
      <p:pic>
        <p:nvPicPr>
          <p:cNvPr id="22532" name="Picture 4" descr="01_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85860"/>
            <a:ext cx="3810000" cy="2181225"/>
          </a:xfrm>
          <a:noFill/>
        </p:spPr>
      </p:pic>
      <p:pic>
        <p:nvPicPr>
          <p:cNvPr id="22533" name="Picture 5" descr="08_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924175"/>
            <a:ext cx="5643601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9000"/>
                            </p:stCondLst>
                            <p:childTnLst>
                              <p:par>
                                <p:cTn id="2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Татья\Мои документы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358246" cy="62150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338138"/>
            <a:ext cx="8715375" cy="8763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Многообразие сосальщиков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000240"/>
            <a:ext cx="8715375" cy="3643323"/>
          </a:xfrm>
          <a:noFill/>
        </p:spPr>
      </p:pic>
      <p:sp>
        <p:nvSpPr>
          <p:cNvPr id="5" name="Прямоугольник 4"/>
          <p:cNvSpPr/>
          <p:nvPr/>
        </p:nvSpPr>
        <p:spPr>
          <a:xfrm>
            <a:off x="214313" y="5929313"/>
            <a:ext cx="8715375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/>
              <a:t>Слева направо: печёночная двуустка, китайская двуустка, японская шистосома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000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 Ленточные черви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71613"/>
            <a:ext cx="8643938" cy="5072076"/>
          </a:xfrm>
        </p:spPr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Описано около 3500 видов. Представители этого таксона полностью утратили пищеварительную систему. Некоторые виды — опасные паразиты человека; вызываемые ими заболевания носят название </a:t>
            </a:r>
            <a:r>
              <a:rPr lang="ru-RU" b="1" i="1" dirty="0" smtClean="0"/>
              <a:t>цестодозы</a:t>
            </a:r>
            <a:r>
              <a:rPr lang="ru-RU" b="1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 традиционной трактовке жизненный цикл цестод представляет собой онтогенез одной особи, сменяющей нескольких хозяев. Дефинитивные (способные к половому размножению) стадии паразитируют в кишечнике водных и наземных позвоночных. Стадии, обитающие в промежуточных хозяевах (позвоночных и беспозвоночных), могут локализоваться в тканях и полостях тела.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3" y="214313"/>
            <a:ext cx="8715375" cy="1071562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Строение ленточных червей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2038" y="1357313"/>
            <a:ext cx="6938962" cy="539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3151188"/>
            <a:ext cx="5148262" cy="370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Общая характеристика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ru-RU" dirty="0"/>
              <a:t>25 тыс. видов;</a:t>
            </a:r>
          </a:p>
          <a:p>
            <a:pPr marL="533400" indent="-533400">
              <a:buFontTx/>
              <a:buAutoNum type="arabicPeriod"/>
            </a:pPr>
            <a:r>
              <a:rPr lang="ru-RU" dirty="0"/>
              <a:t>Обитают в организменной, почвенной, водной и наземно-воздушной средах; ведут паразитический и свободноживущий образ жизни </a:t>
            </a:r>
          </a:p>
          <a:p>
            <a:pPr marL="533400" indent="-533400"/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14938" y="214313"/>
            <a:ext cx="3714750" cy="2000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Цикл развития бычьего цепня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14313"/>
            <a:ext cx="5080000" cy="6535737"/>
          </a:xfrm>
          <a:noFill/>
        </p:spPr>
      </p:pic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5143500" y="4929188"/>
            <a:ext cx="40005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1 – Яйцо цепня </a:t>
            </a:r>
          </a:p>
          <a:p>
            <a:r>
              <a:rPr lang="ru-RU">
                <a:latin typeface="Constantia" pitchFamily="18" charset="0"/>
              </a:rPr>
              <a:t>2 – Поедание яиц с травой </a:t>
            </a:r>
          </a:p>
          <a:p>
            <a:r>
              <a:rPr lang="ru-RU">
                <a:latin typeface="Constantia" pitchFamily="18" charset="0"/>
              </a:rPr>
              <a:t>3 – Цисты цепня в мышечной ткани </a:t>
            </a:r>
          </a:p>
          <a:p>
            <a:r>
              <a:rPr lang="ru-RU">
                <a:latin typeface="Constantia" pitchFamily="18" charset="0"/>
              </a:rPr>
              <a:t>4 – Зараженное мясо </a:t>
            </a:r>
          </a:p>
          <a:p>
            <a:r>
              <a:rPr lang="ru-RU">
                <a:latin typeface="Constantia" pitchFamily="18" charset="0"/>
              </a:rPr>
              <a:t>5 – Взрослый цепень </a:t>
            </a:r>
          </a:p>
          <a:p>
            <a:r>
              <a:rPr lang="ru-RU">
                <a:latin typeface="Constantia" pitchFamily="18" charset="0"/>
              </a:rPr>
              <a:t>6 – Членик с яйцами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>
          <a:xfrm>
            <a:off x="214313" y="338138"/>
            <a:ext cx="8715375" cy="733425"/>
          </a:xfrm>
        </p:spPr>
        <p:txBody>
          <a:bodyPr/>
          <a:lstStyle/>
          <a:p>
            <a:pPr eaLnBrk="1" hangingPunct="1"/>
            <a:r>
              <a:rPr lang="ru-RU" b="1" smtClean="0"/>
              <a:t>Многообразие ленточных червей</a:t>
            </a: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500313"/>
            <a:ext cx="8729662" cy="2714625"/>
          </a:xfrm>
          <a:noFill/>
        </p:spPr>
      </p:pic>
      <p:sp>
        <p:nvSpPr>
          <p:cNvPr id="5" name="Прямоугольник 4"/>
          <p:cNvSpPr/>
          <p:nvPr/>
        </p:nvSpPr>
        <p:spPr>
          <a:xfrm>
            <a:off x="214313" y="5643563"/>
            <a:ext cx="8715375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/>
              <a:t>Слева направо: головка свиного цепня, молодой бычий цепень, эхинококк, широкий лентец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1628775"/>
            <a:ext cx="38163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341438"/>
            <a:ext cx="359092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9900"/>
                </a:solidFill>
              </a:rPr>
              <a:t>Внешнее строение бычьего цепня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3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3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Внутреннее строение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2800" b="1" i="1" smtClean="0"/>
              <a:t>Нервная система: развита слабо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b="1" i="1" smtClean="0"/>
              <a:t>Пищеварительная система: всасывает всей поверхностью тела содержимое кишечника организма-хозяина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b="1" i="1" smtClean="0"/>
              <a:t>Кровеносная система: отсутствует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b="1" i="1" smtClean="0"/>
              <a:t>Выделительная система: протонефридии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b="1" i="1" smtClean="0"/>
              <a:t>Репродуктивная система: гермафродитная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1050" y="1600200"/>
            <a:ext cx="8362950" cy="5068888"/>
          </a:xfrm>
        </p:spPr>
        <p:txBody>
          <a:bodyPr/>
          <a:lstStyle/>
          <a:p>
            <a:pPr eaLnBrk="1" hangingPunct="1"/>
            <a:r>
              <a:rPr lang="ru-RU" sz="3600" b="1" i="1" dirty="0" smtClean="0"/>
              <a:t>Взрослый паразит в теле человека</a:t>
            </a:r>
            <a:r>
              <a:rPr lang="ru-RU" sz="3600" b="1" dirty="0" smtClean="0"/>
              <a:t> </a:t>
            </a:r>
          </a:p>
          <a:p>
            <a:pPr eaLnBrk="1" hangingPunct="1"/>
            <a:r>
              <a:rPr lang="ru-RU" sz="3600" b="1" i="1" dirty="0" smtClean="0"/>
              <a:t>Членики с яйцами бычьего цепня</a:t>
            </a:r>
            <a:r>
              <a:rPr lang="ru-RU" sz="3600" b="1" dirty="0" smtClean="0"/>
              <a:t> </a:t>
            </a:r>
          </a:p>
          <a:p>
            <a:pPr eaLnBrk="1" hangingPunct="1"/>
            <a:r>
              <a:rPr lang="ru-RU" sz="3600" b="1" i="1" dirty="0" smtClean="0"/>
              <a:t>. Корова с личинками</a:t>
            </a:r>
            <a:r>
              <a:rPr lang="ru-RU" sz="3600" b="1" dirty="0" smtClean="0"/>
              <a:t> </a:t>
            </a:r>
          </a:p>
          <a:p>
            <a:pPr eaLnBrk="1" hangingPunct="1"/>
            <a:r>
              <a:rPr lang="ru-RU" sz="3600" b="1" i="1" dirty="0" smtClean="0"/>
              <a:t>Личинка с хитиновыми крючьями</a:t>
            </a:r>
            <a:r>
              <a:rPr lang="ru-RU" sz="3600" b="1" dirty="0" smtClean="0"/>
              <a:t> </a:t>
            </a:r>
          </a:p>
          <a:p>
            <a:pPr eaLnBrk="1" hangingPunct="1"/>
            <a:r>
              <a:rPr lang="ru-RU" sz="3600" b="1" i="1" dirty="0" smtClean="0"/>
              <a:t>Финна в мышцах коровы</a:t>
            </a:r>
            <a:r>
              <a:rPr lang="ru-RU" sz="3600" b="1" dirty="0" smtClean="0"/>
              <a:t> </a:t>
            </a:r>
          </a:p>
          <a:p>
            <a:pPr eaLnBrk="1" hangingPunct="1"/>
            <a:endParaRPr lang="ru-RU" sz="3600" b="1" dirty="0" smtClean="0">
              <a:solidFill>
                <a:srgbClr val="FF9900"/>
              </a:solidFill>
            </a:endParaRPr>
          </a:p>
        </p:txBody>
      </p:sp>
      <p:sp>
        <p:nvSpPr>
          <p:cNvPr id="30726" name="WordArt 6"/>
          <p:cNvSpPr>
            <a:spLocks noChangeArrowheads="1" noChangeShapeType="1" noTextEdit="1"/>
          </p:cNvSpPr>
          <p:nvPr/>
        </p:nvSpPr>
        <p:spPr bwMode="auto">
          <a:xfrm>
            <a:off x="755650" y="0"/>
            <a:ext cx="7848600" cy="18446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Impact"/>
              </a:rPr>
              <a:t>Цикл развития бычьего цепня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57338"/>
            <a:ext cx="163830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2565400"/>
            <a:ext cx="135255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4286256"/>
            <a:ext cx="17287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4643446"/>
            <a:ext cx="1655762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206" y="2285992"/>
            <a:ext cx="1639887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WordArt 9"/>
          <p:cNvSpPr>
            <a:spLocks noChangeArrowheads="1" noChangeShapeType="1" noTextEdit="1"/>
          </p:cNvSpPr>
          <p:nvPr/>
        </p:nvSpPr>
        <p:spPr bwMode="auto">
          <a:xfrm>
            <a:off x="0" y="260350"/>
            <a:ext cx="8748713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 dirty="0">
                <a:ln w="9525">
                  <a:round/>
                  <a:headEnd/>
                  <a:tailEnd/>
                </a:ln>
                <a:latin typeface="Arial"/>
                <a:cs typeface="Arial"/>
              </a:rPr>
              <a:t>Цикл</a:t>
            </a:r>
            <a:r>
              <a:rPr lang="ru-RU" sz="3600" kern="10" dirty="0">
                <a:ln w="9525"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b="1" kern="10" dirty="0">
                <a:ln w="9525">
                  <a:round/>
                  <a:headEnd/>
                  <a:tailEnd/>
                </a:ln>
                <a:latin typeface="Arial"/>
                <a:cs typeface="Arial"/>
              </a:rPr>
              <a:t>развития бычьего цепня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dirty="0" smtClean="0">
                <a:latin typeface="Agency FB" pitchFamily="34" charset="0"/>
              </a:rPr>
              <a:t>Взрослый бычий цепень паразитирует в кишечнике человека. Зрелые членики, содержащие яйца, отрываются и с фекалиями поступают наружу. Там они могут попасть на траву, которую поедают коровы. В желудке коровы из яиц выходят личинки, снабженные шестью крючочками. Они выбуравливаются в стенку кишечника и с током крови разносятся ко всем органам. Там они превращаются в финну. В тканях финна вырастает до размеров горошины. Человек заражается яйцами бычьего цепня употребляя в пищу зараженное финнами, плохо прожаренное мясо коровы. В кишечнике из финны выходит цепень, имеющий вид головки с шейкой, от которой начинают нарастать новые членики. Длинна взрослого цепня может достигать нескольких метров.</a:t>
            </a:r>
            <a:r>
              <a:rPr lang="ru-RU" sz="2400" b="1" dirty="0" smtClean="0">
                <a:latin typeface="Agency FB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6429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 червей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01040"/>
          <a:ext cx="8715376" cy="5943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138479"/>
                <a:gridCol w="1714512"/>
                <a:gridCol w="2219323"/>
                <a:gridCol w="1643062"/>
              </a:tblGrid>
              <a:tr h="285752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Признаки</a:t>
                      </a:r>
                      <a:endParaRPr lang="ru-RU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Представитель типа Плоские черви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7182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Белая планария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Печеночный сосальщик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Бычий цепень</a:t>
                      </a:r>
                      <a:endParaRPr lang="ru-RU" sz="1400" b="1" dirty="0"/>
                    </a:p>
                  </a:txBody>
                  <a:tcPr/>
                </a:tc>
              </a:tr>
              <a:tr h="23930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Форма тела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897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Размеры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211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3. Образ жизни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621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4. Тип симметрии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2555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5. Органы передвижения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277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6. Органы прикрепления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2278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7. Органы чувств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78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8. Покров тела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2717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9. Кожно-мускульный мешок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2936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10. Пищеварительная система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244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11. Выделительная система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2660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12. Нервная система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287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13. Половая система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238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14. Цикл развития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80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15. Систематическое положение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Сайт </a:t>
            </a:r>
            <a:r>
              <a:rPr lang="ru-RU" dirty="0" err="1" smtClean="0"/>
              <a:t>Википедия</a:t>
            </a:r>
            <a:endParaRPr lang="ru-RU" dirty="0" smtClean="0"/>
          </a:p>
          <a:p>
            <a:r>
              <a:rPr lang="ru-RU" dirty="0" err="1" smtClean="0"/>
              <a:t>Яндекс</a:t>
            </a:r>
            <a:r>
              <a:rPr lang="ru-RU" dirty="0" smtClean="0"/>
              <a:t> картинки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88913"/>
            <a:ext cx="4402138" cy="64801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2800"/>
              <a:t>3. Трехслойные; двустороннесимметричные (экто-, энто-, мезодерма); уплощены в спинно-брюшном направлении и вытянуты в длину, на поверхности свободноживущих есть реснички</a:t>
            </a:r>
          </a:p>
          <a:p>
            <a:pPr marL="609600" indent="-609600"/>
            <a:endParaRPr lang="ru-RU"/>
          </a:p>
          <a:p>
            <a:pPr marL="609600" indent="-609600">
              <a:buFont typeface="Wingdings" pitchFamily="2" charset="2"/>
              <a:buNone/>
            </a:pPr>
            <a:endParaRPr lang="ru-RU"/>
          </a:p>
        </p:txBody>
      </p:sp>
      <p:pic>
        <p:nvPicPr>
          <p:cNvPr id="32772" name="Рисунок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5087938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86225" y="188913"/>
            <a:ext cx="5057775" cy="2592387"/>
          </a:xfrm>
        </p:spPr>
        <p:txBody>
          <a:bodyPr/>
          <a:lstStyle/>
          <a:p>
            <a:pPr eaLnBrk="1" hangingPunct="1"/>
            <a:r>
              <a:rPr lang="ru-RU" smtClean="0"/>
              <a:t>Двусторонняя и </a:t>
            </a:r>
            <a:br>
              <a:rPr lang="ru-RU" smtClean="0"/>
            </a:br>
            <a:r>
              <a:rPr lang="ru-RU" smtClean="0"/>
              <a:t>лучевая симметрия тела.</a:t>
            </a:r>
            <a:br>
              <a:rPr lang="ru-RU" smtClean="0"/>
            </a:br>
            <a:endParaRPr lang="ru-RU" smtClean="0"/>
          </a:p>
        </p:txBody>
      </p:sp>
      <p:pic>
        <p:nvPicPr>
          <p:cNvPr id="10243" name="Picture 3" descr="{EB6E5563-E53A-40E9-9BFF-31F0FE4D1CEC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836613"/>
            <a:ext cx="2951162" cy="582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{0BC698C0-E425-4F15-9EA6-4036752AA46C}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219700" y="2420938"/>
            <a:ext cx="3022600" cy="3143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3.Кожно-мускульный мешок, состоящий из продольных, кольцевых и косых мышц; тело заполнено паренхимой; есть замкнутая пищеварительная система (у ленточных нет), нервная, половая система (все </a:t>
            </a:r>
            <a:r>
              <a:rPr lang="ru-RU" sz="2800" i="1"/>
              <a:t>гермафродиты</a:t>
            </a:r>
            <a:r>
              <a:rPr lang="ru-RU" sz="2800"/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4. Хищники, паразиты;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5. Передвижение при помощи сокращения кожно-мускульного мешка и ресничек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6. У паразитических – присоски, крючки, хоботки, происходит смена хозяинов – </a:t>
            </a:r>
            <a:r>
              <a:rPr lang="ru-RU" sz="2800" i="1"/>
              <a:t>основного (окончательного)</a:t>
            </a:r>
            <a:r>
              <a:rPr lang="ru-RU" sz="2800"/>
              <a:t> и </a:t>
            </a:r>
            <a:r>
              <a:rPr lang="ru-RU" sz="2800" i="1"/>
              <a:t>промежуточного; у Ленточных –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i="1"/>
              <a:t>   нет пищеварительной системы</a:t>
            </a:r>
          </a:p>
        </p:txBody>
      </p:sp>
      <p:pic>
        <p:nvPicPr>
          <p:cNvPr id="4100" name="Рисунок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4868863"/>
            <a:ext cx="14287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4752975" cy="54737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7. Переносят неблагоприятные условия в виде яиц (взрослый червь постоянно откладывает яйца)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8. Класс Ресничные – белая (молочная) </a:t>
            </a:r>
            <a:r>
              <a:rPr lang="ru-RU" dirty="0" err="1"/>
              <a:t>планария</a:t>
            </a:r>
            <a:r>
              <a:rPr lang="ru-RU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 </a:t>
            </a:r>
          </a:p>
        </p:txBody>
      </p:sp>
      <p:pic>
        <p:nvPicPr>
          <p:cNvPr id="5124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4013" y="692150"/>
            <a:ext cx="3513137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Рисунок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561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                                  </a:t>
            </a:r>
            <a:r>
              <a:rPr lang="ru-RU" sz="2000" dirty="0"/>
              <a:t>китайский печеночный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 класс Сосальщики – ланцетовидный сосальщик, сибирская </a:t>
            </a:r>
            <a:r>
              <a:rPr lang="ru-RU" dirty="0" smtClean="0"/>
              <a:t>двуустка.</a:t>
            </a: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 класс Ленточные – бычий цепень, широкий </a:t>
            </a:r>
            <a:r>
              <a:rPr lang="ru-RU" dirty="0" smtClean="0"/>
              <a:t>лентец;</a:t>
            </a: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9. Наносят вред здоровью человека, животноводству, сельскому хозяйству; являются звеном в цепи питания.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Содержимое 3" descr="0503010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8125" y="1881188"/>
            <a:ext cx="8682038" cy="46799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252537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Строение белой планарии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Внутреннее строение</a:t>
            </a:r>
          </a:p>
        </p:txBody>
      </p:sp>
      <p:pic>
        <p:nvPicPr>
          <p:cNvPr id="13316" name="Picture 4" descr="плоский червь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268413"/>
            <a:ext cx="7993063" cy="52562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theme/theme1.xml><?xml version="1.0" encoding="utf-8"?>
<a:theme xmlns:a="http://schemas.openxmlformats.org/drawingml/2006/main" name="листочки">
  <a:themeElements>
    <a:clrScheme name="рамка2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рамка2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мка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листочки</Template>
  <TotalTime>32</TotalTime>
  <Words>611</Words>
  <Application>Microsoft Office PowerPoint</Application>
  <PresentationFormat>Экран (4:3)</PresentationFormat>
  <Paragraphs>81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листочки</vt:lpstr>
      <vt:lpstr>Тип Плоские черви</vt:lpstr>
      <vt:lpstr>Общая характеристика</vt:lpstr>
      <vt:lpstr>Слайд 3</vt:lpstr>
      <vt:lpstr>Двусторонняя и  лучевая симметрия тела. </vt:lpstr>
      <vt:lpstr>Слайд 5</vt:lpstr>
      <vt:lpstr>Слайд 6</vt:lpstr>
      <vt:lpstr>Слайд 7</vt:lpstr>
      <vt:lpstr>Строение белой планарии</vt:lpstr>
      <vt:lpstr>Внутреннее строение</vt:lpstr>
      <vt:lpstr>Нервная система </vt:lpstr>
      <vt:lpstr>Выделительная система планарии:</vt:lpstr>
      <vt:lpstr>Регенерация тела планарии:</vt:lpstr>
      <vt:lpstr>Тип плоские черви Класс Трематоды (сосальщики) представитель: Печеночный сосальщик</vt:lpstr>
      <vt:lpstr>Слайд 14</vt:lpstr>
      <vt:lpstr>Цикл развития печеночного сосальщика</vt:lpstr>
      <vt:lpstr>Слайд 16</vt:lpstr>
      <vt:lpstr>Многообразие сосальщиков</vt:lpstr>
      <vt:lpstr>Класс Ленточные черви</vt:lpstr>
      <vt:lpstr>Строение ленточных червей</vt:lpstr>
      <vt:lpstr>Цикл развития бычьего цепня</vt:lpstr>
      <vt:lpstr>Многообразие ленточных червей</vt:lpstr>
      <vt:lpstr>Внешнее строение бычьего цепня</vt:lpstr>
      <vt:lpstr>Внутреннее строение</vt:lpstr>
      <vt:lpstr>Слайд 24</vt:lpstr>
      <vt:lpstr>Слайд 25</vt:lpstr>
      <vt:lpstr>Слайд 26</vt:lpstr>
      <vt:lpstr>Домашнее задание червей</vt:lpstr>
      <vt:lpstr>ресурсы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 Плоские черви</dc:title>
  <dc:creator>Татьяна</dc:creator>
  <cp:lastModifiedBy>user</cp:lastModifiedBy>
  <cp:revision>5</cp:revision>
  <dcterms:created xsi:type="dcterms:W3CDTF">2011-09-13T15:36:17Z</dcterms:created>
  <dcterms:modified xsi:type="dcterms:W3CDTF">2013-12-10T07:05:26Z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792747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