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83056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одготовка к ЕНТ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Сравнительный анализ результатов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первого и последнего тестирований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714485"/>
          <a:ext cx="8482042" cy="4214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971"/>
                <a:gridCol w="1383155"/>
                <a:gridCol w="1071570"/>
                <a:gridCol w="1357322"/>
                <a:gridCol w="1428760"/>
                <a:gridCol w="1285884"/>
                <a:gridCol w="714380"/>
              </a:tblGrid>
              <a:tr h="101949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Calibri"/>
                        </a:rPr>
                        <a:t>дата</a:t>
                      </a:r>
                      <a:endParaRPr lang="ru-RU" sz="1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Calibri"/>
                        </a:rPr>
                        <a:t>Казахский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Calibri"/>
                        </a:rPr>
                        <a:t>язык</a:t>
                      </a:r>
                      <a:endParaRPr lang="ru-RU" sz="1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Calibri"/>
                        </a:rPr>
                        <a:t>Русский язык</a:t>
                      </a:r>
                      <a:endParaRPr lang="ru-RU" sz="1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Calibri"/>
                        </a:rPr>
                        <a:t>История Казахстана</a:t>
                      </a:r>
                      <a:endParaRPr lang="ru-RU" sz="1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Calibri"/>
                        </a:rPr>
                        <a:t>математика</a:t>
                      </a:r>
                      <a:endParaRPr lang="ru-RU" sz="1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Calibri"/>
                        </a:rPr>
                        <a:t>Предмет по выбору</a:t>
                      </a:r>
                      <a:endParaRPr lang="ru-RU" sz="1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Calibri"/>
                        </a:rPr>
                        <a:t>всего</a:t>
                      </a:r>
                      <a:endParaRPr lang="ru-RU" sz="1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</a:tr>
              <a:tr h="101949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28.09.13г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Calibri"/>
                        </a:rPr>
                        <a:t>17,2</a:t>
                      </a:r>
                      <a:endParaRPr lang="ru-RU" sz="20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Calibri"/>
                        </a:rPr>
                        <a:t>14,8</a:t>
                      </a:r>
                      <a:endParaRPr lang="ru-RU" sz="20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Calibri"/>
                        </a:rPr>
                        <a:t>11,1</a:t>
                      </a:r>
                      <a:endParaRPr lang="ru-RU" sz="20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Calibri"/>
                        </a:rPr>
                        <a:t>8,5</a:t>
                      </a:r>
                      <a:endParaRPr lang="ru-RU" sz="20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Calibri"/>
                        </a:rPr>
                        <a:t>11</a:t>
                      </a:r>
                      <a:endParaRPr lang="ru-RU" sz="20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Calibri"/>
                        </a:rPr>
                        <a:t>62,8</a:t>
                      </a:r>
                      <a:endParaRPr lang="ru-RU" sz="20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</a:tr>
              <a:tr h="101949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16.11.13г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Calibri"/>
                        </a:rPr>
                        <a:t>15,5</a:t>
                      </a:r>
                      <a:endParaRPr lang="ru-RU" sz="20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Calibri"/>
                        </a:rPr>
                        <a:t>14,5</a:t>
                      </a:r>
                      <a:endParaRPr lang="ru-RU" sz="20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Calibri"/>
                        </a:rPr>
                        <a:t>10,3</a:t>
                      </a:r>
                      <a:endParaRPr lang="ru-RU" sz="20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Calibri"/>
                        </a:rPr>
                        <a:t>7,8</a:t>
                      </a:r>
                      <a:endParaRPr lang="ru-RU" sz="20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Calibri"/>
                        </a:rPr>
                        <a:t>12</a:t>
                      </a:r>
                      <a:endParaRPr lang="ru-RU" sz="20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Calibri"/>
                        </a:rPr>
                        <a:t>60</a:t>
                      </a:r>
                      <a:endParaRPr lang="ru-RU" sz="20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</a:tr>
              <a:tr h="1156359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динамика</a:t>
                      </a:r>
                      <a:endParaRPr lang="ru-RU" sz="1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Calibri"/>
                        </a:rPr>
                        <a:t>-1,7</a:t>
                      </a:r>
                      <a:endParaRPr lang="ru-RU" sz="2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Calibri"/>
                        </a:rPr>
                        <a:t>-0,3</a:t>
                      </a:r>
                      <a:endParaRPr lang="ru-RU" sz="2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Calibri"/>
                        </a:rPr>
                        <a:t>-0,8</a:t>
                      </a:r>
                      <a:endParaRPr lang="ru-RU" sz="2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Calibri"/>
                        </a:rPr>
                        <a:t>-0,7</a:t>
                      </a:r>
                      <a:endParaRPr lang="ru-RU" sz="2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Calibri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Calibri"/>
                        </a:rPr>
                        <a:t>-2,8</a:t>
                      </a:r>
                      <a:endParaRPr lang="ru-RU" sz="2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4297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Сравнительный анализ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результатов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тестирования с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городом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2143114"/>
          <a:ext cx="8686797" cy="3148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971"/>
                <a:gridCol w="1240971"/>
                <a:gridCol w="1142316"/>
                <a:gridCol w="1339626"/>
                <a:gridCol w="1375018"/>
                <a:gridCol w="1106924"/>
                <a:gridCol w="1240971"/>
              </a:tblGrid>
              <a:tr h="41166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Calibri"/>
                        </a:rPr>
                        <a:t>дата</a:t>
                      </a:r>
                      <a:endParaRPr lang="ru-RU" sz="1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Calibri"/>
                        </a:rPr>
                        <a:t>Казахский язык</a:t>
                      </a:r>
                      <a:endParaRPr lang="ru-RU" sz="1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Calibri"/>
                        </a:rPr>
                        <a:t>Русский язык</a:t>
                      </a:r>
                      <a:endParaRPr lang="ru-RU" sz="1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Calibri"/>
                        </a:rPr>
                        <a:t>История Казахстана</a:t>
                      </a:r>
                      <a:endParaRPr lang="ru-RU" sz="1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Calibri"/>
                        </a:rPr>
                        <a:t>математика</a:t>
                      </a:r>
                      <a:endParaRPr lang="ru-RU" sz="1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Calibri"/>
                        </a:rPr>
                        <a:t>выбор</a:t>
                      </a:r>
                      <a:endParaRPr lang="ru-RU" sz="1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Calibri"/>
                        </a:rPr>
                        <a:t>всего</a:t>
                      </a:r>
                      <a:endParaRPr lang="ru-RU" sz="1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</a:tr>
              <a:tr h="575063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6520" marR="96520"/>
                </a:tc>
              </a:tr>
              <a:tr h="1301779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В сравнении с городом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Calibri"/>
                        </a:rPr>
                        <a:t>17,3</a:t>
                      </a:r>
                      <a:endParaRPr lang="ru-RU" sz="24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Calibri"/>
                        </a:rPr>
                        <a:t>16</a:t>
                      </a:r>
                      <a:endParaRPr lang="ru-RU" sz="24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Calibri"/>
                        </a:rPr>
                        <a:t>14</a:t>
                      </a:r>
                      <a:endParaRPr lang="ru-RU" sz="24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Calibri"/>
                        </a:rPr>
                        <a:t>10,5</a:t>
                      </a:r>
                      <a:endParaRPr lang="ru-RU" sz="24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Calibri"/>
                        </a:rPr>
                        <a:t>13,6</a:t>
                      </a:r>
                      <a:endParaRPr lang="ru-RU" sz="24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Calibri"/>
                        </a:rPr>
                        <a:t>71,8</a:t>
                      </a:r>
                      <a:endParaRPr lang="ru-RU" sz="24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</a:tr>
              <a:tr h="640457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динамика</a:t>
                      </a:r>
                      <a:endParaRPr lang="ru-RU" sz="1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Calibri"/>
                        </a:rPr>
                        <a:t>0,5</a:t>
                      </a:r>
                      <a:endParaRPr lang="ru-RU" sz="2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Calibri"/>
                        </a:rPr>
                        <a:t>-0,6</a:t>
                      </a:r>
                      <a:endParaRPr lang="ru-RU" sz="2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Calibri"/>
                        </a:rPr>
                        <a:t>-3,4</a:t>
                      </a:r>
                      <a:endParaRPr lang="ru-RU" sz="2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Calibri"/>
                        </a:rPr>
                        <a:t>-1,9</a:t>
                      </a:r>
                      <a:endParaRPr lang="ru-RU" sz="2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Calibri"/>
                        </a:rPr>
                        <a:t>-0,9</a:t>
                      </a:r>
                      <a:endParaRPr lang="ru-RU" sz="2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Calibri"/>
                        </a:rPr>
                        <a:t>-9</a:t>
                      </a:r>
                      <a:endParaRPr lang="ru-RU" sz="2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75735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Сравнительный анализ результатов последнего тестирования с результатами тестирования прошлого года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2285993"/>
          <a:ext cx="8686797" cy="3389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2556"/>
                <a:gridCol w="1285884"/>
                <a:gridCol w="1000132"/>
                <a:gridCol w="1357322"/>
                <a:gridCol w="1428760"/>
                <a:gridCol w="1143008"/>
                <a:gridCol w="919135"/>
              </a:tblGrid>
              <a:tr h="527165"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Calibri"/>
                        </a:rPr>
                        <a:t>дата</a:t>
                      </a:r>
                      <a:endParaRPr lang="ru-RU" sz="1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Calibri"/>
                        </a:rPr>
                        <a:t>Казахский язык</a:t>
                      </a:r>
                      <a:endParaRPr lang="ru-RU" sz="1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Calibri"/>
                        </a:rPr>
                        <a:t>Русский язык</a:t>
                      </a:r>
                      <a:endParaRPr lang="ru-RU" sz="1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Calibri"/>
                        </a:rPr>
                        <a:t>История Казахстана</a:t>
                      </a:r>
                      <a:endParaRPr lang="ru-RU" sz="1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Calibri"/>
                        </a:rPr>
                        <a:t>математика</a:t>
                      </a:r>
                      <a:endParaRPr lang="ru-RU" sz="1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Calibri"/>
                        </a:rPr>
                        <a:t>выбор</a:t>
                      </a:r>
                      <a:endParaRPr lang="ru-RU" sz="1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Calibri"/>
                        </a:rPr>
                        <a:t>всего</a:t>
                      </a:r>
                      <a:endParaRPr lang="ru-RU" sz="1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</a:tr>
              <a:tr h="499143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6520" marR="96520"/>
                </a:tc>
              </a:tr>
              <a:tr h="170393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В сравнении с прошлом годом 22.11.12г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Calibri"/>
                        </a:rPr>
                        <a:t>16,7</a:t>
                      </a:r>
                      <a:endParaRPr lang="ru-RU" sz="20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Calibri"/>
                        </a:rPr>
                        <a:t>16,3</a:t>
                      </a:r>
                      <a:endParaRPr lang="ru-RU" sz="20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Calibri"/>
                        </a:rPr>
                        <a:t>15,5</a:t>
                      </a:r>
                      <a:endParaRPr lang="ru-RU" sz="20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Calibri"/>
                        </a:rPr>
                        <a:t>10,9</a:t>
                      </a:r>
                      <a:endParaRPr lang="ru-RU" sz="20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Calibri"/>
                        </a:rPr>
                        <a:t>15,9</a:t>
                      </a:r>
                      <a:endParaRPr lang="ru-RU" sz="20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Calibri"/>
                        </a:rPr>
                        <a:t>75,5</a:t>
                      </a:r>
                      <a:endParaRPr lang="ru-RU" sz="20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</a:tr>
              <a:tr h="55590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динамика</a:t>
                      </a:r>
                      <a:endParaRPr lang="ru-RU" sz="1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Calibri"/>
                        </a:rPr>
                        <a:t>-1,2</a:t>
                      </a:r>
                      <a:endParaRPr lang="ru-RU" sz="2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Calibri"/>
                        </a:rPr>
                        <a:t>-1,8</a:t>
                      </a:r>
                      <a:endParaRPr lang="ru-RU" sz="2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Calibri"/>
                        </a:rPr>
                        <a:t>-5,2</a:t>
                      </a:r>
                      <a:endParaRPr lang="ru-RU" sz="2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Calibri"/>
                        </a:rPr>
                        <a:t>-3,1</a:t>
                      </a:r>
                      <a:endParaRPr lang="ru-RU" sz="2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Calibri"/>
                        </a:rPr>
                        <a:t>-3,9</a:t>
                      </a:r>
                      <a:endParaRPr lang="ru-RU" sz="2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Calibri"/>
                        </a:rPr>
                        <a:t>-15,5</a:t>
                      </a:r>
                      <a:endParaRPr lang="ru-RU" sz="2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Сравнительный анализ результатов тестирования предметов по выбору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797" cy="4187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2556"/>
                <a:gridCol w="1143008"/>
                <a:gridCol w="1027349"/>
                <a:gridCol w="1240971"/>
                <a:gridCol w="1240971"/>
                <a:gridCol w="1240971"/>
                <a:gridCol w="1240971"/>
              </a:tblGrid>
              <a:tr h="37084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Calibri"/>
                        </a:rPr>
                        <a:t>дата</a:t>
                      </a:r>
                      <a:endParaRPr lang="ru-RU" sz="1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Calibri"/>
                        </a:rPr>
                        <a:t>физика</a:t>
                      </a:r>
                      <a:endParaRPr lang="ru-RU" sz="1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Calibri"/>
                        </a:rPr>
                        <a:t>химия</a:t>
                      </a:r>
                      <a:endParaRPr lang="ru-RU" sz="1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Calibri"/>
                        </a:rPr>
                        <a:t>биология</a:t>
                      </a:r>
                      <a:endParaRPr lang="ru-RU" sz="1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Calibri"/>
                        </a:rPr>
                        <a:t>география</a:t>
                      </a:r>
                      <a:endParaRPr lang="ru-RU" sz="1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Calibri"/>
                        </a:rPr>
                        <a:t>англ.язык</a:t>
                      </a:r>
                      <a:endParaRPr lang="ru-RU" sz="1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Calibri"/>
                        </a:rPr>
                        <a:t>рус.лит</a:t>
                      </a:r>
                      <a:endParaRPr lang="ru-RU" sz="1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28.09.13г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Calibri"/>
                        </a:rPr>
                        <a:t>10,1</a:t>
                      </a:r>
                      <a:endParaRPr lang="ru-RU" sz="2000" b="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Calibri"/>
                        </a:rPr>
                        <a:t>6</a:t>
                      </a:r>
                      <a:endParaRPr lang="ru-RU" sz="2000" b="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Calibri"/>
                        </a:rPr>
                        <a:t>17,6</a:t>
                      </a:r>
                      <a:endParaRPr lang="ru-RU" sz="2000" b="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Calibri"/>
                        </a:rPr>
                        <a:t>9,1</a:t>
                      </a:r>
                      <a:endParaRPr lang="ru-RU" sz="2000" b="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Calibri"/>
                        </a:rPr>
                        <a:t>13,2</a:t>
                      </a:r>
                      <a:endParaRPr lang="ru-RU" sz="2000" b="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Calibri"/>
                        </a:rPr>
                        <a:t>8</a:t>
                      </a:r>
                      <a:endParaRPr lang="ru-RU" sz="2000" b="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16.11.13г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Calibri"/>
                        </a:rPr>
                        <a:t>8</a:t>
                      </a:r>
                      <a:endParaRPr lang="ru-RU" sz="2000" b="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Calibri"/>
                        </a:rPr>
                        <a:t>4</a:t>
                      </a:r>
                      <a:endParaRPr lang="ru-RU" sz="2000" b="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Calibri"/>
                        </a:rPr>
                        <a:t>17,7</a:t>
                      </a:r>
                      <a:endParaRPr lang="ru-RU" sz="2000" b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Calibri"/>
                        </a:rPr>
                        <a:t>11,6</a:t>
                      </a:r>
                      <a:endParaRPr lang="ru-RU" sz="2000" b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Calibri"/>
                        </a:rPr>
                        <a:t>13,8</a:t>
                      </a:r>
                      <a:endParaRPr lang="ru-RU" sz="2000" b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2000" b="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динамика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Calibri"/>
                        </a:rPr>
                        <a:t>-2,1</a:t>
                      </a:r>
                      <a:endParaRPr lang="ru-RU" sz="20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Calibri"/>
                        </a:rPr>
                        <a:t>-2</a:t>
                      </a:r>
                      <a:endParaRPr lang="ru-RU" sz="20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Calibri"/>
                        </a:rPr>
                        <a:t>0,1</a:t>
                      </a:r>
                      <a:endParaRPr lang="ru-RU" sz="20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Calibri"/>
                        </a:rPr>
                        <a:t>2,5</a:t>
                      </a:r>
                      <a:endParaRPr lang="ru-RU" sz="20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Calibri"/>
                        </a:rPr>
                        <a:t>0,2</a:t>
                      </a:r>
                      <a:endParaRPr lang="ru-RU" sz="20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Calibri"/>
                        </a:rPr>
                        <a:t>-3</a:t>
                      </a:r>
                      <a:endParaRPr lang="ru-RU" sz="20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В сравнении с городом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endParaRPr lang="ru-RU" sz="2000" b="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Calibri"/>
                        </a:rPr>
                        <a:t>10,6</a:t>
                      </a:r>
                      <a:endParaRPr lang="ru-RU" sz="2000" b="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Calibri"/>
                        </a:rPr>
                        <a:t>14,5</a:t>
                      </a:r>
                      <a:endParaRPr lang="ru-RU" sz="2000" b="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Calibri"/>
                        </a:rPr>
                        <a:t>14,4</a:t>
                      </a:r>
                      <a:endParaRPr lang="ru-RU" sz="2000" b="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Calibri"/>
                        </a:rPr>
                        <a:t>16,7</a:t>
                      </a:r>
                      <a:endParaRPr lang="ru-RU" sz="2000" b="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Calibri"/>
                        </a:rPr>
                        <a:t>14,4</a:t>
                      </a:r>
                      <a:endParaRPr lang="ru-RU" sz="2000" b="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динамика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Calibri"/>
                        </a:rPr>
                        <a:t>-0,6</a:t>
                      </a:r>
                      <a:endParaRPr lang="ru-RU" sz="20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Calibri"/>
                        </a:rPr>
                        <a:t>-3,5</a:t>
                      </a:r>
                      <a:endParaRPr lang="ru-RU" sz="20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Calibri"/>
                        </a:rPr>
                        <a:t>2,3</a:t>
                      </a:r>
                      <a:endParaRPr lang="ru-RU" sz="20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Calibri"/>
                        </a:rPr>
                        <a:t>-1,8</a:t>
                      </a:r>
                      <a:endParaRPr lang="ru-RU" sz="20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Calibri"/>
                        </a:rPr>
                        <a:t>-2,2</a:t>
                      </a:r>
                      <a:endParaRPr lang="ru-RU" sz="20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Calibri"/>
                        </a:rPr>
                        <a:t>-4,4</a:t>
                      </a:r>
                      <a:endParaRPr lang="ru-RU" sz="20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В сравнении с прошлом годом 22.11.12г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Calibri"/>
                        </a:rPr>
                        <a:t>13,2</a:t>
                      </a:r>
                      <a:endParaRPr lang="ru-RU" sz="2000" b="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Calibri"/>
                        </a:rPr>
                        <a:t>19</a:t>
                      </a:r>
                      <a:endParaRPr lang="ru-RU" sz="2000" b="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Calibri"/>
                        </a:rPr>
                        <a:t>15,5</a:t>
                      </a:r>
                      <a:endParaRPr lang="ru-RU" sz="2000" b="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Calibri"/>
                        </a:rPr>
                        <a:t>13</a:t>
                      </a:r>
                      <a:endParaRPr lang="ru-RU" sz="2000" b="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Calibri"/>
                        </a:rPr>
                        <a:t>19,8</a:t>
                      </a:r>
                      <a:endParaRPr lang="ru-RU" sz="2000" b="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динамика</a:t>
                      </a:r>
                      <a:endParaRPr lang="ru-RU" sz="1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Calibri"/>
                        </a:rPr>
                        <a:t>-5,2</a:t>
                      </a:r>
                      <a:endParaRPr lang="ru-RU" sz="20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Calibri"/>
                        </a:rPr>
                        <a:t>-15</a:t>
                      </a:r>
                      <a:endParaRPr lang="ru-RU" sz="20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Calibri"/>
                        </a:rPr>
                        <a:t>2,2</a:t>
                      </a:r>
                      <a:endParaRPr lang="ru-RU" sz="20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Calibri"/>
                        </a:rPr>
                        <a:t>-1,4</a:t>
                      </a:r>
                      <a:endParaRPr lang="ru-RU" sz="20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Calibri"/>
                        </a:rPr>
                        <a:t>-6</a:t>
                      </a:r>
                      <a:endParaRPr lang="ru-RU" sz="20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572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Результаты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пробного тестирования претендентов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аттестат «Алтын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белг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 и с отличием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857361"/>
          <a:ext cx="8686800" cy="4286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18"/>
                <a:gridCol w="1671742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</a:tblGrid>
              <a:tr h="11357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Ф.И.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28.09.12г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15.10.13г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город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19.10.13г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02.11.13г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07.11.13г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город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09.11.13г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16.11.13г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Средний балл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</a:tr>
              <a:tr h="10501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Субебаева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92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103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</a:tr>
              <a:tr h="10501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Шестопалова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97,5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</a:tr>
              <a:tr h="105018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средний балл 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96,5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94,5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99,5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109" marR="20109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Результаты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пробного тестирования претендентов на аттестат «Алтын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белг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 и с отличием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643053"/>
          <a:ext cx="8686799" cy="4906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709"/>
                <a:gridCol w="789709"/>
                <a:gridCol w="789709"/>
                <a:gridCol w="789709"/>
                <a:gridCol w="789709"/>
                <a:gridCol w="789709"/>
                <a:gridCol w="789709"/>
                <a:gridCol w="789709"/>
                <a:gridCol w="789709"/>
                <a:gridCol w="789709"/>
                <a:gridCol w="789709"/>
              </a:tblGrid>
              <a:tr h="511951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6520" marR="9652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Субебаева</a:t>
                      </a: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Н.</a:t>
                      </a:r>
                      <a:endParaRPr lang="ru-RU" sz="2800" dirty="0"/>
                    </a:p>
                  </a:txBody>
                  <a:tcPr marL="96520" marR="9652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Шестопалова Е.</a:t>
                      </a:r>
                      <a:endParaRPr lang="ru-RU" sz="2800" dirty="0"/>
                    </a:p>
                  </a:txBody>
                  <a:tcPr marL="96520" marR="9652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9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Казахский язык</a:t>
                      </a:r>
                      <a:endParaRPr lang="ru-RU" sz="16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Русский язык</a:t>
                      </a:r>
                      <a:endParaRPr lang="ru-RU" sz="16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История Казахстана</a:t>
                      </a:r>
                      <a:endParaRPr lang="ru-RU" sz="16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математика</a:t>
                      </a:r>
                      <a:endParaRPr lang="ru-RU" sz="16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Times New Roman"/>
                          <a:cs typeface="Calibri"/>
                        </a:rPr>
                        <a:t>Иност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. язык</a:t>
                      </a:r>
                      <a:endParaRPr lang="ru-RU" sz="16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Казахский язык</a:t>
                      </a:r>
                      <a:endParaRPr lang="ru-RU" sz="16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Русский язык</a:t>
                      </a:r>
                      <a:endParaRPr lang="ru-RU" sz="16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История Казахстана</a:t>
                      </a:r>
                      <a:endParaRPr lang="ru-RU" sz="16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математика</a:t>
                      </a:r>
                      <a:endParaRPr lang="ru-RU" sz="16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физика</a:t>
                      </a:r>
                      <a:endParaRPr lang="ru-RU" sz="16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</a:tr>
              <a:tr h="4645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28.09.12г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4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4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4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4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4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4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</a:tr>
              <a:tr h="704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15.10.13г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город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4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4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3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</a:tr>
              <a:tr h="4645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19.10.13г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4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3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3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3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</a:tr>
              <a:tr h="4645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02.11.13г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4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4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3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4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</a:tr>
              <a:tr h="704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07.11.13г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город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4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4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</a:tr>
              <a:tr h="4645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16.11.13г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3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3</a:t>
                      </a:r>
                      <a:endParaRPr lang="ru-RU" sz="18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72390" marR="7239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686444"/>
          </a:xfrm>
        </p:spPr>
        <p:txBody>
          <a:bodyPr>
            <a:normAutofit fontScale="90000"/>
          </a:bodyPr>
          <a:lstStyle/>
          <a:p>
            <a:r>
              <a:rPr lang="ru-RU" sz="3100" b="1" u="sng" dirty="0" smtClean="0">
                <a:latin typeface="Times New Roman" pitchFamily="18" charset="0"/>
                <a:cs typeface="Times New Roman" pitchFamily="18" charset="0"/>
              </a:rPr>
              <a:t>рекомендуем: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Учителям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Машраповой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А.Т.,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Ахмаровой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С.Д., Гореловой Н.Р. использовать более рациональные методы работы на уроках для повышения качества знаний по предмету.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Учителям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Гайдуковой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Н.А.,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Батталовой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Г.Т. провести коррекционную работу с претендентами на «Алтын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белг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и с отличием во избежание низкого результата.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В ходе посещения уроков выявить методы и приемы со слабоуспевающими учащимися.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 Классным руководителям своевременно довести результаты тестирования учащихся до сведения родителей.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 Посещение дополнительных занятий и консультации с целью выявления эффективной работы по коррекции знаний учащихся.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4F4F4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262</TotalTime>
  <Words>329</Words>
  <PresentationFormat>Экран (4:3)</PresentationFormat>
  <Paragraphs>233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Подготовка к ЕНТ </vt:lpstr>
      <vt:lpstr>Сравнительный анализ результатов  первого и последнего тестирований </vt:lpstr>
      <vt:lpstr>Сравнительный анализ  результатов тестирования с городом </vt:lpstr>
      <vt:lpstr>Сравнительный анализ результатов последнего тестирования с результатами тестирования прошлого года</vt:lpstr>
      <vt:lpstr>Сравнительный анализ результатов тестирования предметов по выбору </vt:lpstr>
      <vt:lpstr>Результаты  пробного тестирования претендентов  на аттестат «Алтын белгі» и с отличием</vt:lpstr>
      <vt:lpstr>Результаты  пробного тестирования претендентов на аттестат «Алтын белгі» и с отличием</vt:lpstr>
      <vt:lpstr>рекомендуем:  1. Учителям Машраповой А.Т., Ахмаровой С.Д., Гореловой Н.Р. использовать более рациональные методы работы на уроках для повышения качества знаний по предмету. 2. Учителям  Гайдуковой Н.А., Батталовой Г.Т. провести коррекционную работу с претендентами на «Алтын белгі» и с отличием во избежание низкого результата. 3. В ходе посещения уроков выявить методы и приемы со слабоуспевающими учащимися.  4. Классным руководителям своевременно довести результаты тестирования учащихся до сведения родителей. 5. Посещение дополнительных занятий и консультации с целью выявления эффективной работы по коррекции знаний учащихся.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ЕНТ </dc:title>
  <cp:lastModifiedBy>XTreme</cp:lastModifiedBy>
  <cp:revision>18</cp:revision>
  <dcterms:modified xsi:type="dcterms:W3CDTF">2013-11-22T13:44:03Z</dcterms:modified>
</cp:coreProperties>
</file>