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1" r:id="rId2"/>
    <p:sldId id="257" r:id="rId3"/>
    <p:sldId id="260" r:id="rId4"/>
    <p:sldId id="259" r:id="rId5"/>
    <p:sldId id="262" r:id="rId6"/>
    <p:sldId id="263" r:id="rId7"/>
    <p:sldId id="264" r:id="rId8"/>
    <p:sldId id="265" r:id="rId9"/>
    <p:sldId id="267" r:id="rId10"/>
    <p:sldId id="266" r:id="rId11"/>
    <p:sldId id="270" r:id="rId12"/>
    <p:sldId id="269" r:id="rId13"/>
    <p:sldId id="271" r:id="rId14"/>
    <p:sldId id="272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586" autoAdjust="0"/>
    <p:restoredTop sz="94660"/>
  </p:normalViewPr>
  <p:slideViewPr>
    <p:cSldViewPr>
      <p:cViewPr>
        <p:scale>
          <a:sx n="86" d="100"/>
          <a:sy n="86" d="100"/>
        </p:scale>
        <p:origin x="-258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F5EAD-C0A7-4DE0-9F4D-D08C6DA49E3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B3974-B95D-4620-83DA-44CE0BAEE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B3974-B95D-4620-83DA-44CE0BAEE3F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A3F79-9FA5-4BE2-80FB-AA1FF2575D56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CCBE4-A988-4F67-B05A-638DEBC7E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kk.wikipedia.org/wiki/%D0%AD%D0%9A%D0%A1%D0%9F%D0%9E" TargetMode="External"/><Relationship Id="rId13" Type="http://schemas.openxmlformats.org/officeDocument/2006/relationships/hyperlink" Target="http://kk.wikipedia.org/wiki/%D0%9B%D1%8C%D0%B5%D0%B6" TargetMode="External"/><Relationship Id="rId3" Type="http://schemas.openxmlformats.org/officeDocument/2006/relationships/hyperlink" Target="http://kk.wikipedia.org/wiki/10_%D1%88%D1%96%D0%BB%D0%B4%D0%B5" TargetMode="External"/><Relationship Id="rId7" Type="http://schemas.openxmlformats.org/officeDocument/2006/relationships/hyperlink" Target="http://kk.wikipedia.org/wiki/%D0%A5%D0%B0%D0%BB%D1%8B%D2%9B%D0%B0%D1%80%D0%B0%D0%BB%D1%8B%D2%9B_%D0%BA%D3%A9%D1%80%D0%BC%D0%B5%D0%BB%D0%B5%D1%80_%D0%B1%D1%8E%D1%80%D0%BE%D1%81%D1%8B" TargetMode="External"/><Relationship Id="rId12" Type="http://schemas.openxmlformats.org/officeDocument/2006/relationships/hyperlink" Target="http://kk.wikipedia.org/wiki/%D0%91%D0%B5%D0%BB%D1%8C%D0%B3%D0%B8%D1%8F" TargetMode="External"/><Relationship Id="rId2" Type="http://schemas.openxmlformats.org/officeDocument/2006/relationships/hyperlink" Target="http://kk.wikipedia.org/wiki/2017_%D0%B6%D1%8B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iki/%D0%90%D1%81%D1%82%D0%B0%D0%BD%D0%B0" TargetMode="External"/><Relationship Id="rId11" Type="http://schemas.openxmlformats.org/officeDocument/2006/relationships/hyperlink" Target="http://kk.wikipedia.org/wiki/%D0%9F%D0%B0%D1%80%D0%B8%D0%B6" TargetMode="External"/><Relationship Id="rId5" Type="http://schemas.openxmlformats.org/officeDocument/2006/relationships/hyperlink" Target="http://kk.wikipedia.org/wiki/%D2%9A%D0%B0%D0%B7%D0%B0%D2%9B%D1%81%D1%82%D0%B0%D0%BD" TargetMode="External"/><Relationship Id="rId10" Type="http://schemas.openxmlformats.org/officeDocument/2006/relationships/hyperlink" Target="http://kk.wikipedia.org/wiki/%D0%A4%D1%80%D0%B0%D0%BD%D1%86%D0%B8%D1%8F" TargetMode="External"/><Relationship Id="rId4" Type="http://schemas.openxmlformats.org/officeDocument/2006/relationships/hyperlink" Target="http://kk.wikipedia.org/wiki/10_%D2%9B%D1%8B%D1%80%D0%BA%D2%AF%D0%B9%D0%B5%D0%BA" TargetMode="External"/><Relationship Id="rId9" Type="http://schemas.openxmlformats.org/officeDocument/2006/relationships/hyperlink" Target="http://kk.wikipedia.org/wiki/2012_%D0%B6%D1%8B%D0%BB" TargetMode="External"/><Relationship Id="rId1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kk-KZ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Жетекші орта жалпы білім беретін мектеп</a:t>
            </a:r>
            <a:endParaRPr lang="ru-RU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8733"/>
          </a:xfrm>
        </p:spPr>
        <p:txBody>
          <a:bodyPr/>
          <a:lstStyle/>
          <a:p>
            <a:pPr>
              <a:buNone/>
            </a:pPr>
            <a:r>
              <a:rPr lang="kk-KZ" dirty="0" smtClean="0"/>
              <a:t>Сабақтың тақырыбы: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5" y="2500306"/>
            <a:ext cx="7929618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kk-KZ" sz="2800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ХХ ғасырдың бас кезіндегі Қазақстанның мәдениеті,  музыка, бейнелеу, қолданбалы өнері</a:t>
            </a:r>
            <a:endParaRPr lang="kk-KZ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kk-KZ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kk-KZ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kk-KZ" sz="2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kk-KZ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Орындағын: Камарова А.И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Ақпараттар әлемі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43890" cy="4525963"/>
          </a:xfrm>
        </p:spPr>
        <p:txBody>
          <a:bodyPr>
            <a:normAutofit lnSpcReduction="10000"/>
          </a:bodyPr>
          <a:lstStyle/>
          <a:p>
            <a:r>
              <a:rPr lang="ru-RU" sz="5400" b="1" dirty="0" smtClean="0"/>
              <a:t>«ЕХРО-2017ж»</a:t>
            </a:r>
          </a:p>
          <a:p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Жұмыспен қамту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бағдарламасы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Қазақстан-2050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стратегиясы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Жұмыспен қамту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бағдарламасы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             </a:t>
            </a:r>
          </a:p>
          <a:p>
            <a:pPr>
              <a:buNone/>
            </a:pPr>
            <a:r>
              <a:rPr lang="ru-RU" dirty="0" smtClean="0"/>
              <a:t>        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басшысы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 жолдауында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Халықты жұмыспен қамтудың түбегейлі жаңа стратегиясын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әзірлеу міндетін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жүктеді.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 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Ағымдағы жылғы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ақпанда өткен Үкімет отырысында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Жұмыспен қамту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бағдарламасының жобасы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мақұлданды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Бағдарламаны және бағдарлама міндеттерінен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туындайтын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барлық қажетті нормативтік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құқықтық актілерді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2011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жылғы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мамырға дейін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қабылдау жоспарланған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Бағдарлама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жылғы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шілдеден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іске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асырылады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im0-tub-kz.yandex.net/i?id=305909162-11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357298"/>
            <a:ext cx="328614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ru-RU" b="1" dirty="0" smtClean="0"/>
              <a:t>«ЕХРО-2017ж»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5715040" cy="425769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err="1" smtClean="0"/>
              <a:t>Экспо</a:t>
            </a:r>
            <a:r>
              <a:rPr lang="ru-RU" b="1" dirty="0" smtClean="0"/>
              <a:t> 2017</a:t>
            </a:r>
            <a:r>
              <a:rPr lang="ru-RU" dirty="0" smtClean="0"/>
              <a:t> — </a:t>
            </a:r>
            <a:r>
              <a:rPr lang="ru-RU" dirty="0" smtClean="0">
                <a:hlinkClick r:id="rId2" tooltip="2017 жыл"/>
              </a:rPr>
              <a:t>2017 </a:t>
            </a:r>
            <a:r>
              <a:rPr lang="ru-RU" dirty="0" err="1" smtClean="0">
                <a:hlinkClick r:id="rId2" tooltip="2017 жыл"/>
              </a:rPr>
              <a:t>жылдың</a:t>
            </a:r>
            <a:r>
              <a:rPr lang="ru-RU" dirty="0" err="1" smtClean="0"/>
              <a:t> </a:t>
            </a:r>
            <a:r>
              <a:rPr lang="ru-RU" dirty="0" smtClean="0">
                <a:hlinkClick r:id="rId3" tooltip="10 шілде"/>
              </a:rPr>
              <a:t>10 </a:t>
            </a:r>
            <a:r>
              <a:rPr lang="ru-RU" dirty="0" err="1" smtClean="0">
                <a:hlinkClick r:id="rId3" tooltip="10 шілде"/>
              </a:rPr>
              <a:t>шілдесінен</a:t>
            </a:r>
            <a:r>
              <a:rPr lang="ru-RU" dirty="0" smtClean="0"/>
              <a:t> </a:t>
            </a:r>
            <a:r>
              <a:rPr lang="ru-RU" dirty="0" err="1" smtClean="0"/>
              <a:t>бастап</a:t>
            </a:r>
            <a:r>
              <a:rPr lang="ru-RU" dirty="0" smtClean="0"/>
              <a:t> </a:t>
            </a:r>
            <a:r>
              <a:rPr lang="ru-RU" dirty="0" smtClean="0">
                <a:hlinkClick r:id="rId4" tooltip="10 қыркүйек"/>
              </a:rPr>
              <a:t>10 </a:t>
            </a:r>
            <a:r>
              <a:rPr lang="ru-RU" dirty="0" err="1" smtClean="0">
                <a:hlinkClick r:id="rId4" tooltip="10 қыркүйек"/>
              </a:rPr>
              <a:t>қыркүйегіне</a:t>
            </a:r>
            <a:r>
              <a:rPr lang="ru-RU" dirty="0" err="1" smtClean="0"/>
              <a:t> дейін</a:t>
            </a:r>
            <a:r>
              <a:rPr lang="ru-RU" dirty="0" smtClean="0"/>
              <a:t> </a:t>
            </a:r>
            <a:r>
              <a:rPr lang="ru-RU" dirty="0" err="1" smtClean="0">
                <a:hlinkClick r:id="rId5" tooltip="Қазақстан"/>
              </a:rPr>
              <a:t>Қазақстанның</a:t>
            </a:r>
            <a:r>
              <a:rPr lang="ru-RU" dirty="0" err="1" smtClean="0"/>
              <a:t> елордасы</a:t>
            </a:r>
            <a:r>
              <a:rPr lang="ru-RU" dirty="0" smtClean="0"/>
              <a:t> </a:t>
            </a:r>
            <a:r>
              <a:rPr lang="ru-RU" dirty="0" smtClean="0">
                <a:hlinkClick r:id="rId6" tooltip="Астана"/>
              </a:rPr>
              <a:t>Астана</a:t>
            </a:r>
            <a:r>
              <a:rPr lang="ru-RU" dirty="0" smtClean="0"/>
              <a:t> </a:t>
            </a:r>
            <a:r>
              <a:rPr lang="ru-RU" dirty="0" err="1" smtClean="0"/>
              <a:t>қаласында </a:t>
            </a:r>
            <a:r>
              <a:rPr lang="ru-RU" dirty="0" err="1" smtClean="0">
                <a:hlinkClick r:id="rId7" tooltip="Халықаралық көрмелер бюросы"/>
              </a:rPr>
              <a:t>Халықаралық көрмелер бюросымен</a:t>
            </a:r>
            <a:r>
              <a:rPr lang="ru-RU" dirty="0" smtClean="0"/>
              <a:t> (ХКБ) </a:t>
            </a:r>
            <a:r>
              <a:rPr lang="ru-RU" dirty="0" err="1" smtClean="0"/>
              <a:t>ұйымдастырылатын </a:t>
            </a:r>
            <a:r>
              <a:rPr lang="ru-RU" dirty="0" err="1" smtClean="0">
                <a:hlinkClick r:id="rId8" tooltip="ЭКСПО"/>
              </a:rPr>
              <a:t>Халықаралық көрме</a:t>
            </a:r>
            <a:r>
              <a:rPr lang="ru-RU" dirty="0" smtClean="0"/>
              <a:t>. </a:t>
            </a:r>
            <a:r>
              <a:rPr lang="ru-RU" dirty="0" err="1" smtClean="0"/>
              <a:t>Экспо</a:t>
            </a:r>
            <a:r>
              <a:rPr lang="ru-RU" dirty="0" smtClean="0"/>
              <a:t> 2017 </a:t>
            </a:r>
            <a:r>
              <a:rPr lang="ru-RU" dirty="0" err="1" smtClean="0"/>
              <a:t>иесі</a:t>
            </a:r>
            <a:r>
              <a:rPr lang="ru-RU" dirty="0" smtClean="0"/>
              <a:t> </a:t>
            </a:r>
            <a:r>
              <a:rPr lang="ru-RU" dirty="0" smtClean="0">
                <a:hlinkClick r:id="rId9" tooltip="2012 жыл"/>
              </a:rPr>
              <a:t>2012 </a:t>
            </a:r>
            <a:r>
              <a:rPr lang="ru-RU" dirty="0" err="1" smtClean="0">
                <a:hlinkClick r:id="rId9" tooltip="2012 жыл"/>
              </a:rPr>
              <a:t>жылдың</a:t>
            </a:r>
            <a:r>
              <a:rPr lang="ru-RU" dirty="0" err="1" smtClean="0"/>
              <a:t> </a:t>
            </a:r>
            <a:r>
              <a:rPr lang="ru-RU" dirty="0" smtClean="0"/>
              <a:t>22 </a:t>
            </a:r>
            <a:r>
              <a:rPr lang="ru-RU" dirty="0" err="1" smtClean="0"/>
              <a:t>қарашасында </a:t>
            </a:r>
            <a:r>
              <a:rPr lang="ru-RU" dirty="0" err="1" smtClean="0">
                <a:hlinkClick r:id="rId10" tooltip="Франция"/>
              </a:rPr>
              <a:t>Францияның</a:t>
            </a:r>
            <a:r>
              <a:rPr lang="ru-RU" dirty="0" err="1" smtClean="0"/>
              <a:t> астанасы</a:t>
            </a:r>
            <a:r>
              <a:rPr lang="ru-RU" dirty="0" smtClean="0"/>
              <a:t> </a:t>
            </a:r>
            <a:r>
              <a:rPr lang="ru-RU" dirty="0" smtClean="0">
                <a:hlinkClick r:id="rId11" tooltip="Париж"/>
              </a:rPr>
              <a:t>Париж</a:t>
            </a:r>
            <a:r>
              <a:rPr lang="ru-RU" dirty="0" smtClean="0"/>
              <a:t> </a:t>
            </a:r>
            <a:r>
              <a:rPr lang="ru-RU" dirty="0" err="1" smtClean="0"/>
              <a:t>қаласында ХКБ-нің</a:t>
            </a:r>
            <a:r>
              <a:rPr lang="ru-RU" dirty="0" smtClean="0"/>
              <a:t> </a:t>
            </a:r>
            <a:r>
              <a:rPr lang="en-US" dirty="0" smtClean="0"/>
              <a:t>EXPO </a:t>
            </a:r>
            <a:r>
              <a:rPr lang="ru-RU" dirty="0" err="1" smtClean="0"/>
              <a:t>халықаралық бюросы</a:t>
            </a:r>
            <a:r>
              <a:rPr lang="ru-RU" dirty="0" smtClean="0"/>
              <a:t> Бас </a:t>
            </a:r>
            <a:r>
              <a:rPr lang="ru-RU" dirty="0" err="1" smtClean="0"/>
              <a:t>ассамблеясының </a:t>
            </a:r>
            <a:r>
              <a:rPr lang="ru-RU" dirty="0" smtClean="0"/>
              <a:t>152-ші </a:t>
            </a:r>
            <a:r>
              <a:rPr lang="ru-RU" dirty="0" err="1" smtClean="0"/>
              <a:t>сессиясы</a:t>
            </a:r>
            <a:r>
              <a:rPr lang="ru-RU" dirty="0" smtClean="0"/>
              <a:t> </a:t>
            </a:r>
            <a:r>
              <a:rPr lang="ru-RU" dirty="0" err="1" smtClean="0"/>
              <a:t>барысында</a:t>
            </a:r>
            <a:r>
              <a:rPr lang="ru-RU" dirty="0" smtClean="0"/>
              <a:t> </a:t>
            </a:r>
            <a:r>
              <a:rPr lang="ru-RU" dirty="0" err="1" smtClean="0"/>
              <a:t>белгілі</a:t>
            </a:r>
            <a:r>
              <a:rPr lang="ru-RU" dirty="0" smtClean="0"/>
              <a:t> </a:t>
            </a:r>
            <a:r>
              <a:rPr lang="ru-RU" dirty="0" err="1" smtClean="0"/>
              <a:t>болды</a:t>
            </a:r>
            <a:r>
              <a:rPr lang="ru-RU" dirty="0" smtClean="0"/>
              <a:t>. </a:t>
            </a:r>
            <a:r>
              <a:rPr lang="ru-RU" dirty="0" err="1" smtClean="0"/>
              <a:t>Жасырын</a:t>
            </a:r>
            <a:r>
              <a:rPr lang="ru-RU" dirty="0" smtClean="0"/>
              <a:t> </a:t>
            </a:r>
            <a:r>
              <a:rPr lang="ru-RU" dirty="0" err="1" smtClean="0"/>
              <a:t>дауыс</a:t>
            </a:r>
            <a:r>
              <a:rPr lang="ru-RU" dirty="0" smtClean="0"/>
              <a:t> беру </a:t>
            </a:r>
            <a:r>
              <a:rPr lang="ru-RU" dirty="0" err="1" smtClean="0"/>
              <a:t>қорытындысы бойынша</a:t>
            </a:r>
            <a:r>
              <a:rPr lang="ru-RU" dirty="0" smtClean="0"/>
              <a:t> Астана </a:t>
            </a:r>
            <a:r>
              <a:rPr lang="ru-RU" dirty="0" err="1" smtClean="0"/>
              <a:t>үшін </a:t>
            </a:r>
            <a:r>
              <a:rPr lang="ru-RU" dirty="0" err="1" smtClean="0">
                <a:hlinkClick r:id="rId7" tooltip="Халықаралық көрмелер бюросы"/>
              </a:rPr>
              <a:t>ХКБ</a:t>
            </a:r>
            <a:r>
              <a:rPr lang="ru-RU" dirty="0" err="1" smtClean="0"/>
              <a:t>-ның </a:t>
            </a:r>
            <a:r>
              <a:rPr lang="ru-RU" dirty="0" smtClean="0"/>
              <a:t>103 </a:t>
            </a:r>
            <a:r>
              <a:rPr lang="ru-RU" dirty="0" err="1" smtClean="0"/>
              <a:t>мүше-мелмекеті дауыс</a:t>
            </a:r>
            <a:r>
              <a:rPr lang="ru-RU" dirty="0" smtClean="0"/>
              <a:t> </a:t>
            </a:r>
            <a:r>
              <a:rPr lang="ru-RU" dirty="0" err="1" smtClean="0"/>
              <a:t>берген</a:t>
            </a:r>
            <a:r>
              <a:rPr lang="ru-RU" dirty="0" smtClean="0"/>
              <a:t>, ал </a:t>
            </a:r>
            <a:r>
              <a:rPr lang="ru-RU" dirty="0" err="1" smtClean="0">
                <a:hlinkClick r:id="rId12" tooltip="Бельгия"/>
              </a:rPr>
              <a:t>бельгиялық</a:t>
            </a:r>
            <a:r>
              <a:rPr lang="ru-RU" dirty="0" err="1" smtClean="0"/>
              <a:t> </a:t>
            </a:r>
            <a:r>
              <a:rPr lang="ru-RU" dirty="0" smtClean="0">
                <a:hlinkClick r:id="rId13" tooltip="Льеж"/>
              </a:rPr>
              <a:t>Льеж</a:t>
            </a:r>
            <a:r>
              <a:rPr lang="ru-RU" dirty="0" smtClean="0"/>
              <a:t> </a:t>
            </a:r>
            <a:r>
              <a:rPr lang="ru-RU" dirty="0" err="1" smtClean="0"/>
              <a:t>қаласы </a:t>
            </a:r>
            <a:r>
              <a:rPr lang="ru-RU" dirty="0" smtClean="0"/>
              <a:t>44 </a:t>
            </a:r>
            <a:r>
              <a:rPr lang="ru-RU" dirty="0" err="1" smtClean="0"/>
              <a:t>дауыс</a:t>
            </a:r>
            <a:r>
              <a:rPr lang="ru-RU" dirty="0" smtClean="0"/>
              <a:t> </a:t>
            </a:r>
            <a:r>
              <a:rPr lang="ru-RU" dirty="0" err="1" smtClean="0"/>
              <a:t>жинады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Expo2017.jpg"/>
          <p:cNvPicPr/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72132" y="1785926"/>
            <a:ext cx="342902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Қазақстан-2050 </a:t>
            </a:r>
            <a:r>
              <a:rPr lang="ru-RU" b="1" dirty="0" err="1" smtClean="0"/>
              <a:t>стратегиясы</a:t>
            </a:r>
            <a:r>
              <a:rPr lang="ru-RU" b="1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5715040" cy="4525963"/>
          </a:xfrm>
        </p:spPr>
        <p:txBody>
          <a:bodyPr>
            <a:noAutofit/>
          </a:bodyPr>
          <a:lstStyle/>
          <a:p>
            <a:r>
              <a:rPr lang="ru-RU" sz="1400" dirty="0" smtClean="0"/>
              <a:t>«</a:t>
            </a:r>
            <a:r>
              <a:rPr lang="ru-RU" sz="1400" b="1" dirty="0" smtClean="0"/>
              <a:t>Қазақстан-2050» </a:t>
            </a:r>
            <a:r>
              <a:rPr lang="ru-RU" sz="1400" b="1" dirty="0" err="1" smtClean="0"/>
              <a:t>стратегиясы</a:t>
            </a:r>
            <a:r>
              <a:rPr lang="ru-RU" sz="1400" b="1" dirty="0" smtClean="0"/>
              <a:t> </a:t>
            </a:r>
            <a:r>
              <a:rPr lang="ru-RU" sz="1400" dirty="0" smtClean="0"/>
              <a:t>– </a:t>
            </a:r>
            <a:r>
              <a:rPr lang="ru-RU" sz="1400" b="1" dirty="0" err="1" smtClean="0"/>
              <a:t>бұл тым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құбылмалы тарихи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жағдайдағы жаңа Қазақстан үшін жаңа саяси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бағыт</a:t>
            </a:r>
            <a:r>
              <a:rPr lang="ru-RU" sz="1400" dirty="0" smtClean="0"/>
              <a:t>. </a:t>
            </a:r>
            <a:r>
              <a:rPr lang="ru-RU" sz="1400" dirty="0" err="1" smtClean="0"/>
              <a:t>Қазақстан </a:t>
            </a:r>
            <a:r>
              <a:rPr lang="ru-RU" sz="1400" dirty="0" smtClean="0"/>
              <a:t>2050 </a:t>
            </a:r>
            <a:r>
              <a:rPr lang="ru-RU" sz="1400" dirty="0" err="1" smtClean="0"/>
              <a:t>жылға қарай әлемнің </a:t>
            </a:r>
            <a:r>
              <a:rPr lang="ru-RU" sz="1400" b="1" dirty="0" err="1" smtClean="0"/>
              <a:t>ең дамыған отыз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елінің</a:t>
            </a:r>
            <a:r>
              <a:rPr lang="ru-RU" sz="1400" dirty="0" err="1" smtClean="0"/>
              <a:t> қатарында болуға тиіс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     Президент </a:t>
            </a:r>
            <a:r>
              <a:rPr lang="ru-RU" sz="1400" dirty="0" err="1" smtClean="0"/>
              <a:t>бұл биікті</a:t>
            </a:r>
            <a:r>
              <a:rPr lang="ru-RU" sz="1400" dirty="0" smtClean="0"/>
              <a:t> </a:t>
            </a:r>
            <a:r>
              <a:rPr lang="ru-RU" sz="1400" dirty="0" err="1" smtClean="0"/>
              <a:t>бағындыру жолындағы бірінші</a:t>
            </a:r>
            <a:r>
              <a:rPr lang="ru-RU" sz="1400" dirty="0" smtClean="0"/>
              <a:t> </a:t>
            </a:r>
            <a:r>
              <a:rPr lang="ru-RU" sz="1400" dirty="0" err="1" smtClean="0"/>
              <a:t>дәрежедегі маңызды мақсат-міндеттерді айқындады</a:t>
            </a:r>
            <a:r>
              <a:rPr lang="ru-RU" sz="1400" dirty="0" smtClean="0"/>
              <a:t>:</a:t>
            </a:r>
          </a:p>
          <a:p>
            <a:r>
              <a:rPr lang="ru-RU" sz="1400" b="1" dirty="0" err="1" smtClean="0"/>
              <a:t>Мемлекеттілікті</a:t>
            </a:r>
            <a:r>
              <a:rPr lang="ru-RU" sz="1400" dirty="0" smtClean="0"/>
              <a:t> </a:t>
            </a:r>
            <a:r>
              <a:rPr lang="ru-RU" sz="1400" dirty="0" err="1" smtClean="0"/>
              <a:t>одан</a:t>
            </a:r>
            <a:r>
              <a:rPr lang="ru-RU" sz="1400" dirty="0" smtClean="0"/>
              <a:t> </a:t>
            </a:r>
            <a:r>
              <a:rPr lang="ru-RU" sz="1400" dirty="0" err="1" smtClean="0"/>
              <a:t>әрі дамыту</a:t>
            </a:r>
            <a:r>
              <a:rPr lang="ru-RU" sz="1400" dirty="0" smtClean="0"/>
              <a:t> </a:t>
            </a:r>
            <a:r>
              <a:rPr lang="ru-RU" sz="1400" dirty="0" err="1" smtClean="0"/>
              <a:t>және нығайту.</a:t>
            </a:r>
            <a:endParaRPr lang="ru-RU" sz="1400" dirty="0" smtClean="0"/>
          </a:p>
          <a:p>
            <a:r>
              <a:rPr lang="ru-RU" sz="1400" dirty="0" err="1" smtClean="0"/>
              <a:t>Экономикалық саясаттың </a:t>
            </a:r>
            <a:r>
              <a:rPr lang="ru-RU" sz="1400" b="1" dirty="0" err="1" smtClean="0"/>
              <a:t>жаңа қағидаттарына</a:t>
            </a:r>
            <a:r>
              <a:rPr lang="ru-RU" sz="1400" dirty="0" err="1" smtClean="0"/>
              <a:t> көшу.</a:t>
            </a:r>
            <a:endParaRPr lang="ru-RU" sz="1400" dirty="0" smtClean="0"/>
          </a:p>
          <a:p>
            <a:r>
              <a:rPr lang="ru-RU" sz="1400" dirty="0" err="1" smtClean="0"/>
              <a:t>Ұлттық экономиканың жетекші</a:t>
            </a:r>
            <a:r>
              <a:rPr lang="ru-RU" sz="1400" dirty="0" smtClean="0"/>
              <a:t> </a:t>
            </a:r>
            <a:r>
              <a:rPr lang="ru-RU" sz="1400" dirty="0" err="1" smtClean="0"/>
              <a:t>күші </a:t>
            </a:r>
            <a:r>
              <a:rPr lang="ru-RU" sz="1400" dirty="0" smtClean="0"/>
              <a:t>– </a:t>
            </a:r>
            <a:r>
              <a:rPr lang="ru-RU" sz="1400" dirty="0" err="1" smtClean="0"/>
              <a:t>кәсіпкерлікке жан-жақты қолдау көрсету.</a:t>
            </a:r>
            <a:endParaRPr lang="ru-RU" sz="1400" dirty="0" smtClean="0"/>
          </a:p>
          <a:p>
            <a:r>
              <a:rPr lang="ru-RU" sz="1400" b="1" dirty="0" err="1" smtClean="0"/>
              <a:t>Жаңа әлеуметтік үлгіні</a:t>
            </a:r>
            <a:r>
              <a:rPr lang="ru-RU" sz="1400" dirty="0" err="1" smtClean="0"/>
              <a:t> қалыптастыру.</a:t>
            </a:r>
            <a:endParaRPr lang="ru-RU" sz="1400" dirty="0" smtClean="0"/>
          </a:p>
          <a:p>
            <a:r>
              <a:rPr lang="ru-RU" sz="1400" dirty="0" smtClean="0"/>
              <a:t> </a:t>
            </a:r>
            <a:r>
              <a:rPr lang="ru-RU" sz="1400" b="1" dirty="0" err="1" smtClean="0"/>
              <a:t>Білім</a:t>
            </a:r>
            <a:r>
              <a:rPr lang="ru-RU" sz="1400" b="1" dirty="0" smtClean="0"/>
              <a:t> беру мен </a:t>
            </a:r>
            <a:r>
              <a:rPr lang="ru-RU" sz="1400" b="1" dirty="0" err="1" smtClean="0"/>
              <a:t>денсаулық сақтаудың</a:t>
            </a:r>
            <a:r>
              <a:rPr lang="ru-RU" sz="1400" dirty="0" err="1" smtClean="0"/>
              <a:t> қазіргі заманғы және тиімді</a:t>
            </a:r>
            <a:r>
              <a:rPr lang="ru-RU" sz="1400" dirty="0" smtClean="0"/>
              <a:t> </a:t>
            </a:r>
            <a:r>
              <a:rPr lang="ru-RU" sz="1400" dirty="0" err="1" smtClean="0"/>
              <a:t>жүйесін құру</a:t>
            </a:r>
            <a:r>
              <a:rPr lang="ru-RU" sz="1400" dirty="0" smtClean="0"/>
              <a:t>.</a:t>
            </a:r>
          </a:p>
          <a:p>
            <a:r>
              <a:rPr lang="ru-RU" sz="1400" dirty="0" err="1" smtClean="0"/>
              <a:t>Мемлекеттік</a:t>
            </a:r>
            <a:r>
              <a:rPr lang="ru-RU" sz="1400" dirty="0" smtClean="0"/>
              <a:t> </a:t>
            </a:r>
            <a:r>
              <a:rPr lang="ru-RU" sz="1400" dirty="0" err="1" smtClean="0"/>
              <a:t>аппараттың </a:t>
            </a:r>
            <a:r>
              <a:rPr lang="ru-RU" sz="1400" b="1" dirty="0" err="1" smtClean="0"/>
              <a:t>жауапкершілігін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тиімділігі</a:t>
            </a:r>
            <a:r>
              <a:rPr lang="ru-RU" sz="1400" b="1" dirty="0" smtClean="0"/>
              <a:t> мен </a:t>
            </a:r>
            <a:r>
              <a:rPr lang="ru-RU" sz="1400" b="1" dirty="0" err="1" smtClean="0"/>
              <a:t>функционалдығын</a:t>
            </a:r>
            <a:r>
              <a:rPr lang="ru-RU" sz="1400" dirty="0" err="1" smtClean="0"/>
              <a:t> арттыру</a:t>
            </a:r>
            <a:r>
              <a:rPr lang="ru-RU" sz="1400" dirty="0" smtClean="0"/>
              <a:t>.</a:t>
            </a:r>
          </a:p>
          <a:p>
            <a:r>
              <a:rPr lang="ru-RU" sz="1400" b="1" dirty="0" err="1" smtClean="0"/>
              <a:t>Халықаралық және қорғаныс</a:t>
            </a:r>
            <a:r>
              <a:rPr lang="ru-RU" sz="1400" dirty="0" err="1" smtClean="0"/>
              <a:t> саясатының жаңа сын-қатерлеріне парапар</a:t>
            </a:r>
            <a:r>
              <a:rPr lang="ru-RU" sz="1400" dirty="0" smtClean="0"/>
              <a:t> </a:t>
            </a:r>
            <a:r>
              <a:rPr lang="ru-RU" sz="1400" dirty="0" err="1" smtClean="0"/>
              <a:t>саясат</a:t>
            </a:r>
            <a:r>
              <a:rPr lang="ru-RU" sz="1400" dirty="0" smtClean="0"/>
              <a:t> </a:t>
            </a:r>
            <a:r>
              <a:rPr lang="ru-RU" sz="1400" dirty="0" err="1" smtClean="0"/>
              <a:t>құру.</a:t>
            </a:r>
            <a:endParaRPr lang="ru-RU" sz="1400" dirty="0" smtClean="0"/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Сәйкестіру тест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312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00420"/>
                <a:gridCol w="571504"/>
                <a:gridCol w="571504"/>
                <a:gridCol w="3686172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Жетісу облысы ақындар слеті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1. В. Верещагин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Орыс әйгілі</a:t>
                      </a:r>
                      <a:r>
                        <a:rPr lang="kk-KZ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реалист- суретші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2. Киіз үйлер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Қазақстанға 1877 жылы келген суретші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3.Қазақ халқының 1000 әні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1 дүниежүзі соғысы үшін көп мөлшерде жинастырылғын  зат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4.К. Байсейітова, Қ. Жандарбеков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1925 жылы ол өзінің көпжылдық еңбегінің жеміс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5.Импровизация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Шедевр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6.Үлгілі шығарма, өнердің, шеберліктің ең жоғарғы нәтижесі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Музыкалық театрдың артистері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7.1919ж Верный қалысында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Көркем шығарманы өз жанынан қолма- қол шығарып айту тәсілі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8. Н.Г Хлудов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Сәйкестіру тест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8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0486"/>
                <a:gridCol w="571504"/>
                <a:gridCol w="500066"/>
                <a:gridCol w="3257544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Жетісу облысы ақындар слеті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1. В. Верещагин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Орыс әйгілі</a:t>
                      </a:r>
                      <a:r>
                        <a:rPr lang="kk-KZ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реалист- суретші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2. Киіз үйлер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Қазақстанға 1877 жылы келген суретші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3.Қазақ халқының 1000 әні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1 дүниежүзі соғысы үшін көп мөлшерде жинастырылғын  зат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4.К. Байсейітова, Қ. Жандарбеков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1925 жылы ол өзінің көпжылдық еңбегінің жеміс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5.Импровизация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Шедевр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6.Үлгілі шығарма, өнердің, шеберліктің ең жоғарғы нәтижесі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Музыкалық театрдың артистері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7.1919ж Верный қалысында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Көркем шығарманы өз жанынан қолма- қол шығарып айту тәсілі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8. Н.Г Хлудов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Бағалау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dirty="0" smtClean="0"/>
              <a:t> </a:t>
            </a:r>
            <a:r>
              <a:rPr lang="kk-KZ" sz="6000" b="1" dirty="0" smtClean="0"/>
              <a:t>100-90 ұпай---- “5”</a:t>
            </a:r>
          </a:p>
          <a:p>
            <a:pPr>
              <a:buNone/>
            </a:pPr>
            <a:r>
              <a:rPr lang="kk-KZ" sz="6000" b="1" dirty="0" smtClean="0"/>
              <a:t>80-60 ұпай ---- “4”</a:t>
            </a:r>
          </a:p>
          <a:p>
            <a:pPr>
              <a:buNone/>
            </a:pPr>
            <a:r>
              <a:rPr lang="kk-KZ" sz="6000" b="1" dirty="0" smtClean="0"/>
              <a:t>50-30 ұпай --- “3”</a:t>
            </a:r>
            <a:endParaRPr lang="ru-RU" sz="6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Үйге тапсырма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Қашаубаев Әміре туралы ақпарат дайындау</a:t>
            </a:r>
          </a:p>
          <a:p>
            <a:r>
              <a:rPr lang="kk-KZ" dirty="0" smtClean="0"/>
              <a:t>Жаңа сөздер жұмыс -99 бет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kk-KZ" b="1" dirty="0" smtClean="0"/>
              <a:t>І. Ұйымдастыру бөлімі /3минут/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kk-KZ" sz="2400" dirty="0" smtClean="0"/>
              <a:t>Ойлан тап/10 ұпай/</a:t>
            </a:r>
          </a:p>
          <a:p>
            <a:endParaRPr lang="kk-KZ" dirty="0" smtClean="0"/>
          </a:p>
          <a:p>
            <a:endParaRPr lang="kk-KZ" dirty="0"/>
          </a:p>
          <a:p>
            <a:endParaRPr lang="kk-KZ" dirty="0" smtClean="0"/>
          </a:p>
          <a:p>
            <a:endParaRPr lang="kk-KZ" dirty="0"/>
          </a:p>
          <a:p>
            <a:r>
              <a:rPr lang="kk-KZ" sz="1700" dirty="0" smtClean="0"/>
              <a:t>1                                                  1                                              1</a:t>
            </a:r>
          </a:p>
          <a:p>
            <a:r>
              <a:rPr lang="kk-KZ" sz="1700" dirty="0" smtClean="0"/>
              <a:t>2                                                  2                                               2</a:t>
            </a:r>
          </a:p>
          <a:p>
            <a:r>
              <a:rPr lang="kk-KZ" sz="1700" dirty="0" smtClean="0"/>
              <a:t>3                                                  3                                               3   </a:t>
            </a:r>
          </a:p>
          <a:p>
            <a:r>
              <a:rPr lang="kk-KZ" sz="1700" dirty="0" smtClean="0"/>
              <a:t>4                                                  4                                                4</a:t>
            </a:r>
          </a:p>
          <a:p>
            <a:r>
              <a:rPr lang="kk-KZ" sz="1600" dirty="0" smtClean="0"/>
              <a:t>5                                                      5                                                   5</a:t>
            </a:r>
            <a:endParaRPr lang="ru-RU" sz="1600" dirty="0"/>
          </a:p>
        </p:txBody>
      </p:sp>
      <p:pic>
        <p:nvPicPr>
          <p:cNvPr id="4" name="Рисунок 3" descr="http://im3-tub-kz.yandex.net/i?id=183547611-27-72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1785926"/>
            <a:ext cx="214314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6-tub-kz.yandex.net/i?id=544377696-09-72&amp;n=2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714488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kz.yandex.net/i?id=453472213-00-72&amp;n=2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1714488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smtClean="0"/>
              <a:t> </a:t>
            </a:r>
            <a:r>
              <a:rPr lang="kk-KZ" b="1" smtClean="0">
                <a:solidFill>
                  <a:srgbClr val="FFC000"/>
                </a:solidFill>
              </a:rPr>
              <a:t>Өткенді пысықтайық/лото ойыны/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0624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645920"/>
                <a:gridCol w="1645920"/>
                <a:gridCol w="1823092"/>
                <a:gridCol w="1468748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Қазақ тілідегі оқулық жазылды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Қазақ әдебиет тарихынан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Діни- философиялық этикалық бағытындағы шығармалар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Қазақ баспасөзінің қалыптасуы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жаңа</a:t>
                      </a:r>
                      <a:r>
                        <a:rPr lang="kk-KZ" baseline="0" dirty="0" smtClean="0"/>
                        <a:t> сөздер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AutoShape 124">
            <a:hlinkClick r:id="" action="ppaction://noaction"/>
          </p:cNvPr>
          <p:cNvSpPr>
            <a:spLocks noChangeArrowheads="1"/>
          </p:cNvSpPr>
          <p:nvPr/>
        </p:nvSpPr>
        <p:spPr bwMode="auto">
          <a:xfrm flipH="1">
            <a:off x="785786" y="3143248"/>
            <a:ext cx="1214446" cy="71438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>
                <a:latin typeface="Arial" charset="0"/>
              </a:rPr>
              <a:t>20</a:t>
            </a:r>
            <a:endParaRPr lang="ru-RU" sz="5200" b="1" dirty="0">
              <a:latin typeface="Arial" charset="0"/>
            </a:endParaRPr>
          </a:p>
        </p:txBody>
      </p:sp>
      <p:sp>
        <p:nvSpPr>
          <p:cNvPr id="6" name="AutoShape 12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86446" y="3143248"/>
            <a:ext cx="1071570" cy="78581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>
                <a:latin typeface="Arial" charset="0"/>
              </a:rPr>
              <a:t>30</a:t>
            </a:r>
            <a:endParaRPr lang="ru-RU" sz="5200" b="1" dirty="0">
              <a:latin typeface="Arial" charset="0"/>
            </a:endParaRPr>
          </a:p>
        </p:txBody>
      </p:sp>
      <p:sp>
        <p:nvSpPr>
          <p:cNvPr id="7" name="AutoShape 1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071934" y="4071942"/>
            <a:ext cx="1143008" cy="78581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>
                <a:latin typeface="Arial" charset="0"/>
              </a:rPr>
              <a:t>40</a:t>
            </a:r>
            <a:endParaRPr lang="ru-RU" sz="5200" b="1" dirty="0">
              <a:latin typeface="Arial" charset="0"/>
            </a:endParaRPr>
          </a:p>
        </p:txBody>
      </p:sp>
      <p:sp>
        <p:nvSpPr>
          <p:cNvPr id="8" name="AutoShape 1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85984" y="3071810"/>
            <a:ext cx="1143008" cy="92869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Arial" charset="0"/>
              </a:rPr>
              <a:t>30</a:t>
            </a:r>
            <a:endParaRPr lang="ru-RU" sz="40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9" name="AutoShape 1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2910" y="4071942"/>
            <a:ext cx="1428760" cy="785818"/>
          </a:xfrm>
          <a:prstGeom prst="triangle">
            <a:avLst>
              <a:gd name="adj" fmla="val 486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Arial" charset="0"/>
              </a:rPr>
              <a:t>30</a:t>
            </a:r>
            <a:endParaRPr lang="ru-RU" sz="40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AutoShape 14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14348" y="4929198"/>
            <a:ext cx="1143008" cy="78581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 smtClean="0">
                <a:latin typeface="Arial" charset="0"/>
              </a:rPr>
              <a:t>10</a:t>
            </a:r>
            <a:endParaRPr lang="ru-RU" sz="5200" b="1" dirty="0">
              <a:latin typeface="Arial" charset="0"/>
            </a:endParaRPr>
          </a:p>
        </p:txBody>
      </p:sp>
      <p:sp>
        <p:nvSpPr>
          <p:cNvPr id="14" name="AutoShape 1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358082" y="4929198"/>
            <a:ext cx="1071570" cy="857256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 smtClean="0">
                <a:solidFill>
                  <a:schemeClr val="bg2"/>
                </a:solidFill>
                <a:latin typeface="Arial" charset="0"/>
              </a:rPr>
              <a:t>50</a:t>
            </a:r>
            <a:endParaRPr lang="ru-RU" sz="52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5" name="AutoShape 1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071934" y="3214686"/>
            <a:ext cx="1143008" cy="64294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 smtClean="0">
                <a:solidFill>
                  <a:schemeClr val="accent6"/>
                </a:solidFill>
                <a:latin typeface="Arial" charset="0"/>
              </a:rPr>
              <a:t>50</a:t>
            </a:r>
            <a:endParaRPr lang="ru-RU" sz="5200" b="1" dirty="0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16" name="AutoShape 1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15008" y="4929198"/>
            <a:ext cx="1071570" cy="78581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 smtClean="0">
                <a:solidFill>
                  <a:schemeClr val="bg2"/>
                </a:solidFill>
                <a:latin typeface="Arial" charset="0"/>
              </a:rPr>
              <a:t>10</a:t>
            </a:r>
            <a:endParaRPr lang="ru-RU" sz="52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7" name="AutoShape 1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214546" y="4071942"/>
            <a:ext cx="1071570" cy="78581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 smtClean="0">
                <a:solidFill>
                  <a:srgbClr val="92D050"/>
                </a:solidFill>
                <a:latin typeface="Arial" charset="0"/>
              </a:rPr>
              <a:t>20</a:t>
            </a:r>
            <a:endParaRPr lang="ru-RU" sz="5200" b="1" dirty="0">
              <a:solidFill>
                <a:srgbClr val="92D050"/>
              </a:solidFill>
              <a:latin typeface="Arial" charset="0"/>
            </a:endParaRPr>
          </a:p>
        </p:txBody>
      </p:sp>
      <p:sp>
        <p:nvSpPr>
          <p:cNvPr id="18" name="AutoShape 1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143372" y="4929198"/>
            <a:ext cx="1071570" cy="78581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5200" b="1" dirty="0" smtClean="0">
                <a:solidFill>
                  <a:srgbClr val="FFFF00"/>
                </a:solidFill>
                <a:latin typeface="Arial" charset="0"/>
              </a:rPr>
              <a:t>30</a:t>
            </a:r>
            <a:endParaRPr lang="ru-RU" sz="5200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9" name="AutoShape 1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357422" y="5000636"/>
            <a:ext cx="1143008" cy="785818"/>
          </a:xfrm>
          <a:prstGeom prst="triangle">
            <a:avLst>
              <a:gd name="adj" fmla="val 5578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Arial" charset="0"/>
              </a:rPr>
              <a:t>50</a:t>
            </a:r>
            <a:endParaRPr lang="ru-RU" sz="40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" name="AutoShape 1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000892" y="4000504"/>
            <a:ext cx="1643074" cy="857256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4000" b="1" dirty="0" smtClean="0">
                <a:solidFill>
                  <a:schemeClr val="bg2"/>
                </a:solidFill>
                <a:latin typeface="Arial" charset="0"/>
              </a:rPr>
              <a:t>30</a:t>
            </a:r>
            <a:endParaRPr lang="ru-RU" sz="40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21" name="AutoShape 1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86644" y="3071810"/>
            <a:ext cx="1214446" cy="857256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4000" b="1" dirty="0" smtClean="0">
                <a:solidFill>
                  <a:schemeClr val="accent6"/>
                </a:solidFill>
                <a:latin typeface="Arial" charset="0"/>
              </a:rPr>
              <a:t>30</a:t>
            </a:r>
            <a:endParaRPr lang="ru-RU" sz="4000" b="1" dirty="0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22" name="AutoShape 1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86446" y="4071942"/>
            <a:ext cx="1000132" cy="78581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Arial" charset="0"/>
              </a:rPr>
              <a:t>20</a:t>
            </a:r>
            <a:endParaRPr lang="ru-RU" sz="40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kk-KZ" dirty="0"/>
              <a:t> </a:t>
            </a:r>
            <a:r>
              <a:rPr lang="kk-KZ" dirty="0" smtClean="0"/>
              <a:t>карта дәлелдейді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2760"/>
          <a:stretch>
            <a:fillRect/>
          </a:stretch>
        </p:blipFill>
        <p:spPr bwMode="auto">
          <a:xfrm>
            <a:off x="214282" y="1142984"/>
            <a:ext cx="864399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Сабақтың мақсаты: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kk-KZ" dirty="0" smtClean="0"/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Оқушы Қазақстанның музыка, бейнелеу және қолданбалы өнері туралы  түсіну</a:t>
            </a:r>
          </a:p>
          <a:p>
            <a:pPr>
              <a:buFont typeface="Wingdings" pitchFamily="2" charset="2"/>
              <a:buChar char="v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Оқушы Азамат соғыстан кейінгі жылдардығы дамыған мәдение салаларын білу</a:t>
            </a:r>
          </a:p>
          <a:p>
            <a:pPr>
              <a:buFont typeface="Wingdings" pitchFamily="2" charset="2"/>
              <a:buChar char="v"/>
            </a:pPr>
            <a:r>
              <a:rPr lang="kk-KZ" sz="3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Тақырыпты меңгерте отырып  Отанын қорғауға, мақтан етуге, ұлтжандылыққа  және атақты ғалымдардың еңбектерінен үлгі алуға тәрбиелеу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Ақпарат алу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ADMIN\Local Settings\Temporary Internet Files\Content.MSO\7F924D10.jpg"/>
          <p:cNvPicPr>
            <a:picLocks noGrp="1"/>
          </p:cNvPicPr>
          <p:nvPr>
            <p:ph idx="1"/>
          </p:nvPr>
        </p:nvPicPr>
        <p:blipFill>
          <a:blip r:embed="rId2"/>
          <a:srcRect l="14883" t="28779" r="52508" b="51806"/>
          <a:stretch>
            <a:fillRect/>
          </a:stretch>
        </p:blipFill>
        <p:spPr bwMode="auto">
          <a:xfrm rot="10800000" flipV="1">
            <a:off x="214282" y="4429132"/>
            <a:ext cx="328614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6165122"/>
          <p:cNvPicPr>
            <a:picLocks noChangeAspect="1" noChangeArrowheads="1"/>
          </p:cNvPicPr>
          <p:nvPr/>
        </p:nvPicPr>
        <p:blipFill>
          <a:blip r:embed="rId3"/>
          <a:srcRect l="11787" t="32248" r="69203" b="45219"/>
          <a:stretch>
            <a:fillRect/>
          </a:stretch>
        </p:blipFill>
        <p:spPr bwMode="auto">
          <a:xfrm rot="10800000">
            <a:off x="142844" y="1428736"/>
            <a:ext cx="321471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14744" y="1571612"/>
            <a:ext cx="46105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 smtClean="0"/>
              <a:t>Александр Затаевич</a:t>
            </a:r>
          </a:p>
          <a:p>
            <a:r>
              <a:rPr lang="kk-KZ" dirty="0" smtClean="0"/>
              <a:t>1925жылы – “Қазақ халқының 1000әні”</a:t>
            </a:r>
          </a:p>
          <a:p>
            <a:r>
              <a:rPr lang="kk-KZ" dirty="0" smtClean="0"/>
              <a:t>1931жылы –” Қазақтың 500ән мен күйлерін”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86248" y="4286256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1925жылы Парижде Кеңес артистерінің құрамында әнші Әміре Қашаубаев өнер көрсеткен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1934жылы Қазақ драма театры Алматыда ашылды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М. Әуезовтің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“ Айман- Шолпан”</a:t>
            </a:r>
          </a:p>
          <a:p>
            <a:pPr>
              <a:buFont typeface="Wingdings" pitchFamily="2" charset="2"/>
              <a:buChar char="§"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Б. Майлиннің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“ Щұғасы”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Е. Брусиловскийдің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“ Қыз Жібек”, “ ЕрТарғын”, “ Жалбыр” опералары қойылды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Музыкалық  театрдың артистері: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К.Байсейтова, Қ Жандарбеков, биші Ш. Жиенқұлова т.б</a:t>
            </a:r>
          </a:p>
          <a:p>
            <a:endParaRPr lang="ru-RU" dirty="0"/>
          </a:p>
        </p:txBody>
      </p:sp>
      <p:pic>
        <p:nvPicPr>
          <p:cNvPr id="5" name="Рисунок 4" descr="C:\Documents and Settings\ADMIN\Local Settings\Temporary Internet Files\Content.MSO\7F924D10.jpg"/>
          <p:cNvPicPr/>
          <p:nvPr/>
        </p:nvPicPr>
        <p:blipFill>
          <a:blip r:embed="rId2"/>
          <a:srcRect l="13081" t="74709" r="66791" b="3034"/>
          <a:stretch>
            <a:fillRect/>
          </a:stretch>
        </p:blipFill>
        <p:spPr bwMode="auto">
          <a:xfrm rot="10800000" flipV="1">
            <a:off x="5357817" y="4071942"/>
            <a:ext cx="15001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Қазақтың дәстүрлі музыкалық аспаптары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58138" cy="4525963"/>
          </a:xfrm>
        </p:spPr>
        <p:txBody>
          <a:bodyPr/>
          <a:lstStyle/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kk-KZ" dirty="0" smtClean="0"/>
          </a:p>
          <a:p>
            <a:pPr>
              <a:buNone/>
            </a:pPr>
            <a:r>
              <a:rPr lang="kk-KZ" b="1" dirty="0" smtClean="0"/>
              <a:t>              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Құманғазы,Дәулеткерей, Тәттімбет, Дина Нұрпейісова, Жаяу Мұса, Кенен Әзірбаев, Майра Шамсутдинова т.б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785786" y="1785926"/>
            <a:ext cx="2143140" cy="18573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Үрлемелі аспаптар-саз сырнай,</a:t>
            </a:r>
          </a:p>
          <a:p>
            <a:pPr algn="ctr"/>
            <a:r>
              <a:rPr lang="kk-KZ" dirty="0" smtClean="0"/>
              <a:t> қос сырнай</a:t>
            </a:r>
          </a:p>
          <a:p>
            <a:pPr algn="ctr"/>
            <a:r>
              <a:rPr lang="kk-KZ" dirty="0" smtClean="0"/>
              <a:t>Қамыс сырнай т.б</a:t>
            </a:r>
            <a:endParaRPr lang="ru-RU" dirty="0"/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3071802" y="1785926"/>
            <a:ext cx="2357454" cy="18573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Шекті аспаптаржетіген, шертер, домбыра, қылқобыз т.б</a:t>
            </a:r>
            <a:endParaRPr lang="ru-RU" dirty="0"/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5643570" y="1785926"/>
            <a:ext cx="2286016" cy="18573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Ұрмалы аспаптардаңғыра, дауылпаз, кепшік шың т.б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571876"/>
            <a:ext cx="7215238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kk-KZ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Қазақтың атақты күйшілермен әншілері</a:t>
            </a:r>
          </a:p>
          <a:p>
            <a:pPr algn="ctr"/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Өзіндік жұмыс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 Сурет өнері – атақты суретшілердің еңбектерін тауып дәптерге жазу</a:t>
            </a:r>
          </a:p>
          <a:p>
            <a:pPr>
              <a:buNone/>
            </a:pPr>
            <a:r>
              <a:rPr lang="kk-KZ" dirty="0" smtClean="0"/>
              <a:t>*</a:t>
            </a:r>
            <a:r>
              <a:rPr lang="kk-KZ" sz="1800" dirty="0" smtClean="0"/>
              <a:t>жаңа сөздерге көңіл аудару– Баталист, реалист</a:t>
            </a:r>
          </a:p>
          <a:p>
            <a:pPr>
              <a:buFont typeface="Wingdings" pitchFamily="2" charset="2"/>
              <a:buChar char="q"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2.Қазақ халқының материалдық мәдениет- қандай бұйымдар жасағандар айтып беру</a:t>
            </a:r>
          </a:p>
          <a:p>
            <a:pPr>
              <a:buNone/>
            </a:pPr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 Сәулет өнері- Верный қаласының құрылысына үлесін қосқан сәулетшілер туралы мәліметтерді тап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644</Words>
  <Application>Microsoft Office PowerPoint</Application>
  <PresentationFormat>Экран (4:3)</PresentationFormat>
  <Paragraphs>167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Жетекші орта жалпы білім беретін мектеп</vt:lpstr>
      <vt:lpstr>І. Ұйымдастыру бөлімі /3минут/</vt:lpstr>
      <vt:lpstr> Өткенді пысықтайық/лото ойыны/</vt:lpstr>
      <vt:lpstr> карта дәлелдейді</vt:lpstr>
      <vt:lpstr>Сабақтың мақсаты:</vt:lpstr>
      <vt:lpstr>Ақпарат алу</vt:lpstr>
      <vt:lpstr>1934жылы Қазақ драма театры Алматыда ашылды</vt:lpstr>
      <vt:lpstr>Қазақтың дәстүрлі музыкалық аспаптары</vt:lpstr>
      <vt:lpstr>Өзіндік жұмыс</vt:lpstr>
      <vt:lpstr>Ақпараттар әлемі</vt:lpstr>
      <vt:lpstr>Жұмыспен қамту  2020 бағдарламасы </vt:lpstr>
      <vt:lpstr>«ЕХРО-2017ж»</vt:lpstr>
      <vt:lpstr>Қазақстан-2050 стратегиясы.  </vt:lpstr>
      <vt:lpstr>Сәйкестіру тест</vt:lpstr>
      <vt:lpstr>Сәйкестіру тест</vt:lpstr>
      <vt:lpstr>Бағалау</vt:lpstr>
      <vt:lpstr>Үйге тапсырма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41</cp:revision>
  <dcterms:created xsi:type="dcterms:W3CDTF">2003-12-31T20:51:55Z</dcterms:created>
  <dcterms:modified xsi:type="dcterms:W3CDTF">2003-12-31T19:47:55Z</dcterms:modified>
</cp:coreProperties>
</file>