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handoutMasterIdLst>
    <p:handoutMasterId r:id="rId24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70" r:id="rId9"/>
    <p:sldId id="264" r:id="rId10"/>
    <p:sldId id="265" r:id="rId11"/>
    <p:sldId id="268" r:id="rId12"/>
    <p:sldId id="272" r:id="rId13"/>
    <p:sldId id="273" r:id="rId14"/>
    <p:sldId id="274" r:id="rId15"/>
    <p:sldId id="275" r:id="rId16"/>
    <p:sldId id="276" r:id="rId17"/>
    <p:sldId id="278" r:id="rId18"/>
    <p:sldId id="280" r:id="rId19"/>
    <p:sldId id="310" r:id="rId20"/>
    <p:sldId id="311" r:id="rId21"/>
    <p:sldId id="307" r:id="rId22"/>
    <p:sldId id="309" r:id="rId23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新細明體"/>
        <a:cs typeface="新細明體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新細明體"/>
        <a:cs typeface="新細明體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新細明體"/>
        <a:cs typeface="新細明體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新細明體"/>
        <a:cs typeface="新細明體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新細明體"/>
        <a:cs typeface="新細明體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新細明體"/>
        <a:cs typeface="新細明體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新細明體"/>
        <a:cs typeface="新細明體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新細明體"/>
        <a:cs typeface="新細明體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新細明體"/>
        <a:cs typeface="新細明體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FFD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199" autoAdjust="0"/>
  </p:normalViewPr>
  <p:slideViewPr>
    <p:cSldViewPr>
      <p:cViewPr varScale="1">
        <p:scale>
          <a:sx n="87" d="100"/>
          <a:sy n="87" d="100"/>
        </p:scale>
        <p:origin x="-6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28"/>
    </p:cViewPr>
  </p:sorterViewPr>
  <p:notesViewPr>
    <p:cSldViewPr>
      <p:cViewPr varScale="1">
        <p:scale>
          <a:sx n="56" d="100"/>
          <a:sy n="56" d="100"/>
        </p:scale>
        <p:origin x="-123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fld id="{4A680B65-9593-419D-B911-FBEC44192F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defRPr/>
                </a:pPr>
                <a:endParaRPr lang="es-ES">
                  <a:ea typeface="+mn-ea"/>
                  <a:cs typeface="+mn-cs"/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defRPr/>
                </a:pPr>
                <a:endParaRPr lang="es-ES"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defRPr/>
                </a:pPr>
                <a:endParaRPr lang="es-ES">
                  <a:ea typeface="+mn-ea"/>
                  <a:cs typeface="+mn-cs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defRPr/>
                </a:pPr>
                <a:endParaRPr lang="es-ES">
                  <a:ea typeface="+mn-ea"/>
                  <a:cs typeface="+mn-cs"/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s-ES">
                <a:ea typeface="+mn-ea"/>
                <a:cs typeface="+mn-cs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s-ES">
                <a:ea typeface="+mn-ea"/>
                <a:cs typeface="+mn-cs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s-ES">
                <a:ea typeface="+mn-ea"/>
                <a:cs typeface="+mn-cs"/>
              </a:endParaRPr>
            </a:p>
          </p:txBody>
        </p:sp>
      </p:grpSp>
      <p:sp>
        <p:nvSpPr>
          <p:cNvPr id="10548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0548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82DFDC1B-DD63-462C-9781-4526ED3ED627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2E1F6-069B-4653-A670-C41B9278A869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959600" y="260350"/>
            <a:ext cx="1995488" cy="587216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971550" y="260350"/>
            <a:ext cx="5835650" cy="587216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5609C-4E99-42A6-9EF8-881B67A57B9E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1550" y="260350"/>
            <a:ext cx="7793038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8113A-4909-4431-B0E8-7C36CB066CDB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482AF-D212-40B9-82D8-5818832F7FDF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39919-4B6C-4508-BD1E-0ECB799367D1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EFD3F-77D8-45D8-A341-E39E487386BD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D9B0F-EB7E-4895-84FB-9917008F0729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B36A6-F5AC-43C3-BB71-09FEE90EC441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A6D99-91CA-47C5-9DAF-954F07DFE48B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F8C2A-3ABF-41BB-9DDF-0C27502459CB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313D02-A61F-4EF8-821C-1BF02DF7575C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5"/>
          <p:cNvGrpSpPr>
            <a:grpSpLocks/>
          </p:cNvGrpSpPr>
          <p:nvPr userDrawn="1"/>
        </p:nvGrpSpPr>
        <p:grpSpPr bwMode="auto">
          <a:xfrm>
            <a:off x="0" y="836613"/>
            <a:ext cx="1152525" cy="933450"/>
            <a:chOff x="0" y="709"/>
            <a:chExt cx="726" cy="588"/>
          </a:xfrm>
        </p:grpSpPr>
        <p:sp>
          <p:nvSpPr>
            <p:cNvPr id="104450" name="Rectangle 2"/>
            <p:cNvSpPr>
              <a:spLocks noChangeArrowheads="1"/>
            </p:cNvSpPr>
            <p:nvPr/>
          </p:nvSpPr>
          <p:spPr bwMode="ltGray">
            <a:xfrm>
              <a:off x="183" y="726"/>
              <a:ext cx="276" cy="29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zh-TW" altLang="en-US" sz="2400">
                <a:latin typeface="Tahoma" pitchFamily="34" charset="0"/>
                <a:ea typeface="新細明體" charset="-120"/>
                <a:cs typeface="+mn-cs"/>
              </a:endParaRPr>
            </a:p>
          </p:txBody>
        </p:sp>
        <p:sp>
          <p:nvSpPr>
            <p:cNvPr id="104451" name="Rectangle 3"/>
            <p:cNvSpPr>
              <a:spLocks noChangeArrowheads="1"/>
            </p:cNvSpPr>
            <p:nvPr/>
          </p:nvSpPr>
          <p:spPr bwMode="ltGray">
            <a:xfrm>
              <a:off x="504" y="709"/>
              <a:ext cx="207" cy="29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zh-TW" altLang="en-US" sz="2400">
                <a:latin typeface="Tahoma" pitchFamily="34" charset="0"/>
                <a:ea typeface="新細明體" charset="-120"/>
                <a:cs typeface="+mn-cs"/>
              </a:endParaRPr>
            </a:p>
          </p:txBody>
        </p:sp>
        <p:sp>
          <p:nvSpPr>
            <p:cNvPr id="104452" name="Rectangle 4"/>
            <p:cNvSpPr>
              <a:spLocks noChangeArrowheads="1"/>
            </p:cNvSpPr>
            <p:nvPr/>
          </p:nvSpPr>
          <p:spPr bwMode="ltGray">
            <a:xfrm>
              <a:off x="260" y="998"/>
              <a:ext cx="266" cy="29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zh-TW" altLang="en-US" sz="2400">
                <a:latin typeface="Tahoma" pitchFamily="34" charset="0"/>
                <a:ea typeface="新細明體" charset="-120"/>
                <a:cs typeface="+mn-cs"/>
              </a:endParaRPr>
            </a:p>
          </p:txBody>
        </p:sp>
        <p:sp>
          <p:nvSpPr>
            <p:cNvPr id="104453" name="Rectangle 5"/>
            <p:cNvSpPr>
              <a:spLocks noChangeArrowheads="1"/>
            </p:cNvSpPr>
            <p:nvPr/>
          </p:nvSpPr>
          <p:spPr bwMode="ltGray">
            <a:xfrm>
              <a:off x="494" y="998"/>
              <a:ext cx="232" cy="29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zh-TW" altLang="en-US" sz="2400">
                <a:latin typeface="Tahoma" pitchFamily="34" charset="0"/>
                <a:ea typeface="新細明體" charset="-120"/>
                <a:cs typeface="+mn-cs"/>
              </a:endParaRPr>
            </a:p>
          </p:txBody>
        </p:sp>
        <p:sp>
          <p:nvSpPr>
            <p:cNvPr id="104454" name="Rectangle 6"/>
            <p:cNvSpPr>
              <a:spLocks noChangeArrowheads="1"/>
            </p:cNvSpPr>
            <p:nvPr/>
          </p:nvSpPr>
          <p:spPr bwMode="ltGray">
            <a:xfrm>
              <a:off x="0" y="929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zh-TW" altLang="en-US" sz="2400">
                <a:latin typeface="Tahoma" pitchFamily="34" charset="0"/>
                <a:ea typeface="新細明體" charset="-120"/>
                <a:cs typeface="+mn-cs"/>
              </a:endParaRPr>
            </a:p>
          </p:txBody>
        </p:sp>
      </p:grpSp>
      <p:grpSp>
        <p:nvGrpSpPr>
          <p:cNvPr id="1027" name="Group 14"/>
          <p:cNvGrpSpPr>
            <a:grpSpLocks/>
          </p:cNvGrpSpPr>
          <p:nvPr userDrawn="1"/>
        </p:nvGrpSpPr>
        <p:grpSpPr bwMode="auto">
          <a:xfrm>
            <a:off x="468313" y="692150"/>
            <a:ext cx="8226425" cy="1052513"/>
            <a:chOff x="295" y="624"/>
            <a:chExt cx="5182" cy="663"/>
          </a:xfrm>
        </p:grpSpPr>
        <p:sp>
          <p:nvSpPr>
            <p:cNvPr id="104455" name="Rectangle 7"/>
            <p:cNvSpPr>
              <a:spLocks noChangeArrowheads="1"/>
            </p:cNvSpPr>
            <p:nvPr/>
          </p:nvSpPr>
          <p:spPr bwMode="gray">
            <a:xfrm>
              <a:off x="474" y="624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zh-TW" altLang="en-US" sz="2400">
                <a:latin typeface="Tahoma" pitchFamily="34" charset="0"/>
                <a:ea typeface="新細明體" charset="-120"/>
                <a:cs typeface="+mn-cs"/>
              </a:endParaRPr>
            </a:p>
          </p:txBody>
        </p:sp>
        <p:sp>
          <p:nvSpPr>
            <p:cNvPr id="104456" name="Rectangle 8"/>
            <p:cNvSpPr>
              <a:spLocks noChangeArrowheads="1"/>
            </p:cNvSpPr>
            <p:nvPr/>
          </p:nvSpPr>
          <p:spPr bwMode="gray">
            <a:xfrm>
              <a:off x="295" y="1117"/>
              <a:ext cx="5182" cy="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zh-TW" altLang="en-US" sz="2400">
                <a:latin typeface="Tahoma" pitchFamily="34" charset="0"/>
                <a:ea typeface="新細明體" charset="-120"/>
                <a:cs typeface="+mn-cs"/>
              </a:endParaRPr>
            </a:p>
          </p:txBody>
        </p:sp>
      </p:grp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260350"/>
            <a:ext cx="77930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445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446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446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B218672-B7CB-4DDB-A0F9-1E33196D9216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3" r:id="rId2"/>
    <p:sldLayoutId id="2147483692" r:id="rId3"/>
    <p:sldLayoutId id="2147483691" r:id="rId4"/>
    <p:sldLayoutId id="2147483690" r:id="rId5"/>
    <p:sldLayoutId id="2147483689" r:id="rId6"/>
    <p:sldLayoutId id="2147483688" r:id="rId7"/>
    <p:sldLayoutId id="2147483687" r:id="rId8"/>
    <p:sldLayoutId id="2147483686" r:id="rId9"/>
    <p:sldLayoutId id="2147483685" r:id="rId10"/>
    <p:sldLayoutId id="2147483684" r:id="rId11"/>
    <p:sldLayoutId id="2147483683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新細明體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新細明體" charset="-120"/>
          <a:cs typeface="新細明體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新細明體" charset="-120"/>
          <a:cs typeface="新細明體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新細明體" charset="-120"/>
          <a:cs typeface="新細明體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新細明體" charset="-120"/>
          <a:cs typeface="新細明體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新細明體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新細明體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新細明體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新細明體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新細明體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  <a:cs typeface="新細明體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  <a:cs typeface="新細明體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  <a:cs typeface="新細明體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://www.usingenglish.com/images/tickbox.gi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://www.usingenglish.com/images/tickbox.gi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://www.usingenglish.com/images/tickbox.gi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http://www.usingenglish.com/images/tickbox.gi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http://www.usingenglish.com/images/tickbox.gi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GB" smtClean="0"/>
              <a:t>Conditional Sentences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smtClean="0"/>
              <a:t>Second Conditionals</a:t>
            </a:r>
          </a:p>
        </p:txBody>
      </p:sp>
      <p:sp>
        <p:nvSpPr>
          <p:cNvPr id="125956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1042988" y="1773238"/>
            <a:ext cx="7772400" cy="5476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b="1" smtClean="0"/>
              <a:t>Use :</a:t>
            </a:r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1258888" y="2492375"/>
            <a:ext cx="7200900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SzPct val="135000"/>
              <a:buFont typeface="Wingdings" pitchFamily="2" charset="2"/>
              <a:buChar char="§"/>
            </a:pPr>
            <a:r>
              <a:rPr kumimoji="1" lang="en-US" altLang="zh-TW" sz="2400" b="1">
                <a:latin typeface="Tahoma" pitchFamily="34" charset="0"/>
              </a:rPr>
              <a:t> To speak about present and future   </a:t>
            </a:r>
          </a:p>
          <a:p>
            <a:pPr>
              <a:spcAft>
                <a:spcPct val="40000"/>
              </a:spcAft>
              <a:buClr>
                <a:schemeClr val="accent1"/>
              </a:buClr>
              <a:buSzPct val="135000"/>
              <a:buFont typeface="Wingdings" pitchFamily="2" charset="2"/>
              <a:buNone/>
            </a:pPr>
            <a:r>
              <a:rPr kumimoji="1" lang="en-US" altLang="zh-TW" sz="2400" b="1">
                <a:latin typeface="Tahoma" pitchFamily="34" charset="0"/>
              </a:rPr>
              <a:t>situations which are unlikely to happen.</a:t>
            </a:r>
          </a:p>
          <a:p>
            <a:pPr lvl="1">
              <a:spcAft>
                <a:spcPct val="40000"/>
              </a:spcAft>
              <a:buClr>
                <a:schemeClr val="accent1"/>
              </a:buClr>
              <a:buSzPct val="135000"/>
              <a:buFont typeface="Wingdings" pitchFamily="2" charset="2"/>
              <a:buNone/>
            </a:pPr>
            <a:r>
              <a:rPr lang="en-US" sz="2000" b="1" i="1"/>
              <a:t>If I </a:t>
            </a:r>
            <a:r>
              <a:rPr lang="en-US" sz="2000" b="1" i="1">
                <a:solidFill>
                  <a:schemeClr val="folHlink"/>
                </a:solidFill>
              </a:rPr>
              <a:t>had </a:t>
            </a:r>
            <a:r>
              <a:rPr lang="en-US" sz="2000" b="1" i="1"/>
              <a:t>any money I </a:t>
            </a:r>
            <a:r>
              <a:rPr lang="en-US" sz="2000" b="1" i="1">
                <a:solidFill>
                  <a:schemeClr val="folHlink"/>
                </a:solidFill>
              </a:rPr>
              <a:t>would lend</a:t>
            </a:r>
            <a:r>
              <a:rPr lang="en-US" sz="2000" b="1" i="1"/>
              <a:t> it to you.</a:t>
            </a:r>
            <a:r>
              <a:rPr lang="en-GB"/>
              <a:t> </a:t>
            </a:r>
          </a:p>
          <a:p>
            <a:pPr lvl="1">
              <a:spcAft>
                <a:spcPct val="40000"/>
              </a:spcAft>
              <a:buClr>
                <a:schemeClr val="accent1"/>
              </a:buClr>
              <a:buSzPct val="135000"/>
              <a:buFont typeface="Wingdings" pitchFamily="2" charset="2"/>
              <a:buNone/>
            </a:pPr>
            <a:r>
              <a:rPr lang="en-US" sz="2000" b="1" i="1"/>
              <a:t>If I </a:t>
            </a:r>
            <a:r>
              <a:rPr lang="en-US" sz="2000" b="1" i="1">
                <a:solidFill>
                  <a:schemeClr val="folHlink"/>
                </a:solidFill>
              </a:rPr>
              <a:t>were </a:t>
            </a:r>
            <a:r>
              <a:rPr lang="en-US" sz="2000" b="1" i="1"/>
              <a:t>you I </a:t>
            </a:r>
            <a:r>
              <a:rPr lang="en-US" sz="2000" b="1" i="1">
                <a:solidFill>
                  <a:schemeClr val="folHlink"/>
                </a:solidFill>
              </a:rPr>
              <a:t>wouldn't do</a:t>
            </a:r>
            <a:r>
              <a:rPr lang="en-US" sz="2000" b="1" i="1"/>
              <a:t> this.</a:t>
            </a:r>
            <a:r>
              <a:rPr lang="en-GB"/>
              <a:t> </a:t>
            </a:r>
          </a:p>
        </p:txBody>
      </p:sp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5219700" y="4797425"/>
            <a:ext cx="15128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ES_tradnl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2484438" y="4149725"/>
            <a:ext cx="5111750" cy="2447925"/>
            <a:chOff x="1565" y="2614"/>
            <a:chExt cx="3220" cy="1542"/>
          </a:xfrm>
        </p:grpSpPr>
        <p:grpSp>
          <p:nvGrpSpPr>
            <p:cNvPr id="24582" name="Group 9"/>
            <p:cNvGrpSpPr>
              <a:grpSpLocks/>
            </p:cNvGrpSpPr>
            <p:nvPr/>
          </p:nvGrpSpPr>
          <p:grpSpPr bwMode="auto">
            <a:xfrm>
              <a:off x="3061" y="2704"/>
              <a:ext cx="1724" cy="1452"/>
              <a:chOff x="2880" y="2704"/>
              <a:chExt cx="1724" cy="1452"/>
            </a:xfrm>
          </p:grpSpPr>
          <p:sp>
            <p:nvSpPr>
              <p:cNvPr id="24584" name="Oval 6"/>
              <p:cNvSpPr>
                <a:spLocks noChangeArrowheads="1"/>
              </p:cNvSpPr>
              <p:nvPr/>
            </p:nvSpPr>
            <p:spPr bwMode="auto">
              <a:xfrm>
                <a:off x="2880" y="2704"/>
                <a:ext cx="1724" cy="1452"/>
              </a:xfrm>
              <a:prstGeom prst="ellipse">
                <a:avLst/>
              </a:prstGeom>
              <a:solidFill>
                <a:srgbClr val="5DFFD5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s-ES"/>
              </a:p>
            </p:txBody>
          </p:sp>
          <p:sp>
            <p:nvSpPr>
              <p:cNvPr id="24585" name="Text Box 8"/>
              <p:cNvSpPr txBox="1">
                <a:spLocks noChangeArrowheads="1"/>
              </p:cNvSpPr>
              <p:nvPr/>
            </p:nvSpPr>
            <p:spPr bwMode="auto">
              <a:xfrm>
                <a:off x="3107" y="2840"/>
                <a:ext cx="1271" cy="1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GB" sz="2000" b="1">
                    <a:solidFill>
                      <a:schemeClr val="hlink"/>
                    </a:solidFill>
                  </a:rPr>
                  <a:t>MIND</a:t>
                </a:r>
              </a:p>
              <a:p>
                <a:pPr algn="ctr" eaLnBrk="0" hangingPunct="0">
                  <a:spcBef>
                    <a:spcPct val="50000"/>
                  </a:spcBef>
                </a:pPr>
                <a:r>
                  <a:rPr lang="en-GB" b="1" i="1">
                    <a:solidFill>
                      <a:schemeClr val="tx2"/>
                    </a:solidFill>
                  </a:rPr>
                  <a:t>Were</a:t>
                </a:r>
                <a:r>
                  <a:rPr lang="en-GB" b="1">
                    <a:solidFill>
                      <a:schemeClr val="hlink"/>
                    </a:solidFill>
                  </a:rPr>
                  <a:t> is often used instead of </a:t>
                </a:r>
                <a:r>
                  <a:rPr lang="en-GB" b="1" i="1">
                    <a:solidFill>
                      <a:schemeClr val="tx2"/>
                    </a:solidFill>
                  </a:rPr>
                  <a:t>was</a:t>
                </a:r>
                <a:r>
                  <a:rPr lang="en-GB" b="1">
                    <a:solidFill>
                      <a:schemeClr val="hlink"/>
                    </a:solidFill>
                  </a:rPr>
                  <a:t> in the 1st and 3rd person singular</a:t>
                </a:r>
              </a:p>
            </p:txBody>
          </p:sp>
        </p:grpSp>
        <p:sp>
          <p:nvSpPr>
            <p:cNvPr id="24583" name="Line 10"/>
            <p:cNvSpPr>
              <a:spLocks noChangeShapeType="1"/>
            </p:cNvSpPr>
            <p:nvPr/>
          </p:nvSpPr>
          <p:spPr bwMode="auto">
            <a:xfrm>
              <a:off x="1565" y="2614"/>
              <a:ext cx="1496" cy="635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5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9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59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59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59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59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59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59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59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59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59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59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59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59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 build="p" autoUpdateAnimBg="0"/>
      <p:bldP spid="125957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smtClean="0"/>
              <a:t>Conditional Sentences</a:t>
            </a:r>
          </a:p>
        </p:txBody>
      </p:sp>
      <p:sp>
        <p:nvSpPr>
          <p:cNvPr id="129028" name="Text Box 4"/>
          <p:cNvSpPr txBox="1">
            <a:spLocks noChangeArrowheads="1"/>
          </p:cNvSpPr>
          <p:nvPr/>
        </p:nvSpPr>
        <p:spPr bwMode="auto">
          <a:xfrm>
            <a:off x="755650" y="1916113"/>
            <a:ext cx="3671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400" b="1">
                <a:latin typeface="Tahoma" pitchFamily="34" charset="0"/>
              </a:rPr>
              <a:t>Other connectors:</a:t>
            </a:r>
          </a:p>
        </p:txBody>
      </p:sp>
      <p:sp>
        <p:nvSpPr>
          <p:cNvPr id="129029" name="Text Box 5"/>
          <p:cNvSpPr txBox="1">
            <a:spLocks noChangeArrowheads="1"/>
          </p:cNvSpPr>
          <p:nvPr/>
        </p:nvSpPr>
        <p:spPr bwMode="auto">
          <a:xfrm>
            <a:off x="755650" y="2492375"/>
            <a:ext cx="3095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400" b="1">
                <a:latin typeface="Tahoma" pitchFamily="34" charset="0"/>
              </a:rPr>
              <a:t>Type 1 : </a:t>
            </a:r>
            <a:r>
              <a:rPr kumimoji="1" lang="en-US" altLang="zh-TW" sz="2400" b="1">
                <a:solidFill>
                  <a:schemeClr val="folHlink"/>
                </a:solidFill>
                <a:latin typeface="Tahoma" pitchFamily="34" charset="0"/>
              </a:rPr>
              <a:t>UNLESS</a:t>
            </a:r>
          </a:p>
        </p:txBody>
      </p:sp>
      <p:sp>
        <p:nvSpPr>
          <p:cNvPr id="129030" name="Text Box 6"/>
          <p:cNvSpPr txBox="1">
            <a:spLocks noChangeArrowheads="1"/>
          </p:cNvSpPr>
          <p:nvPr/>
        </p:nvSpPr>
        <p:spPr bwMode="auto">
          <a:xfrm>
            <a:off x="971550" y="3068638"/>
            <a:ext cx="769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400" b="1">
                <a:solidFill>
                  <a:schemeClr val="folHlink"/>
                </a:solidFill>
                <a:latin typeface="Tahoma" pitchFamily="34" charset="0"/>
              </a:rPr>
              <a:t>If</a:t>
            </a:r>
            <a:r>
              <a:rPr kumimoji="1" lang="en-US" altLang="zh-TW" sz="2400" b="1">
                <a:latin typeface="Tahoma" pitchFamily="34" charset="0"/>
              </a:rPr>
              <a:t> you </a:t>
            </a:r>
            <a:r>
              <a:rPr kumimoji="1" lang="en-US" altLang="zh-TW" sz="2400" b="1">
                <a:solidFill>
                  <a:schemeClr val="tx2"/>
                </a:solidFill>
                <a:latin typeface="Tahoma" pitchFamily="34" charset="0"/>
              </a:rPr>
              <a:t>don</a:t>
            </a:r>
            <a:r>
              <a:rPr kumimoji="1" lang="en-US" altLang="zh-TW" sz="2400" b="1">
                <a:solidFill>
                  <a:schemeClr val="tx2"/>
                </a:solidFill>
                <a:latin typeface="Times New Roman" pitchFamily="18" charset="0"/>
              </a:rPr>
              <a:t>’</a:t>
            </a:r>
            <a:r>
              <a:rPr kumimoji="1" lang="en-US" altLang="zh-TW" sz="2400" b="1">
                <a:solidFill>
                  <a:schemeClr val="tx2"/>
                </a:solidFill>
                <a:latin typeface="Tahoma" pitchFamily="34" charset="0"/>
              </a:rPr>
              <a:t>t phone </a:t>
            </a:r>
            <a:r>
              <a:rPr kumimoji="1" lang="en-US" altLang="zh-TW" sz="2400" b="1">
                <a:latin typeface="Tahoma" pitchFamily="34" charset="0"/>
              </a:rPr>
              <a:t>John, he</a:t>
            </a:r>
            <a:r>
              <a:rPr kumimoji="1" lang="en-US" altLang="zh-TW" sz="2400" b="1">
                <a:latin typeface="Times New Roman" pitchFamily="18" charset="0"/>
              </a:rPr>
              <a:t>’</a:t>
            </a:r>
            <a:r>
              <a:rPr kumimoji="1" lang="en-US" altLang="zh-TW" sz="2400" b="1">
                <a:latin typeface="Tahoma" pitchFamily="34" charset="0"/>
              </a:rPr>
              <a:t>ll get very angry.</a:t>
            </a:r>
          </a:p>
        </p:txBody>
      </p:sp>
      <p:sp>
        <p:nvSpPr>
          <p:cNvPr id="129031" name="Text Box 7"/>
          <p:cNvSpPr txBox="1">
            <a:spLocks noChangeArrowheads="1"/>
          </p:cNvSpPr>
          <p:nvPr/>
        </p:nvSpPr>
        <p:spPr bwMode="auto">
          <a:xfrm>
            <a:off x="971550" y="3573463"/>
            <a:ext cx="7767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400" b="1">
                <a:solidFill>
                  <a:schemeClr val="folHlink"/>
                </a:solidFill>
                <a:latin typeface="Tahoma" pitchFamily="34" charset="0"/>
              </a:rPr>
              <a:t>Unless</a:t>
            </a:r>
            <a:r>
              <a:rPr kumimoji="1" lang="en-US" altLang="zh-TW" sz="2400" b="1">
                <a:latin typeface="Tahoma" pitchFamily="34" charset="0"/>
              </a:rPr>
              <a:t> you </a:t>
            </a:r>
            <a:r>
              <a:rPr kumimoji="1" lang="en-US" altLang="zh-TW" sz="2400" b="1">
                <a:solidFill>
                  <a:schemeClr val="tx2"/>
                </a:solidFill>
                <a:latin typeface="Tahoma" pitchFamily="34" charset="0"/>
              </a:rPr>
              <a:t>phone</a:t>
            </a:r>
            <a:r>
              <a:rPr kumimoji="1" lang="en-US" altLang="zh-TW" sz="2400" b="1">
                <a:latin typeface="Tahoma" pitchFamily="34" charset="0"/>
              </a:rPr>
              <a:t> John, he</a:t>
            </a:r>
            <a:r>
              <a:rPr kumimoji="1" lang="en-US" altLang="zh-TW" sz="2400" b="1">
                <a:latin typeface="Times New Roman" pitchFamily="18" charset="0"/>
              </a:rPr>
              <a:t>’</a:t>
            </a:r>
            <a:r>
              <a:rPr kumimoji="1" lang="en-US" altLang="zh-TW" sz="2400" b="1">
                <a:latin typeface="Tahoma" pitchFamily="34" charset="0"/>
              </a:rPr>
              <a:t>ll get very angry.</a:t>
            </a:r>
          </a:p>
        </p:txBody>
      </p:sp>
      <p:sp>
        <p:nvSpPr>
          <p:cNvPr id="129032" name="AutoShape 8"/>
          <p:cNvSpPr>
            <a:spLocks noChangeArrowheads="1"/>
          </p:cNvSpPr>
          <p:nvPr/>
        </p:nvSpPr>
        <p:spPr bwMode="auto">
          <a:xfrm>
            <a:off x="2700338" y="5157788"/>
            <a:ext cx="3600450" cy="1223962"/>
          </a:xfrm>
          <a:prstGeom prst="wedgeRoundRectCallout">
            <a:avLst>
              <a:gd name="adj1" fmla="val -82361"/>
              <a:gd name="adj2" fmla="val -149352"/>
              <a:gd name="adj3" fmla="val 16667"/>
            </a:avLst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en-US" altLang="zh-TW" sz="2400" b="1" i="1">
                <a:solidFill>
                  <a:schemeClr val="hlink"/>
                </a:solidFill>
                <a:latin typeface="Tahoma" pitchFamily="34" charset="0"/>
              </a:rPr>
              <a:t>Unless</a:t>
            </a:r>
            <a:r>
              <a:rPr kumimoji="1" lang="en-US" altLang="zh-TW" sz="2400">
                <a:solidFill>
                  <a:schemeClr val="hlink"/>
                </a:solidFill>
                <a:latin typeface="Tahoma" pitchFamily="34" charset="0"/>
              </a:rPr>
              <a:t> can replace </a:t>
            </a:r>
            <a:r>
              <a:rPr kumimoji="1" lang="en-US" altLang="zh-TW" sz="2400" b="1" i="1">
                <a:solidFill>
                  <a:schemeClr val="hlink"/>
                </a:solidFill>
                <a:latin typeface="Tahoma" pitchFamily="34" charset="0"/>
              </a:rPr>
              <a:t>If</a:t>
            </a:r>
            <a:r>
              <a:rPr kumimoji="1" lang="en-US" altLang="zh-TW" sz="2400">
                <a:solidFill>
                  <a:schemeClr val="hlink"/>
                </a:solidFill>
                <a:latin typeface="Tahoma" pitchFamily="34" charset="0"/>
              </a:rPr>
              <a:t> in negative conditionals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9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9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9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9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 build="p" autoUpdateAnimBg="0"/>
      <p:bldP spid="129029" grpId="0" build="p" autoUpdateAnimBg="0"/>
      <p:bldP spid="129030" grpId="0" build="p" autoUpdateAnimBg="0"/>
      <p:bldP spid="129031" grpId="0" build="p" autoUpdateAnimBg="0"/>
      <p:bldP spid="129032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smtClean="0"/>
              <a:t>Exercises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628775"/>
            <a:ext cx="6773862" cy="619125"/>
          </a:xfrm>
        </p:spPr>
        <p:txBody>
          <a:bodyPr/>
          <a:lstStyle/>
          <a:p>
            <a:pPr eaLnBrk="1" hangingPunct="1"/>
            <a:r>
              <a:rPr lang="en-GB" smtClean="0"/>
              <a:t>Identifying conditionals</a:t>
            </a:r>
          </a:p>
        </p:txBody>
      </p:sp>
      <p:sp>
        <p:nvSpPr>
          <p:cNvPr id="134149" name="Rectangle 5"/>
          <p:cNvSpPr>
            <a:spLocks noChangeArrowheads="1"/>
          </p:cNvSpPr>
          <p:nvPr/>
        </p:nvSpPr>
        <p:spPr bwMode="auto">
          <a:xfrm>
            <a:off x="1187450" y="2246313"/>
            <a:ext cx="416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2400">
                <a:ea typeface="Batang"/>
                <a:cs typeface="Batang"/>
              </a:rPr>
              <a:t>I. Choose the correct answer.</a:t>
            </a:r>
          </a:p>
        </p:txBody>
      </p:sp>
      <p:sp>
        <p:nvSpPr>
          <p:cNvPr id="134159" name="Text Box 15"/>
          <p:cNvSpPr txBox="1">
            <a:spLocks noChangeArrowheads="1"/>
          </p:cNvSpPr>
          <p:nvPr/>
        </p:nvSpPr>
        <p:spPr bwMode="auto">
          <a:xfrm>
            <a:off x="1258888" y="2924175"/>
            <a:ext cx="6697662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Aft>
                <a:spcPct val="75000"/>
              </a:spcAft>
            </a:pPr>
            <a:r>
              <a:rPr lang="en-GB" b="1"/>
              <a:t>1 - If I drink tea in the morning, it makes me feel sick.</a:t>
            </a: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spcBef>
                <a:spcPct val="25000"/>
              </a:spcBef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Zero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 First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Second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Third Conditional</a:t>
            </a:r>
            <a:br>
              <a:rPr lang="en-GB" altLang="ko-KR">
                <a:ea typeface="굴림"/>
                <a:cs typeface="굴림"/>
              </a:rPr>
            </a:br>
            <a:endParaRPr lang="en-GB"/>
          </a:p>
        </p:txBody>
      </p:sp>
      <p:sp>
        <p:nvSpPr>
          <p:cNvPr id="26629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s-ES"/>
          </a:p>
        </p:txBody>
      </p:sp>
      <p:pic>
        <p:nvPicPr>
          <p:cNvPr id="26630" name="Picture 17" descr="http://www.usingenglish.com/images/tickbox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0"/>
            <a:ext cx="17145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Rectangle 19"/>
          <p:cNvSpPr>
            <a:spLocks noChangeArrowheads="1"/>
          </p:cNvSpPr>
          <p:nvPr/>
        </p:nvSpPr>
        <p:spPr bwMode="auto">
          <a:xfrm>
            <a:off x="0" y="142875"/>
            <a:ext cx="2603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altLang="ko-KR" sz="1100">
                <a:ea typeface="Batang"/>
                <a:cs typeface="Batang"/>
              </a:rPr>
              <a:t> </a:t>
            </a:r>
            <a:r>
              <a:rPr lang="en-GB" altLang="ko-KR" sz="1100">
                <a:ea typeface="굴림"/>
                <a:cs typeface="굴림"/>
              </a:rPr>
              <a:t> </a:t>
            </a:r>
            <a:endParaRPr lang="en-GB" altLang="ko-KR">
              <a:ea typeface="굴림"/>
              <a:cs typeface="굴림"/>
            </a:endParaRPr>
          </a:p>
        </p:txBody>
      </p:sp>
      <p:sp>
        <p:nvSpPr>
          <p:cNvPr id="134165" name="Text Box 21"/>
          <p:cNvSpPr txBox="1">
            <a:spLocks noChangeArrowheads="1"/>
          </p:cNvSpPr>
          <p:nvPr/>
        </p:nvSpPr>
        <p:spPr bwMode="auto">
          <a:xfrm>
            <a:off x="1692275" y="3357563"/>
            <a:ext cx="5762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200" b="1">
                <a:solidFill>
                  <a:schemeClr val="hlink"/>
                </a:solidFill>
                <a:ea typeface="Batang"/>
                <a:cs typeface="Arial" charset="0"/>
                <a:sym typeface="Wingdings" pitchFamily="2" charset="2"/>
              </a:rPr>
              <a:t>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 build="p"/>
      <p:bldP spid="134149" grpId="0"/>
      <p:bldP spid="134159" grpId="0"/>
      <p:bldP spid="1341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smtClean="0"/>
              <a:t>Exercises</a:t>
            </a: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1258888" y="1628775"/>
            <a:ext cx="66976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Aft>
                <a:spcPct val="75000"/>
              </a:spcAft>
            </a:pPr>
            <a:r>
              <a:rPr lang="en-GB" altLang="ko-KR" b="1">
                <a:ea typeface="굴림"/>
                <a:cs typeface="굴림"/>
              </a:rPr>
              <a:t>2 - I'll tell her if she comes.</a:t>
            </a:r>
            <a:r>
              <a:rPr lang="en-GB" altLang="ko-KR">
                <a:ea typeface="굴림"/>
                <a:cs typeface="굴림"/>
              </a:rPr>
              <a:t> </a:t>
            </a:r>
            <a:endParaRPr lang="en-GB"/>
          </a:p>
        </p:txBody>
      </p:sp>
      <p:sp>
        <p:nvSpPr>
          <p:cNvPr id="2765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s-ES"/>
          </a:p>
        </p:txBody>
      </p:sp>
      <p:pic>
        <p:nvPicPr>
          <p:cNvPr id="27652" name="Picture 7" descr="http://www.usingenglish.com/images/tickbox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0"/>
            <a:ext cx="17145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8"/>
          <p:cNvSpPr>
            <a:spLocks noChangeArrowheads="1"/>
          </p:cNvSpPr>
          <p:nvPr/>
        </p:nvSpPr>
        <p:spPr bwMode="auto">
          <a:xfrm>
            <a:off x="0" y="142875"/>
            <a:ext cx="2603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altLang="ko-KR" sz="1100">
                <a:ea typeface="Batang"/>
                <a:cs typeface="Batang"/>
              </a:rPr>
              <a:t> </a:t>
            </a:r>
            <a:r>
              <a:rPr lang="en-GB" altLang="ko-KR" sz="1100">
                <a:ea typeface="굴림"/>
                <a:cs typeface="굴림"/>
              </a:rPr>
              <a:t> </a:t>
            </a:r>
            <a:endParaRPr lang="en-GB" altLang="ko-KR">
              <a:ea typeface="굴림"/>
              <a:cs typeface="굴림"/>
            </a:endParaRPr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1331913" y="2060575"/>
            <a:ext cx="45720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eaLnBrk="0" hangingPunct="0">
              <a:buSzPct val="115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Zero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buSzPct val="115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First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buSzPct val="115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Second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buSzPct val="115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Third Conditional</a:t>
            </a:r>
            <a:br>
              <a:rPr lang="en-GB" altLang="ko-KR">
                <a:ea typeface="굴림"/>
                <a:cs typeface="굴림"/>
              </a:rPr>
            </a:br>
            <a:endParaRPr lang="en-GB"/>
          </a:p>
        </p:txBody>
      </p:sp>
      <p:sp>
        <p:nvSpPr>
          <p:cNvPr id="135179" name="Text Box 11"/>
          <p:cNvSpPr txBox="1">
            <a:spLocks noChangeArrowheads="1"/>
          </p:cNvSpPr>
          <p:nvPr/>
        </p:nvSpPr>
        <p:spPr bwMode="auto">
          <a:xfrm>
            <a:off x="755650" y="4221163"/>
            <a:ext cx="7058025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Aft>
                <a:spcPct val="75000"/>
              </a:spcAft>
            </a:pPr>
            <a:r>
              <a:rPr lang="en-GB" b="1"/>
              <a:t>       3 - </a:t>
            </a:r>
            <a:r>
              <a:rPr lang="en-GB" altLang="ko-KR" b="1">
                <a:ea typeface="굴림"/>
                <a:cs typeface="굴림"/>
              </a:rPr>
              <a:t>If I were you, I'd buy it as soon as possible.</a:t>
            </a:r>
            <a:r>
              <a:rPr lang="en-GB" altLang="ko-KR">
                <a:ea typeface="굴림"/>
                <a:cs typeface="굴림"/>
              </a:rPr>
              <a:t> </a:t>
            </a:r>
          </a:p>
          <a:p>
            <a:pPr lvl="1" eaLnBrk="0" hangingPunct="0">
              <a:lnSpc>
                <a:spcPct val="80000"/>
              </a:lnSpc>
              <a:spcBef>
                <a:spcPct val="25000"/>
              </a:spcBef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Zero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 First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Second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Third Conditional</a:t>
            </a:r>
            <a:br>
              <a:rPr lang="en-GB" altLang="ko-KR">
                <a:ea typeface="굴림"/>
                <a:cs typeface="굴림"/>
              </a:rPr>
            </a:br>
            <a:endParaRPr lang="en-GB"/>
          </a:p>
        </p:txBody>
      </p:sp>
      <p:sp>
        <p:nvSpPr>
          <p:cNvPr id="135180" name="Text Box 12"/>
          <p:cNvSpPr txBox="1">
            <a:spLocks noChangeArrowheads="1"/>
          </p:cNvSpPr>
          <p:nvPr/>
        </p:nvSpPr>
        <p:spPr bwMode="auto">
          <a:xfrm>
            <a:off x="1763713" y="2565400"/>
            <a:ext cx="576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200" b="1">
                <a:solidFill>
                  <a:schemeClr val="hlink"/>
                </a:solidFill>
                <a:ea typeface="Batang"/>
                <a:cs typeface="Arial" charset="0"/>
                <a:sym typeface="Wingdings" pitchFamily="2" charset="2"/>
              </a:rPr>
              <a:t></a:t>
            </a:r>
          </a:p>
        </p:txBody>
      </p:sp>
      <p:sp>
        <p:nvSpPr>
          <p:cNvPr id="135181" name="Text Box 13"/>
          <p:cNvSpPr txBox="1">
            <a:spLocks noChangeArrowheads="1"/>
          </p:cNvSpPr>
          <p:nvPr/>
        </p:nvSpPr>
        <p:spPr bwMode="auto">
          <a:xfrm>
            <a:off x="1187450" y="5445125"/>
            <a:ext cx="576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200" b="1">
                <a:solidFill>
                  <a:schemeClr val="hlink"/>
                </a:solidFill>
                <a:ea typeface="Batang"/>
                <a:cs typeface="Arial" charset="0"/>
                <a:sym typeface="Wingdings" pitchFamily="2" charset="2"/>
              </a:rPr>
              <a:t>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3" grpId="0"/>
      <p:bldP spid="135178" grpId="0"/>
      <p:bldP spid="135179" grpId="0"/>
      <p:bldP spid="135180" grpId="0"/>
      <p:bldP spid="1351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smtClean="0"/>
              <a:t>Exercises</a:t>
            </a:r>
          </a:p>
        </p:txBody>
      </p:sp>
      <p:sp>
        <p:nvSpPr>
          <p:cNvPr id="2867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s-ES"/>
          </a:p>
        </p:txBody>
      </p:sp>
      <p:pic>
        <p:nvPicPr>
          <p:cNvPr id="28675" name="Picture 5" descr="http://www.usingenglish.com/images/tickbox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0"/>
            <a:ext cx="17145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0" y="142875"/>
            <a:ext cx="2603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altLang="ko-KR" sz="1100">
                <a:ea typeface="Batang"/>
                <a:cs typeface="Batang"/>
              </a:rPr>
              <a:t> </a:t>
            </a:r>
            <a:r>
              <a:rPr lang="en-GB" altLang="ko-KR" sz="1100">
                <a:ea typeface="굴림"/>
                <a:cs typeface="굴림"/>
              </a:rPr>
              <a:t> </a:t>
            </a:r>
            <a:endParaRPr lang="en-GB" altLang="ko-KR">
              <a:ea typeface="굴림"/>
              <a:cs typeface="굴림"/>
            </a:endParaRPr>
          </a:p>
        </p:txBody>
      </p:sp>
      <p:sp>
        <p:nvSpPr>
          <p:cNvPr id="137226" name="Text Box 10"/>
          <p:cNvSpPr txBox="1">
            <a:spLocks noChangeArrowheads="1"/>
          </p:cNvSpPr>
          <p:nvPr/>
        </p:nvSpPr>
        <p:spPr bwMode="auto">
          <a:xfrm>
            <a:off x="1116013" y="1628775"/>
            <a:ext cx="6697662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Aft>
                <a:spcPct val="75000"/>
              </a:spcAft>
            </a:pPr>
            <a:r>
              <a:rPr lang="en-GB" b="1"/>
              <a:t>4 - If I had the time, I’d help you</a:t>
            </a: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spcBef>
                <a:spcPct val="25000"/>
              </a:spcBef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Zero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 First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Second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Third Conditional</a:t>
            </a:r>
            <a:br>
              <a:rPr lang="en-GB" altLang="ko-KR">
                <a:ea typeface="굴림"/>
                <a:cs typeface="굴림"/>
              </a:rPr>
            </a:br>
            <a:endParaRPr lang="en-GB"/>
          </a:p>
        </p:txBody>
      </p:sp>
      <p:sp>
        <p:nvSpPr>
          <p:cNvPr id="137228" name="Text Box 12"/>
          <p:cNvSpPr txBox="1">
            <a:spLocks noChangeArrowheads="1"/>
          </p:cNvSpPr>
          <p:nvPr/>
        </p:nvSpPr>
        <p:spPr bwMode="auto">
          <a:xfrm>
            <a:off x="1547813" y="2852738"/>
            <a:ext cx="5762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200" b="1">
                <a:solidFill>
                  <a:schemeClr val="hlink"/>
                </a:solidFill>
                <a:ea typeface="Batang"/>
                <a:cs typeface="Arial" charset="0"/>
                <a:sym typeface="Wingdings" pitchFamily="2" charset="2"/>
              </a:rPr>
              <a:t>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6" grpId="0"/>
      <p:bldP spid="1372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smtClean="0"/>
              <a:t>Exercises</a:t>
            </a:r>
          </a:p>
        </p:txBody>
      </p:sp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s-ES"/>
          </a:p>
        </p:txBody>
      </p:sp>
      <p:pic>
        <p:nvPicPr>
          <p:cNvPr id="29699" name="Picture 4" descr="http://www.usingenglish.com/images/tickbox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0"/>
            <a:ext cx="17145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0" y="142875"/>
            <a:ext cx="2603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altLang="ko-KR" sz="1100">
                <a:ea typeface="Batang"/>
                <a:cs typeface="Batang"/>
              </a:rPr>
              <a:t> </a:t>
            </a:r>
            <a:r>
              <a:rPr lang="en-GB" altLang="ko-KR" sz="1100">
                <a:ea typeface="굴림"/>
                <a:cs typeface="굴림"/>
              </a:rPr>
              <a:t> </a:t>
            </a:r>
            <a:endParaRPr lang="en-GB" altLang="ko-KR">
              <a:ea typeface="굴림"/>
              <a:cs typeface="굴림"/>
            </a:endParaRPr>
          </a:p>
        </p:txBody>
      </p:sp>
      <p:sp>
        <p:nvSpPr>
          <p:cNvPr id="138246" name="Text Box 6"/>
          <p:cNvSpPr txBox="1">
            <a:spLocks noChangeArrowheads="1"/>
          </p:cNvSpPr>
          <p:nvPr/>
        </p:nvSpPr>
        <p:spPr bwMode="auto">
          <a:xfrm>
            <a:off x="1116013" y="1628775"/>
            <a:ext cx="6697662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Aft>
                <a:spcPct val="75000"/>
              </a:spcAft>
            </a:pPr>
            <a:r>
              <a:rPr lang="en-GB" b="1"/>
              <a:t>6 - </a:t>
            </a:r>
            <a:r>
              <a:rPr lang="en-GB" altLang="ko-KR" b="1">
                <a:ea typeface="굴림"/>
                <a:cs typeface="굴림"/>
              </a:rPr>
              <a:t>If you work hard enough, you may well pass.</a:t>
            </a:r>
            <a:r>
              <a:rPr lang="en-GB" altLang="ko-KR">
                <a:ea typeface="굴림"/>
                <a:cs typeface="굴림"/>
              </a:rPr>
              <a:t> </a:t>
            </a:r>
          </a:p>
          <a:p>
            <a:pPr lvl="1" eaLnBrk="0" hangingPunct="0">
              <a:lnSpc>
                <a:spcPct val="80000"/>
              </a:lnSpc>
              <a:spcBef>
                <a:spcPct val="25000"/>
              </a:spcBef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Zero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 First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Second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Third Conditional</a:t>
            </a:r>
            <a:br>
              <a:rPr lang="en-GB" altLang="ko-KR">
                <a:ea typeface="굴림"/>
                <a:cs typeface="굴림"/>
              </a:rPr>
            </a:br>
            <a:endParaRPr lang="en-GB"/>
          </a:p>
        </p:txBody>
      </p:sp>
      <p:sp>
        <p:nvSpPr>
          <p:cNvPr id="138247" name="Text Box 7"/>
          <p:cNvSpPr txBox="1">
            <a:spLocks noChangeArrowheads="1"/>
          </p:cNvSpPr>
          <p:nvPr/>
        </p:nvSpPr>
        <p:spPr bwMode="auto">
          <a:xfrm>
            <a:off x="1187450" y="4076700"/>
            <a:ext cx="7416800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Aft>
                <a:spcPct val="75000"/>
              </a:spcAft>
            </a:pPr>
            <a:r>
              <a:rPr lang="en-GB" b="1"/>
              <a:t>7 – </a:t>
            </a:r>
            <a:r>
              <a:rPr lang="en-GB" altLang="ko-KR" b="1">
                <a:ea typeface="굴림"/>
                <a:cs typeface="굴림"/>
              </a:rPr>
              <a:t>Water boils if you heat it to a hundred degrees celsius.</a:t>
            </a: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spcBef>
                <a:spcPct val="25000"/>
              </a:spcBef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Zero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 First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Second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Third Conditional</a:t>
            </a:r>
            <a:br>
              <a:rPr lang="en-GB" altLang="ko-KR">
                <a:ea typeface="굴림"/>
                <a:cs typeface="굴림"/>
              </a:rPr>
            </a:br>
            <a:endParaRPr lang="en-GB"/>
          </a:p>
        </p:txBody>
      </p:sp>
      <p:sp>
        <p:nvSpPr>
          <p:cNvPr id="138248" name="Text Box 8"/>
          <p:cNvSpPr txBox="1">
            <a:spLocks noChangeArrowheads="1"/>
          </p:cNvSpPr>
          <p:nvPr/>
        </p:nvSpPr>
        <p:spPr bwMode="auto">
          <a:xfrm>
            <a:off x="1547813" y="2420938"/>
            <a:ext cx="5762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200" b="1">
                <a:solidFill>
                  <a:schemeClr val="hlink"/>
                </a:solidFill>
                <a:ea typeface="Batang"/>
                <a:cs typeface="Arial" charset="0"/>
                <a:sym typeface="Wingdings" pitchFamily="2" charset="2"/>
              </a:rPr>
              <a:t></a:t>
            </a:r>
          </a:p>
        </p:txBody>
      </p:sp>
      <p:sp>
        <p:nvSpPr>
          <p:cNvPr id="138249" name="Text Box 9"/>
          <p:cNvSpPr txBox="1">
            <a:spLocks noChangeArrowheads="1"/>
          </p:cNvSpPr>
          <p:nvPr/>
        </p:nvSpPr>
        <p:spPr bwMode="auto">
          <a:xfrm>
            <a:off x="1619250" y="4437063"/>
            <a:ext cx="5762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200" b="1">
                <a:solidFill>
                  <a:schemeClr val="hlink"/>
                </a:solidFill>
                <a:ea typeface="Batang"/>
                <a:cs typeface="Arial" charset="0"/>
                <a:sym typeface="Wingdings" pitchFamily="2" charset="2"/>
              </a:rPr>
              <a:t>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6" grpId="0"/>
      <p:bldP spid="138247" grpId="0"/>
      <p:bldP spid="138248" grpId="0"/>
      <p:bldP spid="1382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smtClean="0"/>
              <a:t>Exercises</a:t>
            </a:r>
          </a:p>
        </p:txBody>
      </p:sp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s-ES"/>
          </a:p>
        </p:txBody>
      </p:sp>
      <p:pic>
        <p:nvPicPr>
          <p:cNvPr id="30723" name="Picture 4" descr="http://www.usingenglish.com/images/tickbox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0"/>
            <a:ext cx="17145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0" y="142875"/>
            <a:ext cx="2603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altLang="ko-KR" sz="1100">
                <a:ea typeface="Batang"/>
                <a:cs typeface="Batang"/>
              </a:rPr>
              <a:t> </a:t>
            </a:r>
            <a:r>
              <a:rPr lang="en-GB" altLang="ko-KR" sz="1100">
                <a:ea typeface="굴림"/>
                <a:cs typeface="굴림"/>
              </a:rPr>
              <a:t> </a:t>
            </a:r>
            <a:endParaRPr lang="en-GB" altLang="ko-KR">
              <a:ea typeface="굴림"/>
              <a:cs typeface="굴림"/>
            </a:endParaRPr>
          </a:p>
        </p:txBody>
      </p:sp>
      <p:sp>
        <p:nvSpPr>
          <p:cNvPr id="139270" name="Text Box 6"/>
          <p:cNvSpPr txBox="1">
            <a:spLocks noChangeArrowheads="1"/>
          </p:cNvSpPr>
          <p:nvPr/>
        </p:nvSpPr>
        <p:spPr bwMode="auto">
          <a:xfrm>
            <a:off x="1116013" y="1628775"/>
            <a:ext cx="6697662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Aft>
                <a:spcPct val="75000"/>
              </a:spcAft>
            </a:pPr>
            <a:r>
              <a:rPr lang="en-GB" b="1"/>
              <a:t>8 - </a:t>
            </a:r>
            <a:r>
              <a:rPr lang="en-GB" altLang="ko-KR" b="1">
                <a:ea typeface="굴림"/>
                <a:cs typeface="굴림"/>
              </a:rPr>
              <a:t> I would be surprised if it rained.</a:t>
            </a:r>
            <a:r>
              <a:rPr lang="en-GB" altLang="ko-KR">
                <a:ea typeface="굴림"/>
                <a:cs typeface="굴림"/>
              </a:rPr>
              <a:t> </a:t>
            </a:r>
          </a:p>
          <a:p>
            <a:pPr lvl="1" eaLnBrk="0" hangingPunct="0">
              <a:lnSpc>
                <a:spcPct val="80000"/>
              </a:lnSpc>
              <a:spcBef>
                <a:spcPct val="25000"/>
              </a:spcBef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Zero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 First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Second Conditional</a:t>
            </a:r>
            <a:br>
              <a:rPr lang="en-GB" altLang="ko-KR">
                <a:ea typeface="굴림"/>
                <a:cs typeface="굴림"/>
              </a:rPr>
            </a:br>
            <a:endParaRPr lang="en-GB" altLang="ko-KR">
              <a:ea typeface="굴림"/>
              <a:cs typeface="굴림"/>
            </a:endParaRPr>
          </a:p>
          <a:p>
            <a:pPr lvl="1" eaLnBrk="0" hangingPunct="0">
              <a:lnSpc>
                <a:spcPct val="80000"/>
              </a:lnSpc>
              <a:buSzPct val="120000"/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 Third Conditional</a:t>
            </a:r>
            <a:br>
              <a:rPr lang="en-GB" altLang="ko-KR">
                <a:ea typeface="굴림"/>
                <a:cs typeface="굴림"/>
              </a:rPr>
            </a:br>
            <a:endParaRPr lang="en-GB"/>
          </a:p>
        </p:txBody>
      </p:sp>
      <p:sp>
        <p:nvSpPr>
          <p:cNvPr id="139272" name="Text Box 8"/>
          <p:cNvSpPr txBox="1">
            <a:spLocks noChangeArrowheads="1"/>
          </p:cNvSpPr>
          <p:nvPr/>
        </p:nvSpPr>
        <p:spPr bwMode="auto">
          <a:xfrm>
            <a:off x="1547813" y="2852738"/>
            <a:ext cx="5762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200" b="1">
                <a:solidFill>
                  <a:schemeClr val="hlink"/>
                </a:solidFill>
                <a:ea typeface="Batang"/>
                <a:cs typeface="Arial" charset="0"/>
                <a:sym typeface="Wingdings" pitchFamily="2" charset="2"/>
              </a:rPr>
              <a:t>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0" grpId="0"/>
      <p:bldP spid="13927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smtClean="0"/>
              <a:t>Exercises</a:t>
            </a:r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900113" y="2133600"/>
            <a:ext cx="6354762" cy="9159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b="1"/>
              <a:t>1 - If I ...... you, I would tell him straightaway</a:t>
            </a:r>
            <a:endParaRPr lang="en-GB"/>
          </a:p>
          <a:p>
            <a:pPr lvl="1" eaLnBrk="0" hangingPunct="0">
              <a:buFont typeface="Wingdings" pitchFamily="2" charset="2"/>
              <a:buChar char="q"/>
            </a:pPr>
            <a:r>
              <a:rPr lang="en-GB"/>
              <a:t>   were</a:t>
            </a:r>
          </a:p>
          <a:p>
            <a:pPr lvl="1" eaLnBrk="0" hangingPunct="0">
              <a:buFont typeface="Wingdings" pitchFamily="2" charset="2"/>
              <a:buChar char="q"/>
            </a:pPr>
            <a:r>
              <a:rPr lang="en-GB"/>
              <a:t>   am</a:t>
            </a:r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1116013" y="1628775"/>
            <a:ext cx="4249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2400">
                <a:ea typeface="Batang"/>
                <a:cs typeface="Batang"/>
              </a:rPr>
              <a:t>II. Choose the correct answer.</a:t>
            </a:r>
          </a:p>
        </p:txBody>
      </p:sp>
      <p:sp>
        <p:nvSpPr>
          <p:cNvPr id="141318" name="Rectangle 6"/>
          <p:cNvSpPr>
            <a:spLocks noChangeArrowheads="1"/>
          </p:cNvSpPr>
          <p:nvPr/>
        </p:nvSpPr>
        <p:spPr bwMode="auto">
          <a:xfrm>
            <a:off x="900113" y="3233738"/>
            <a:ext cx="5759450" cy="1190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b="1"/>
              <a:t>2 - If you ...... yellow and blue, you get green</a:t>
            </a:r>
            <a:endParaRPr lang="en-GB"/>
          </a:p>
          <a:p>
            <a:pPr lvl="1" eaLnBrk="0" hangingPunct="0">
              <a:buFont typeface="Wingdings" pitchFamily="2" charset="2"/>
              <a:buChar char="q"/>
            </a:pPr>
            <a:r>
              <a:rPr lang="en-GB"/>
              <a:t> will mix</a:t>
            </a:r>
          </a:p>
          <a:p>
            <a:pPr lvl="1" eaLnBrk="0" hangingPunct="0">
              <a:buFont typeface="Wingdings" pitchFamily="2" charset="2"/>
              <a:buChar char="q"/>
            </a:pPr>
            <a:r>
              <a:rPr lang="en-GB"/>
              <a:t> mix</a:t>
            </a:r>
            <a:br>
              <a:rPr lang="en-GB"/>
            </a:br>
            <a:endParaRPr lang="en-GB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827088" y="4292600"/>
            <a:ext cx="7416800" cy="9159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b="1"/>
              <a:t>3</a:t>
            </a:r>
            <a:r>
              <a:rPr lang="en-GB" b="1"/>
              <a:t> </a:t>
            </a:r>
            <a:r>
              <a:rPr lang="en-GB" altLang="ko-KR" b="1">
                <a:ea typeface="굴림"/>
                <a:cs typeface="굴림"/>
              </a:rPr>
              <a:t>- Unless you ....... drinking, you'll have serious health problems.</a:t>
            </a:r>
          </a:p>
          <a:p>
            <a:pPr lvl="1" eaLnBrk="0" hangingPunct="0">
              <a:buFont typeface="Wingdings" pitchFamily="2" charset="2"/>
              <a:buChar char="q"/>
            </a:pPr>
            <a:r>
              <a:rPr lang="en-GB"/>
              <a:t> stop</a:t>
            </a:r>
          </a:p>
          <a:p>
            <a:pPr lvl="1" eaLnBrk="0" hangingPunct="0">
              <a:buFont typeface="Wingdings" pitchFamily="2" charset="2"/>
              <a:buChar char="q"/>
            </a:pPr>
            <a:r>
              <a:rPr lang="en-GB"/>
              <a:t> will stop</a:t>
            </a:r>
          </a:p>
        </p:txBody>
      </p:sp>
      <p:sp>
        <p:nvSpPr>
          <p:cNvPr id="141324" name="Text Box 12"/>
          <p:cNvSpPr txBox="1">
            <a:spLocks noChangeArrowheads="1"/>
          </p:cNvSpPr>
          <p:nvPr/>
        </p:nvSpPr>
        <p:spPr bwMode="auto">
          <a:xfrm>
            <a:off x="1331913" y="2276475"/>
            <a:ext cx="576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200" b="1">
                <a:solidFill>
                  <a:schemeClr val="hlink"/>
                </a:solidFill>
                <a:ea typeface="Batang"/>
                <a:cs typeface="Arial" charset="0"/>
                <a:sym typeface="Wingdings" pitchFamily="2" charset="2"/>
              </a:rPr>
              <a:t></a:t>
            </a:r>
          </a:p>
        </p:txBody>
      </p:sp>
      <p:sp>
        <p:nvSpPr>
          <p:cNvPr id="141325" name="Text Box 13"/>
          <p:cNvSpPr txBox="1">
            <a:spLocks noChangeArrowheads="1"/>
          </p:cNvSpPr>
          <p:nvPr/>
        </p:nvSpPr>
        <p:spPr bwMode="auto">
          <a:xfrm>
            <a:off x="1331913" y="3644900"/>
            <a:ext cx="576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200" b="1">
                <a:solidFill>
                  <a:schemeClr val="hlink"/>
                </a:solidFill>
                <a:ea typeface="Batang"/>
                <a:cs typeface="Arial" charset="0"/>
                <a:sym typeface="Wingdings" pitchFamily="2" charset="2"/>
              </a:rPr>
              <a:t></a:t>
            </a:r>
          </a:p>
        </p:txBody>
      </p:sp>
      <p:sp>
        <p:nvSpPr>
          <p:cNvPr id="141327" name="Text Box 15"/>
          <p:cNvSpPr txBox="1">
            <a:spLocks noChangeArrowheads="1"/>
          </p:cNvSpPr>
          <p:nvPr/>
        </p:nvSpPr>
        <p:spPr bwMode="auto">
          <a:xfrm>
            <a:off x="1258888" y="4508500"/>
            <a:ext cx="576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200" b="1">
                <a:solidFill>
                  <a:schemeClr val="hlink"/>
                </a:solidFill>
                <a:ea typeface="Batang"/>
                <a:cs typeface="Arial" charset="0"/>
                <a:sym typeface="Wingdings" pitchFamily="2" charset="2"/>
              </a:rPr>
              <a:t>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41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141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141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6" grpId="0" animBg="1"/>
      <p:bldP spid="141317" grpId="0"/>
      <p:bldP spid="141317" grpId="1"/>
      <p:bldP spid="141318" grpId="0" animBg="1"/>
      <p:bldP spid="141323" grpId="0" animBg="1"/>
      <p:bldP spid="141324" grpId="0"/>
      <p:bldP spid="141325" grpId="0"/>
      <p:bldP spid="1413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smtClean="0"/>
              <a:t>Exercises</a:t>
            </a:r>
          </a:p>
        </p:txBody>
      </p:sp>
      <p:sp>
        <p:nvSpPr>
          <p:cNvPr id="143364" name="Rectangle 4"/>
          <p:cNvSpPr>
            <a:spLocks noChangeArrowheads="1"/>
          </p:cNvSpPr>
          <p:nvPr/>
        </p:nvSpPr>
        <p:spPr bwMode="auto">
          <a:xfrm>
            <a:off x="900113" y="1844675"/>
            <a:ext cx="5830887" cy="9159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b="1"/>
              <a:t>5</a:t>
            </a:r>
            <a:r>
              <a:rPr lang="en-GB" b="1"/>
              <a:t> - If you see him, ......... him to call me?</a:t>
            </a:r>
            <a:endParaRPr lang="en-GB"/>
          </a:p>
          <a:p>
            <a:pPr lvl="1" eaLnBrk="0" hangingPunct="0">
              <a:buFont typeface="Wingdings" pitchFamily="2" charset="2"/>
              <a:buChar char="q"/>
            </a:pPr>
            <a:r>
              <a:rPr lang="en-GB"/>
              <a:t> will you ask</a:t>
            </a:r>
          </a:p>
          <a:p>
            <a:pPr lvl="1" eaLnBrk="0" hangingPunct="0">
              <a:buFont typeface="Wingdings" pitchFamily="2" charset="2"/>
              <a:buChar char="q"/>
            </a:pPr>
            <a:r>
              <a:rPr lang="en-GB"/>
              <a:t> would you have asked</a:t>
            </a:r>
          </a:p>
        </p:txBody>
      </p:sp>
      <p:sp>
        <p:nvSpPr>
          <p:cNvPr id="143366" name="Rectangle 6"/>
          <p:cNvSpPr>
            <a:spLocks noChangeArrowheads="1"/>
          </p:cNvSpPr>
          <p:nvPr/>
        </p:nvSpPr>
        <p:spPr bwMode="auto">
          <a:xfrm>
            <a:off x="755650" y="2852738"/>
            <a:ext cx="7416800" cy="9159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b="1"/>
              <a:t>6</a:t>
            </a:r>
            <a:r>
              <a:rPr lang="en-GB" b="1"/>
              <a:t> </a:t>
            </a:r>
            <a:r>
              <a:rPr lang="en-GB" altLang="ko-KR" b="1">
                <a:ea typeface="굴림"/>
                <a:cs typeface="굴림"/>
              </a:rPr>
              <a:t>- What would you do if the police ......... you?</a:t>
            </a:r>
          </a:p>
          <a:p>
            <a:pPr lvl="1" eaLnBrk="0" hangingPunct="0">
              <a:buFont typeface="Wingdings" pitchFamily="2" charset="2"/>
              <a:buChar char="q"/>
            </a:pPr>
            <a:r>
              <a:rPr lang="en-GB" altLang="ko-KR">
                <a:ea typeface="굴림"/>
                <a:cs typeface="굴림"/>
              </a:rPr>
              <a:t> </a:t>
            </a:r>
            <a:r>
              <a:rPr lang="en-GB"/>
              <a:t> arrested</a:t>
            </a:r>
          </a:p>
          <a:p>
            <a:pPr lvl="1" eaLnBrk="0" hangingPunct="0">
              <a:buFont typeface="Wingdings" pitchFamily="2" charset="2"/>
              <a:buChar char="q"/>
            </a:pPr>
            <a:r>
              <a:rPr lang="en-GB"/>
              <a:t> had arrested</a:t>
            </a:r>
          </a:p>
        </p:txBody>
      </p:sp>
      <p:sp>
        <p:nvSpPr>
          <p:cNvPr id="143368" name="Text Box 8"/>
          <p:cNvSpPr txBox="1">
            <a:spLocks noChangeArrowheads="1"/>
          </p:cNvSpPr>
          <p:nvPr/>
        </p:nvSpPr>
        <p:spPr bwMode="auto">
          <a:xfrm>
            <a:off x="1331913" y="1989138"/>
            <a:ext cx="5762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3200" b="1">
                <a:solidFill>
                  <a:schemeClr val="hlink"/>
                </a:solidFill>
                <a:ea typeface="Batang"/>
                <a:cs typeface="Batang"/>
                <a:sym typeface="Wingdings" pitchFamily="2" charset="2"/>
              </a:rPr>
              <a:t></a:t>
            </a:r>
            <a:endParaRPr lang="en-GB"/>
          </a:p>
        </p:txBody>
      </p:sp>
      <p:sp>
        <p:nvSpPr>
          <p:cNvPr id="143370" name="Text Box 10"/>
          <p:cNvSpPr txBox="1">
            <a:spLocks noChangeArrowheads="1"/>
          </p:cNvSpPr>
          <p:nvPr/>
        </p:nvSpPr>
        <p:spPr bwMode="auto">
          <a:xfrm>
            <a:off x="1116013" y="2924175"/>
            <a:ext cx="576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3200" b="1">
                <a:solidFill>
                  <a:schemeClr val="hlink"/>
                </a:solidFill>
                <a:ea typeface="Batang"/>
                <a:cs typeface="Batang"/>
                <a:sym typeface="Wingdings" pitchFamily="2" charset="2"/>
              </a:rPr>
              <a:t>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143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4" grpId="0" animBg="1"/>
      <p:bldP spid="143366" grpId="0" animBg="1"/>
      <p:bldP spid="143368" grpId="0" autoUpdateAnimBg="0"/>
      <p:bldP spid="143370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79388" y="981075"/>
            <a:ext cx="3133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>
                <a:solidFill>
                  <a:srgbClr val="0000CC"/>
                </a:solidFill>
              </a:rPr>
              <a:t>1.</a:t>
            </a:r>
            <a:r>
              <a:rPr lang="ru-RU" sz="2400">
                <a:solidFill>
                  <a:srgbClr val="0000CC"/>
                </a:solidFill>
              </a:rPr>
              <a:t>If Caroline</a:t>
            </a:r>
            <a:r>
              <a:rPr lang="en-US" sz="2400">
                <a:solidFill>
                  <a:srgbClr val="0000CC"/>
                </a:solidFill>
              </a:rPr>
              <a:t> and Sue</a:t>
            </a:r>
            <a:r>
              <a:rPr lang="ru-RU" sz="2400"/>
              <a:t> 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3276600" y="981075"/>
            <a:ext cx="1236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800000"/>
                </a:solidFill>
              </a:rPr>
              <a:t>prepare</a:t>
            </a:r>
            <a:endParaRPr lang="ru-RU" sz="2400">
              <a:solidFill>
                <a:srgbClr val="800000"/>
              </a:solidFill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4643438" y="981075"/>
            <a:ext cx="1590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0000CC"/>
                </a:solidFill>
              </a:rPr>
              <a:t>the salad,</a:t>
            </a:r>
            <a:r>
              <a:rPr lang="ru-RU" sz="2400">
                <a:solidFill>
                  <a:srgbClr val="6666FF"/>
                </a:solidFill>
              </a:rPr>
              <a:t> 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4500563" y="1484313"/>
            <a:ext cx="4303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0000CC"/>
                </a:solidFill>
              </a:rPr>
              <a:t>the house</a:t>
            </a:r>
            <a:r>
              <a:rPr lang="en-US" sz="2400">
                <a:solidFill>
                  <a:srgbClr val="0000CC"/>
                </a:solidFill>
              </a:rPr>
              <a:t> (prepare/ decorate)</a:t>
            </a:r>
            <a:r>
              <a:rPr lang="ru-RU" sz="2400">
                <a:solidFill>
                  <a:srgbClr val="0000CC"/>
                </a:solidFill>
              </a:rPr>
              <a:t>.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2555875" y="1484313"/>
            <a:ext cx="1881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800000"/>
                </a:solidFill>
              </a:rPr>
              <a:t>will decorate</a:t>
            </a:r>
            <a:endParaRPr lang="ru-RU" sz="2400">
              <a:solidFill>
                <a:srgbClr val="800000"/>
              </a:solidFill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1908175" y="174625"/>
            <a:ext cx="52435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000">
                <a:solidFill>
                  <a:srgbClr val="006600"/>
                </a:solidFill>
                <a:latin typeface="Hobo Std" pitchFamily="50" charset="0"/>
              </a:rPr>
              <a:t>Complete the Conditional Sentences Type I. </a:t>
            </a: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1835150" y="1484313"/>
            <a:ext cx="592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CC"/>
                </a:solidFill>
              </a:rPr>
              <a:t>B</a:t>
            </a:r>
            <a:r>
              <a:rPr lang="ru-RU" sz="2400">
                <a:solidFill>
                  <a:srgbClr val="0000CC"/>
                </a:solidFill>
              </a:rPr>
              <a:t>il</a:t>
            </a:r>
            <a:r>
              <a:rPr lang="en-US" sz="2400">
                <a:solidFill>
                  <a:srgbClr val="0000CC"/>
                </a:solidFill>
              </a:rPr>
              <a:t>l</a:t>
            </a:r>
            <a:endParaRPr lang="ru-RU" sz="2400">
              <a:solidFill>
                <a:srgbClr val="0000CC"/>
              </a:solidFill>
            </a:endParaRPr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250825" y="2276475"/>
            <a:ext cx="1246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>
                <a:solidFill>
                  <a:srgbClr val="0000CC"/>
                </a:solidFill>
              </a:rPr>
              <a:t>2.</a:t>
            </a:r>
            <a:r>
              <a:rPr lang="ru-RU" sz="2400">
                <a:solidFill>
                  <a:srgbClr val="0000CC"/>
                </a:solidFill>
              </a:rPr>
              <a:t>If you</a:t>
            </a:r>
            <a:r>
              <a:rPr lang="ru-RU"/>
              <a:t> </a:t>
            </a:r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1476375" y="2276475"/>
            <a:ext cx="930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800000"/>
                </a:solidFill>
              </a:rPr>
              <a:t>send </a:t>
            </a: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2484438" y="2305050"/>
            <a:ext cx="2212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CC"/>
                </a:solidFill>
              </a:rPr>
              <a:t>this letter now,</a:t>
            </a:r>
            <a:r>
              <a:rPr lang="ru-RU"/>
              <a:t> </a:t>
            </a:r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1908175" y="2852738"/>
            <a:ext cx="760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CC"/>
                </a:solidFill>
              </a:rPr>
              <a:t>she </a:t>
            </a:r>
          </a:p>
        </p:txBody>
      </p:sp>
      <p:sp>
        <p:nvSpPr>
          <p:cNvPr id="37901" name="Rectangle 13"/>
          <p:cNvSpPr>
            <a:spLocks noChangeArrowheads="1"/>
          </p:cNvSpPr>
          <p:nvPr/>
        </p:nvSpPr>
        <p:spPr bwMode="auto">
          <a:xfrm>
            <a:off x="2700338" y="2852738"/>
            <a:ext cx="1762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>
                <a:solidFill>
                  <a:srgbClr val="800000"/>
                </a:solidFill>
              </a:rPr>
              <a:t>will </a:t>
            </a:r>
            <a:r>
              <a:rPr lang="ru-RU" sz="2400">
                <a:solidFill>
                  <a:srgbClr val="800000"/>
                </a:solidFill>
              </a:rPr>
              <a:t>receive </a:t>
            </a: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4427538" y="2852738"/>
            <a:ext cx="396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CC"/>
                </a:solidFill>
              </a:rPr>
              <a:t>it tomorrow</a:t>
            </a:r>
            <a:r>
              <a:rPr lang="en-US" sz="2400">
                <a:solidFill>
                  <a:srgbClr val="0000CC"/>
                </a:solidFill>
              </a:rPr>
              <a:t> (send/ receive)</a:t>
            </a:r>
            <a:r>
              <a:rPr lang="ru-RU" sz="2400">
                <a:solidFill>
                  <a:srgbClr val="0000CC"/>
                </a:solidFill>
              </a:rPr>
              <a:t>. </a:t>
            </a:r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250825" y="3716338"/>
            <a:ext cx="1350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>
                <a:solidFill>
                  <a:srgbClr val="0000CC"/>
                </a:solidFill>
              </a:rPr>
              <a:t>3.</a:t>
            </a:r>
            <a:r>
              <a:rPr lang="ru-RU" sz="2400">
                <a:solidFill>
                  <a:srgbClr val="0000CC"/>
                </a:solidFill>
              </a:rPr>
              <a:t>If they </a:t>
            </a:r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1763713" y="3716338"/>
            <a:ext cx="996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800000"/>
                </a:solidFill>
              </a:rPr>
              <a:t>study </a:t>
            </a: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3059113" y="3716338"/>
            <a:ext cx="1235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CC"/>
                </a:solidFill>
              </a:rPr>
              <a:t>harder, </a:t>
            </a:r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1979613" y="4149725"/>
            <a:ext cx="84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CC"/>
                </a:solidFill>
              </a:rPr>
              <a:t>they </a:t>
            </a:r>
          </a:p>
        </p:txBody>
      </p:sp>
      <p:sp>
        <p:nvSpPr>
          <p:cNvPr id="37907" name="Rectangle 19"/>
          <p:cNvSpPr>
            <a:spLocks noChangeArrowheads="1"/>
          </p:cNvSpPr>
          <p:nvPr/>
        </p:nvSpPr>
        <p:spPr bwMode="auto">
          <a:xfrm>
            <a:off x="2843213" y="4149725"/>
            <a:ext cx="140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>
                <a:solidFill>
                  <a:srgbClr val="800000"/>
                </a:solidFill>
              </a:rPr>
              <a:t>will </a:t>
            </a:r>
            <a:r>
              <a:rPr lang="ru-RU" sz="2400">
                <a:solidFill>
                  <a:srgbClr val="800000"/>
                </a:solidFill>
              </a:rPr>
              <a:t>pass</a:t>
            </a:r>
            <a:r>
              <a:rPr lang="ru-RU"/>
              <a:t> </a:t>
            </a: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4284663" y="4149725"/>
            <a:ext cx="3414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CC"/>
                </a:solidFill>
              </a:rPr>
              <a:t>the exam</a:t>
            </a:r>
            <a:r>
              <a:rPr lang="en-US" sz="2400">
                <a:solidFill>
                  <a:srgbClr val="0000CC"/>
                </a:solidFill>
              </a:rPr>
              <a:t> (study/ pass)</a:t>
            </a:r>
            <a:r>
              <a:rPr lang="ru-RU" sz="2400">
                <a:solidFill>
                  <a:srgbClr val="0000CC"/>
                </a:solidFill>
              </a:rPr>
              <a:t>.</a:t>
            </a:r>
            <a:r>
              <a:rPr lang="ru-RU"/>
              <a:t> </a:t>
            </a:r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250825" y="5229225"/>
            <a:ext cx="1366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>
                <a:solidFill>
                  <a:srgbClr val="0000CC"/>
                </a:solidFill>
              </a:rPr>
              <a:t>4.</a:t>
            </a:r>
            <a:r>
              <a:rPr lang="ru-RU" sz="2400">
                <a:solidFill>
                  <a:srgbClr val="0000CC"/>
                </a:solidFill>
              </a:rPr>
              <a:t>Simon</a:t>
            </a:r>
            <a:r>
              <a:rPr lang="ru-RU"/>
              <a:t> </a:t>
            </a:r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1619250" y="5229225"/>
            <a:ext cx="111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>
                <a:solidFill>
                  <a:srgbClr val="800000"/>
                </a:solidFill>
              </a:rPr>
              <a:t>will </a:t>
            </a:r>
            <a:r>
              <a:rPr lang="ru-RU" sz="2400">
                <a:solidFill>
                  <a:srgbClr val="800000"/>
                </a:solidFill>
              </a:rPr>
              <a:t>go </a:t>
            </a:r>
          </a:p>
        </p:txBody>
      </p:sp>
      <p:sp>
        <p:nvSpPr>
          <p:cNvPr id="37911" name="Rectangle 23"/>
          <p:cNvSpPr>
            <a:spLocks noChangeArrowheads="1"/>
          </p:cNvSpPr>
          <p:nvPr/>
        </p:nvSpPr>
        <p:spPr bwMode="auto">
          <a:xfrm>
            <a:off x="2700338" y="5229225"/>
            <a:ext cx="3062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CC"/>
                </a:solidFill>
              </a:rPr>
              <a:t>to London next week</a:t>
            </a:r>
            <a:r>
              <a:rPr lang="ru-RU"/>
              <a:t> </a:t>
            </a:r>
          </a:p>
        </p:txBody>
      </p:sp>
      <p:sp>
        <p:nvSpPr>
          <p:cNvPr id="37912" name="Rectangle 24"/>
          <p:cNvSpPr>
            <a:spLocks noChangeArrowheads="1"/>
          </p:cNvSpPr>
          <p:nvPr/>
        </p:nvSpPr>
        <p:spPr bwMode="auto">
          <a:xfrm>
            <a:off x="1979613" y="5734050"/>
            <a:ext cx="84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CC"/>
                </a:solidFill>
              </a:rPr>
              <a:t>if he </a:t>
            </a:r>
          </a:p>
        </p:txBody>
      </p:sp>
      <p:sp>
        <p:nvSpPr>
          <p:cNvPr id="37913" name="Rectangle 25"/>
          <p:cNvSpPr>
            <a:spLocks noChangeArrowheads="1"/>
          </p:cNvSpPr>
          <p:nvPr/>
        </p:nvSpPr>
        <p:spPr bwMode="auto">
          <a:xfrm>
            <a:off x="2987675" y="5734050"/>
            <a:ext cx="84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800000"/>
                </a:solidFill>
              </a:rPr>
              <a:t>get</a:t>
            </a:r>
            <a:r>
              <a:rPr lang="en-US" sz="2400">
                <a:solidFill>
                  <a:srgbClr val="800000"/>
                </a:solidFill>
              </a:rPr>
              <a:t>s</a:t>
            </a:r>
            <a:r>
              <a:rPr lang="ru-RU" sz="2400">
                <a:solidFill>
                  <a:srgbClr val="800000"/>
                </a:solidFill>
              </a:rPr>
              <a:t> </a:t>
            </a:r>
          </a:p>
        </p:txBody>
      </p:sp>
      <p:sp>
        <p:nvSpPr>
          <p:cNvPr id="37914" name="Rectangle 26"/>
          <p:cNvSpPr>
            <a:spLocks noChangeArrowheads="1"/>
          </p:cNvSpPr>
          <p:nvPr/>
        </p:nvSpPr>
        <p:spPr bwMode="auto">
          <a:xfrm>
            <a:off x="4067175" y="5734050"/>
            <a:ext cx="3386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CC"/>
                </a:solidFill>
              </a:rPr>
              <a:t>a cheap flight</a:t>
            </a:r>
            <a:r>
              <a:rPr lang="en-US" sz="2400">
                <a:solidFill>
                  <a:srgbClr val="0000CC"/>
                </a:solidFill>
              </a:rPr>
              <a:t> (go/ get)</a:t>
            </a:r>
            <a:r>
              <a:rPr lang="ru-RU" sz="2400">
                <a:solidFill>
                  <a:srgbClr val="0000CC"/>
                </a:solidFill>
              </a:rPr>
              <a:t>. </a:t>
            </a:r>
          </a:p>
        </p:txBody>
      </p:sp>
      <p:pic>
        <p:nvPicPr>
          <p:cNvPr id="37915" name="Рисунок 11" descr="2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25" y="4941888"/>
            <a:ext cx="128587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"/>
                            </p:stCondLst>
                            <p:childTnLst>
                              <p:par>
                                <p:cTn id="3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37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37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37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37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37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37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0"/>
                            </p:stCondLst>
                            <p:childTnLst>
                              <p:par>
                                <p:cTn id="5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8" grpId="0"/>
      <p:bldP spid="37901" grpId="0"/>
      <p:bldP spid="37904" grpId="0"/>
      <p:bldP spid="379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4"/>
          <p:cNvSpPr txBox="1">
            <a:spLocks noChangeArrowheads="1"/>
          </p:cNvSpPr>
          <p:nvPr/>
        </p:nvSpPr>
        <p:spPr bwMode="auto">
          <a:xfrm>
            <a:off x="1331913" y="692150"/>
            <a:ext cx="61880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en-US" altLang="zh-TW" sz="4000" b="1">
                <a:solidFill>
                  <a:schemeClr val="tx2"/>
                </a:solidFill>
                <a:latin typeface="Times New Roman" pitchFamily="18" charset="0"/>
              </a:rPr>
              <a:t>Conditional Sentences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827088" y="1844675"/>
            <a:ext cx="4283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400" b="1">
                <a:latin typeface="Tahoma" pitchFamily="34" charset="0"/>
              </a:rPr>
              <a:t>Structure :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827088" y="2420938"/>
            <a:ext cx="740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400" b="1">
                <a:latin typeface="Tahoma" pitchFamily="34" charset="0"/>
              </a:rPr>
              <a:t>A conditional sentence is composed of </a:t>
            </a:r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2 parts</a:t>
            </a:r>
            <a:r>
              <a:rPr kumimoji="1" lang="en-US" altLang="zh-TW" sz="2400" b="1">
                <a:latin typeface="Tahoma" pitchFamily="34" charset="0"/>
              </a:rPr>
              <a:t> :</a:t>
            </a:r>
          </a:p>
        </p:txBody>
      </p:sp>
      <p:sp>
        <p:nvSpPr>
          <p:cNvPr id="16388" name="Text Box 8"/>
          <p:cNvSpPr txBox="1">
            <a:spLocks noChangeArrowheads="1"/>
          </p:cNvSpPr>
          <p:nvPr/>
        </p:nvSpPr>
        <p:spPr bwMode="auto">
          <a:xfrm>
            <a:off x="2041525" y="4310063"/>
            <a:ext cx="2606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1" lang="zh-TW" altLang="en-US" sz="2400">
              <a:latin typeface="Tahoma" pitchFamily="34" charset="0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31913" y="3068638"/>
            <a:ext cx="2149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3600">
                <a:solidFill>
                  <a:schemeClr val="hlink"/>
                </a:solidFill>
                <a:latin typeface="Tahoma" pitchFamily="34" charset="0"/>
              </a:rPr>
              <a:t>If-clause 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3525838" y="3068638"/>
            <a:ext cx="901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TW" altLang="en-US" sz="3600">
                <a:solidFill>
                  <a:schemeClr val="folHlink"/>
                </a:solidFill>
                <a:latin typeface="Tahoma" pitchFamily="34" charset="0"/>
              </a:rPr>
              <a:t> +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4379913" y="3068638"/>
            <a:ext cx="2835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en-US" altLang="zh-TW" sz="3600">
                <a:solidFill>
                  <a:schemeClr val="hlink"/>
                </a:solidFill>
                <a:latin typeface="Tahoma" pitchFamily="34" charset="0"/>
              </a:rPr>
              <a:t>Main Clause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827088" y="400526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400" b="1">
                <a:latin typeface="Tahoma" pitchFamily="34" charset="0"/>
              </a:rPr>
              <a:t>Example :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611188" y="4652963"/>
            <a:ext cx="7788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en-US" altLang="zh-TW" sz="2800">
                <a:latin typeface="Tahoma" pitchFamily="34" charset="0"/>
              </a:rPr>
              <a:t>If it rains tomorrow, we will not come.</a:t>
            </a:r>
          </a:p>
        </p:txBody>
      </p:sp>
      <p:sp>
        <p:nvSpPr>
          <p:cNvPr id="7181" name="AutoShape 13"/>
          <p:cNvSpPr>
            <a:spLocks noChangeArrowheads="1"/>
          </p:cNvSpPr>
          <p:nvPr/>
        </p:nvSpPr>
        <p:spPr bwMode="auto">
          <a:xfrm>
            <a:off x="1476375" y="5229225"/>
            <a:ext cx="2590800" cy="1143000"/>
          </a:xfrm>
          <a:prstGeom prst="upArrowCallout">
            <a:avLst>
              <a:gd name="adj1" fmla="val 56667"/>
              <a:gd name="adj2" fmla="val 56667"/>
              <a:gd name="adj3" fmla="val 16667"/>
              <a:gd name="adj4" fmla="val 66667"/>
            </a:avLst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TW" sz="2800">
                <a:solidFill>
                  <a:schemeClr val="hlink"/>
                </a:solidFill>
                <a:latin typeface="Tahoma" pitchFamily="34" charset="0"/>
              </a:rPr>
              <a:t>If-clause</a:t>
            </a:r>
          </a:p>
        </p:txBody>
      </p:sp>
      <p:sp>
        <p:nvSpPr>
          <p:cNvPr id="7182" name="AutoShape 14"/>
          <p:cNvSpPr>
            <a:spLocks noChangeArrowheads="1"/>
          </p:cNvSpPr>
          <p:nvPr/>
        </p:nvSpPr>
        <p:spPr bwMode="auto">
          <a:xfrm>
            <a:off x="4981575" y="5229225"/>
            <a:ext cx="2438400" cy="1143000"/>
          </a:xfrm>
          <a:prstGeom prst="upArrowCallout">
            <a:avLst>
              <a:gd name="adj1" fmla="val 53333"/>
              <a:gd name="adj2" fmla="val 53333"/>
              <a:gd name="adj3" fmla="val 16667"/>
              <a:gd name="adj4" fmla="val 66667"/>
            </a:avLst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TW" sz="2800">
                <a:solidFill>
                  <a:schemeClr val="hlink"/>
                </a:solidFill>
                <a:latin typeface="Tahoma" pitchFamily="34" charset="0"/>
              </a:rPr>
              <a:t>Main Clause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 autoUpdateAnimBg="0"/>
      <p:bldP spid="7174" grpId="0" build="p" autoUpdateAnimBg="0"/>
      <p:bldP spid="7175" grpId="0"/>
      <p:bldP spid="7177" grpId="0"/>
      <p:bldP spid="7178" grpId="0"/>
      <p:bldP spid="7179" grpId="0" build="p" autoUpdateAnimBg="0"/>
      <p:bldP spid="7180" grpId="0" build="p" autoUpdateAnimBg="0"/>
      <p:bldP spid="7181" grpId="0" animBg="1"/>
      <p:bldP spid="718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835150" y="260350"/>
            <a:ext cx="5634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660033"/>
                </a:solidFill>
                <a:latin typeface="Hobo Std" pitchFamily="50" charset="0"/>
              </a:rPr>
              <a:t>Complete the Conditional Sentences Type I</a:t>
            </a:r>
            <a:r>
              <a:rPr lang="en-US" sz="2000" b="1">
                <a:solidFill>
                  <a:srgbClr val="660033"/>
                </a:solidFill>
                <a:latin typeface="Hobo Std" pitchFamily="50" charset="0"/>
              </a:rPr>
              <a:t>I</a:t>
            </a:r>
            <a:r>
              <a:rPr lang="ru-RU" sz="2000" b="1">
                <a:solidFill>
                  <a:srgbClr val="660033"/>
                </a:solidFill>
                <a:latin typeface="Hobo Std" pitchFamily="50" charset="0"/>
              </a:rPr>
              <a:t>. 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468313" y="863600"/>
            <a:ext cx="1093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>
                <a:solidFill>
                  <a:srgbClr val="000066"/>
                </a:solidFill>
              </a:rPr>
              <a:t>1.</a:t>
            </a:r>
            <a:r>
              <a:rPr lang="ru-RU" sz="2400">
                <a:solidFill>
                  <a:srgbClr val="000066"/>
                </a:solidFill>
              </a:rPr>
              <a:t>If he</a:t>
            </a:r>
            <a:r>
              <a:rPr lang="ru-RU"/>
              <a:t> 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1692275" y="836613"/>
            <a:ext cx="777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CC0000"/>
                </a:solidFill>
              </a:rPr>
              <a:t>ha</a:t>
            </a:r>
            <a:r>
              <a:rPr lang="en-US" sz="2400">
                <a:solidFill>
                  <a:srgbClr val="CC0000"/>
                </a:solidFill>
              </a:rPr>
              <a:t>d</a:t>
            </a:r>
            <a:r>
              <a:rPr lang="ru-RU" sz="2400">
                <a:solidFill>
                  <a:srgbClr val="CC0000"/>
                </a:solidFill>
              </a:rPr>
              <a:t> </a:t>
            </a: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2555875" y="836613"/>
            <a:ext cx="170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66"/>
                </a:solidFill>
              </a:rPr>
              <a:t>more time, </a:t>
            </a: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348038" y="1296988"/>
            <a:ext cx="608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66"/>
                </a:solidFill>
              </a:rPr>
              <a:t>he </a:t>
            </a: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3924300" y="1296988"/>
            <a:ext cx="180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>
                <a:solidFill>
                  <a:srgbClr val="CC0000"/>
                </a:solidFill>
              </a:rPr>
              <a:t>would </a:t>
            </a:r>
            <a:r>
              <a:rPr lang="ru-RU" sz="2400">
                <a:solidFill>
                  <a:srgbClr val="CC0000"/>
                </a:solidFill>
              </a:rPr>
              <a:t>learn</a:t>
            </a:r>
            <a:r>
              <a:rPr lang="ru-RU"/>
              <a:t> </a:t>
            </a: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5940425" y="1296988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66"/>
                </a:solidFill>
              </a:rPr>
              <a:t>Karate</a:t>
            </a:r>
            <a:r>
              <a:rPr lang="en-US" sz="2400">
                <a:solidFill>
                  <a:srgbClr val="000066"/>
                </a:solidFill>
              </a:rPr>
              <a:t> (have/ learn)</a:t>
            </a:r>
            <a:r>
              <a:rPr lang="ru-RU" sz="2400">
                <a:solidFill>
                  <a:srgbClr val="000066"/>
                </a:solidFill>
              </a:rPr>
              <a:t>. </a:t>
            </a:r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539750" y="2349500"/>
            <a:ext cx="1350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>
                <a:solidFill>
                  <a:srgbClr val="000066"/>
                </a:solidFill>
              </a:rPr>
              <a:t>2.</a:t>
            </a:r>
            <a:r>
              <a:rPr lang="ru-RU" sz="2400">
                <a:solidFill>
                  <a:srgbClr val="000066"/>
                </a:solidFill>
              </a:rPr>
              <a:t>If they </a:t>
            </a:r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1908175" y="2376488"/>
            <a:ext cx="739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CC0000"/>
                </a:solidFill>
              </a:rPr>
              <a:t>t</a:t>
            </a:r>
            <a:r>
              <a:rPr lang="en-US" sz="2400">
                <a:solidFill>
                  <a:srgbClr val="CC0000"/>
                </a:solidFill>
              </a:rPr>
              <a:t>old</a:t>
            </a:r>
            <a:r>
              <a:rPr lang="ru-RU"/>
              <a:t> </a:t>
            </a: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2843213" y="2376488"/>
            <a:ext cx="1789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66"/>
                </a:solidFill>
              </a:rPr>
              <a:t>their father,</a:t>
            </a:r>
            <a:r>
              <a:rPr lang="ru-RU"/>
              <a:t> </a:t>
            </a:r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3563938" y="2808288"/>
            <a:ext cx="608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66"/>
                </a:solidFill>
              </a:rPr>
              <a:t>he </a:t>
            </a:r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4284663" y="2781300"/>
            <a:ext cx="14906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>
                <a:solidFill>
                  <a:srgbClr val="CC0000"/>
                </a:solidFill>
              </a:rPr>
              <a:t>would </a:t>
            </a:r>
            <a:r>
              <a:rPr lang="ru-RU" sz="2400">
                <a:solidFill>
                  <a:srgbClr val="CC0000"/>
                </a:solidFill>
              </a:rPr>
              <a:t>be </a:t>
            </a:r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5940425" y="2808288"/>
            <a:ext cx="2962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66"/>
                </a:solidFill>
              </a:rPr>
              <a:t>very angry</a:t>
            </a:r>
            <a:r>
              <a:rPr lang="en-US" sz="2400">
                <a:solidFill>
                  <a:srgbClr val="000066"/>
                </a:solidFill>
              </a:rPr>
              <a:t> (tell/ be)</a:t>
            </a:r>
            <a:r>
              <a:rPr lang="ru-RU" sz="2400">
                <a:solidFill>
                  <a:srgbClr val="000066"/>
                </a:solidFill>
              </a:rPr>
              <a:t>. </a:t>
            </a:r>
          </a:p>
        </p:txBody>
      </p:sp>
      <p:sp>
        <p:nvSpPr>
          <p:cNvPr id="38927" name="Rectangle 15"/>
          <p:cNvSpPr>
            <a:spLocks noChangeArrowheads="1"/>
          </p:cNvSpPr>
          <p:nvPr/>
        </p:nvSpPr>
        <p:spPr bwMode="auto">
          <a:xfrm>
            <a:off x="395288" y="4032250"/>
            <a:ext cx="979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>
                <a:solidFill>
                  <a:srgbClr val="000066"/>
                </a:solidFill>
              </a:rPr>
              <a:t>3.</a:t>
            </a:r>
            <a:r>
              <a:rPr lang="ru-RU" sz="2400">
                <a:solidFill>
                  <a:srgbClr val="000066"/>
                </a:solidFill>
              </a:rPr>
              <a:t>We </a:t>
            </a:r>
          </a:p>
        </p:txBody>
      </p:sp>
      <p:sp>
        <p:nvSpPr>
          <p:cNvPr id="38928" name="Rectangle 16"/>
          <p:cNvSpPr>
            <a:spLocks noChangeArrowheads="1"/>
          </p:cNvSpPr>
          <p:nvPr/>
        </p:nvSpPr>
        <p:spPr bwMode="auto">
          <a:xfrm>
            <a:off x="1331913" y="4005263"/>
            <a:ext cx="1728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>
                <a:solidFill>
                  <a:srgbClr val="CC0000"/>
                </a:solidFill>
              </a:rPr>
              <a:t>would </a:t>
            </a:r>
            <a:r>
              <a:rPr lang="ru-RU" sz="2400">
                <a:solidFill>
                  <a:srgbClr val="CC0000"/>
                </a:solidFill>
              </a:rPr>
              <a:t>help </a:t>
            </a:r>
          </a:p>
        </p:txBody>
      </p:sp>
      <p:sp>
        <p:nvSpPr>
          <p:cNvPr id="38929" name="Rectangle 17"/>
          <p:cNvSpPr>
            <a:spLocks noChangeArrowheads="1"/>
          </p:cNvSpPr>
          <p:nvPr/>
        </p:nvSpPr>
        <p:spPr bwMode="auto">
          <a:xfrm>
            <a:off x="3059113" y="4005263"/>
            <a:ext cx="676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66"/>
                </a:solidFill>
              </a:rPr>
              <a:t>you</a:t>
            </a:r>
          </a:p>
        </p:txBody>
      </p:sp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4643438" y="4437063"/>
            <a:ext cx="981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CC0000"/>
                </a:solidFill>
              </a:rPr>
              <a:t>kn</a:t>
            </a:r>
            <a:r>
              <a:rPr lang="en-US" sz="2400">
                <a:solidFill>
                  <a:srgbClr val="CC0000"/>
                </a:solidFill>
              </a:rPr>
              <a:t>ew</a:t>
            </a:r>
            <a:r>
              <a:rPr lang="ru-RU" sz="2400">
                <a:solidFill>
                  <a:srgbClr val="CC0000"/>
                </a:solidFill>
              </a:rPr>
              <a:t> </a:t>
            </a:r>
          </a:p>
        </p:txBody>
      </p:sp>
      <p:sp>
        <p:nvSpPr>
          <p:cNvPr id="38931" name="Rectangle 19"/>
          <p:cNvSpPr>
            <a:spLocks noChangeArrowheads="1"/>
          </p:cNvSpPr>
          <p:nvPr/>
        </p:nvSpPr>
        <p:spPr bwMode="auto">
          <a:xfrm>
            <a:off x="5651500" y="4437063"/>
            <a:ext cx="263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>
                <a:solidFill>
                  <a:srgbClr val="000066"/>
                </a:solidFill>
              </a:rPr>
              <a:t>h</a:t>
            </a:r>
            <a:r>
              <a:rPr lang="ru-RU" sz="2400">
                <a:solidFill>
                  <a:srgbClr val="000066"/>
                </a:solidFill>
              </a:rPr>
              <a:t>ow</a:t>
            </a:r>
            <a:r>
              <a:rPr lang="en-US" sz="2400">
                <a:solidFill>
                  <a:srgbClr val="000066"/>
                </a:solidFill>
              </a:rPr>
              <a:t> (help/ know)</a:t>
            </a:r>
            <a:r>
              <a:rPr lang="ru-RU" sz="2400">
                <a:solidFill>
                  <a:srgbClr val="000066"/>
                </a:solidFill>
              </a:rPr>
              <a:t>.</a:t>
            </a:r>
            <a:r>
              <a:rPr lang="ru-RU"/>
              <a:t> </a:t>
            </a:r>
          </a:p>
        </p:txBody>
      </p:sp>
      <p:sp>
        <p:nvSpPr>
          <p:cNvPr id="38932" name="Rectangle 20"/>
          <p:cNvSpPr>
            <a:spLocks noChangeArrowheads="1"/>
          </p:cNvSpPr>
          <p:nvPr/>
        </p:nvSpPr>
        <p:spPr bwMode="auto">
          <a:xfrm>
            <a:off x="395288" y="5445125"/>
            <a:ext cx="116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>
                <a:solidFill>
                  <a:srgbClr val="000066"/>
                </a:solidFill>
              </a:rPr>
              <a:t>4.</a:t>
            </a:r>
            <a:r>
              <a:rPr lang="ru-RU" sz="2400">
                <a:solidFill>
                  <a:srgbClr val="000066"/>
                </a:solidFill>
              </a:rPr>
              <a:t>If we </a:t>
            </a:r>
          </a:p>
        </p:txBody>
      </p:sp>
      <p:sp>
        <p:nvSpPr>
          <p:cNvPr id="38933" name="Rectangle 21"/>
          <p:cNvSpPr>
            <a:spLocks noChangeArrowheads="1"/>
          </p:cNvSpPr>
          <p:nvPr/>
        </p:nvSpPr>
        <p:spPr bwMode="auto">
          <a:xfrm>
            <a:off x="1835150" y="5445125"/>
            <a:ext cx="777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CC0000"/>
                </a:solidFill>
              </a:rPr>
              <a:t>ha</a:t>
            </a:r>
            <a:r>
              <a:rPr lang="en-US" sz="2400">
                <a:solidFill>
                  <a:srgbClr val="CC0000"/>
                </a:solidFill>
              </a:rPr>
              <a:t>d</a:t>
            </a:r>
            <a:r>
              <a:rPr lang="ru-RU" sz="2400">
                <a:solidFill>
                  <a:srgbClr val="CC0000"/>
                </a:solidFill>
              </a:rPr>
              <a:t> </a:t>
            </a:r>
          </a:p>
        </p:txBody>
      </p:sp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2700338" y="5445125"/>
            <a:ext cx="1335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66"/>
                </a:solidFill>
              </a:rPr>
              <a:t>a yacht, </a:t>
            </a:r>
          </a:p>
        </p:txBody>
      </p:sp>
      <p:sp>
        <p:nvSpPr>
          <p:cNvPr id="38935" name="Rectangle 23"/>
          <p:cNvSpPr>
            <a:spLocks noChangeArrowheads="1"/>
          </p:cNvSpPr>
          <p:nvPr/>
        </p:nvSpPr>
        <p:spPr bwMode="auto">
          <a:xfrm>
            <a:off x="2987675" y="5949950"/>
            <a:ext cx="658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66"/>
                </a:solidFill>
              </a:rPr>
              <a:t>we </a:t>
            </a:r>
          </a:p>
        </p:txBody>
      </p:sp>
      <p:sp>
        <p:nvSpPr>
          <p:cNvPr id="38936" name="Rectangle 24"/>
          <p:cNvSpPr>
            <a:spLocks noChangeArrowheads="1"/>
          </p:cNvSpPr>
          <p:nvPr/>
        </p:nvSpPr>
        <p:spPr bwMode="auto">
          <a:xfrm>
            <a:off x="3563938" y="5948363"/>
            <a:ext cx="1525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CC0000"/>
                </a:solidFill>
              </a:rPr>
              <a:t>would sail</a:t>
            </a:r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5003800" y="5949950"/>
            <a:ext cx="3979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0066"/>
                </a:solidFill>
              </a:rPr>
              <a:t>the seven seas</a:t>
            </a:r>
            <a:r>
              <a:rPr lang="en-US" sz="2400">
                <a:solidFill>
                  <a:srgbClr val="000066"/>
                </a:solidFill>
              </a:rPr>
              <a:t> (have/ sail)</a:t>
            </a:r>
            <a:r>
              <a:rPr lang="ru-RU" sz="2400">
                <a:solidFill>
                  <a:srgbClr val="000066"/>
                </a:solidFill>
              </a:rPr>
              <a:t>.</a:t>
            </a:r>
            <a:r>
              <a:rPr lang="ru-RU" sz="240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38938" name="Rectangle 26"/>
          <p:cNvSpPr>
            <a:spLocks noChangeArrowheads="1"/>
          </p:cNvSpPr>
          <p:nvPr/>
        </p:nvSpPr>
        <p:spPr bwMode="auto">
          <a:xfrm>
            <a:off x="3708400" y="4437063"/>
            <a:ext cx="895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000066"/>
                </a:solidFill>
              </a:rPr>
              <a:t>if we </a:t>
            </a:r>
          </a:p>
        </p:txBody>
      </p:sp>
      <p:pic>
        <p:nvPicPr>
          <p:cNvPr id="38939" name="Рисунок 11" descr="2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2088" y="188913"/>
            <a:ext cx="8270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"/>
                            </p:stCondLst>
                            <p:childTnLst>
                              <p:par>
                                <p:cTn id="5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9" grpId="0"/>
      <p:bldP spid="38922" grpId="0"/>
      <p:bldP spid="38925" grpId="0"/>
      <p:bldP spid="38928" grpId="0"/>
      <p:bldP spid="38930" grpId="0"/>
      <p:bldP spid="38933" grpId="0"/>
      <p:bldP spid="389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smtClean="0"/>
              <a:t>Any questions?</a:t>
            </a:r>
          </a:p>
        </p:txBody>
      </p:sp>
      <p:pic>
        <p:nvPicPr>
          <p:cNvPr id="34818" name="Picture 5" descr="eMM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00375" y="1928813"/>
            <a:ext cx="3097213" cy="3316287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ES" sz="3200" b="1" spc="100" dirty="0" smtClean="0">
                <a:latin typeface="Bradley Hand ITC" pitchFamily="66" charset="0"/>
                <a:cs typeface="+mj-cs"/>
              </a:rPr>
              <a:t>THANK YOU FOR YOUR ATTENTION</a:t>
            </a:r>
            <a:endParaRPr lang="es-ES" sz="3200" dirty="0">
              <a:cs typeface="+mj-cs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  <a:defRPr/>
            </a:pPr>
            <a:endParaRPr lang="es-ES" b="1" spc="100" dirty="0" smtClean="0">
              <a:solidFill>
                <a:srgbClr val="00B050"/>
              </a:solidFill>
              <a:latin typeface="Bradley Hand ITC" pitchFamily="66" charset="0"/>
              <a:cs typeface="+mn-cs"/>
            </a:endParaRPr>
          </a:p>
          <a:p>
            <a:pPr>
              <a:buFontTx/>
              <a:buNone/>
              <a:defRPr/>
            </a:pPr>
            <a:endParaRPr lang="es-ES" b="1" spc="100" dirty="0" smtClean="0">
              <a:solidFill>
                <a:srgbClr val="00B050"/>
              </a:solidFill>
              <a:latin typeface="Bradley Hand ITC" pitchFamily="66" charset="0"/>
              <a:cs typeface="+mn-cs"/>
            </a:endParaRPr>
          </a:p>
          <a:p>
            <a:pPr>
              <a:buFontTx/>
              <a:buNone/>
              <a:defRPr/>
            </a:pPr>
            <a:endParaRPr lang="es-ES" b="1" spc="100" dirty="0" smtClean="0">
              <a:solidFill>
                <a:srgbClr val="00B050"/>
              </a:solidFill>
              <a:latin typeface="Bradley Hand ITC" pitchFamily="66" charset="0"/>
              <a:cs typeface="+mn-cs"/>
            </a:endParaRPr>
          </a:p>
          <a:p>
            <a:pPr>
              <a:buFontTx/>
              <a:buNone/>
              <a:defRPr/>
            </a:pPr>
            <a:endParaRPr lang="es-ES" b="1" spc="100" dirty="0" smtClean="0">
              <a:solidFill>
                <a:srgbClr val="00B050"/>
              </a:solidFill>
              <a:latin typeface="Bradley Hand ITC" pitchFamily="66" charset="0"/>
              <a:cs typeface="+mn-cs"/>
            </a:endParaRPr>
          </a:p>
          <a:p>
            <a:pPr>
              <a:buFontTx/>
              <a:buNone/>
              <a:defRPr/>
            </a:pPr>
            <a:endParaRPr lang="es-ES" b="1" spc="100" dirty="0" smtClean="0">
              <a:solidFill>
                <a:srgbClr val="00B050"/>
              </a:solidFill>
              <a:latin typeface="Bradley Hand ITC" pitchFamily="66" charset="0"/>
              <a:cs typeface="+mn-cs"/>
            </a:endParaRPr>
          </a:p>
          <a:p>
            <a:pPr>
              <a:buFontTx/>
              <a:buNone/>
              <a:defRPr/>
            </a:pPr>
            <a:endParaRPr lang="es-ES" b="1" spc="100" dirty="0" smtClean="0">
              <a:solidFill>
                <a:srgbClr val="00B050"/>
              </a:solidFill>
              <a:latin typeface="Bradley Hand ITC" pitchFamily="66" charset="0"/>
              <a:cs typeface="+mn-cs"/>
            </a:endParaRPr>
          </a:p>
          <a:p>
            <a:pPr>
              <a:buFontTx/>
              <a:buNone/>
              <a:defRPr/>
            </a:pPr>
            <a:r>
              <a:rPr lang="es-ES" sz="4400" b="1" spc="100" dirty="0" smtClean="0">
                <a:solidFill>
                  <a:schemeClr val="tx2"/>
                </a:solidFill>
                <a:latin typeface="Bradley Hand ITC" pitchFamily="66" charset="0"/>
                <a:cs typeface="+mn-cs"/>
              </a:rPr>
              <a:t>HAVE A WONDERFUL DAY!</a:t>
            </a:r>
            <a:endParaRPr lang="es-ES" sz="4400" dirty="0">
              <a:solidFill>
                <a:schemeClr val="tx2"/>
              </a:solidFill>
              <a:cs typeface="+mn-cs"/>
            </a:endParaRPr>
          </a:p>
        </p:txBody>
      </p:sp>
      <p:pic>
        <p:nvPicPr>
          <p:cNvPr id="35843" name="4 Imagen" descr="Penguin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1785938"/>
            <a:ext cx="5572125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773238"/>
            <a:ext cx="8137525" cy="46799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2400" smtClean="0"/>
              <a:t>Zero Conditional: </a:t>
            </a:r>
            <a:r>
              <a:rPr lang="en-GB" sz="2200" b="1" smtClean="0">
                <a:latin typeface="Arial Unicode MS" pitchFamily="34" charset="-128"/>
              </a:rPr>
              <a:t>If /when + present tense </a:t>
            </a:r>
            <a:r>
              <a:rPr lang="en-GB" sz="2200" b="1" smtClean="0">
                <a:latin typeface="Times New Roman" pitchFamily="18" charset="0"/>
              </a:rPr>
              <a:t>…</a:t>
            </a:r>
            <a:r>
              <a:rPr lang="en-GB" sz="2200" b="1" smtClean="0">
                <a:latin typeface="Arial Unicode MS" pitchFamily="34" charset="-128"/>
              </a:rPr>
              <a:t>.. / modal</a:t>
            </a:r>
          </a:p>
          <a:p>
            <a:pPr lvl="2" eaLnBrk="1" hangingPunct="1">
              <a:lnSpc>
                <a:spcPct val="90000"/>
              </a:lnSpc>
            </a:pPr>
            <a:r>
              <a:rPr lang="en-GB" sz="2000" b="1" i="1" smtClean="0">
                <a:solidFill>
                  <a:schemeClr val="tx2"/>
                </a:solidFill>
                <a:latin typeface="Arial Unicode MS" pitchFamily="34" charset="-128"/>
              </a:rPr>
              <a:t>Water boils if it reaches 100</a:t>
            </a:r>
            <a:r>
              <a:rPr lang="en-GB" sz="2000" b="1" i="1" smtClean="0">
                <a:solidFill>
                  <a:schemeClr val="tx2"/>
                </a:solidFill>
                <a:latin typeface="Times New Roman" pitchFamily="18" charset="0"/>
              </a:rPr>
              <a:t>º</a:t>
            </a:r>
            <a:endParaRPr lang="es-ES" sz="2000" i="1" smtClean="0">
              <a:solidFill>
                <a:schemeClr val="tx2"/>
              </a:solidFill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sz="200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sz="200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First Conditional: </a:t>
            </a:r>
            <a:r>
              <a:rPr lang="en-GB" sz="2400" b="1" smtClean="0">
                <a:latin typeface="Arial Unicode MS" pitchFamily="34" charset="-128"/>
              </a:rPr>
              <a:t>If/unless + present,</a:t>
            </a:r>
            <a:r>
              <a:rPr lang="en-GB" sz="2400" b="1" smtClean="0">
                <a:latin typeface="Times New Roman" pitchFamily="18" charset="0"/>
              </a:rPr>
              <a:t>…</a:t>
            </a:r>
            <a:r>
              <a:rPr lang="en-GB" sz="2400" b="1" smtClean="0">
                <a:latin typeface="Arial Unicode MS" pitchFamily="34" charset="-128"/>
              </a:rPr>
              <a:t>.. Future</a:t>
            </a:r>
          </a:p>
          <a:p>
            <a:pPr lvl="2" eaLnBrk="1" hangingPunct="1">
              <a:lnSpc>
                <a:spcPct val="90000"/>
              </a:lnSpc>
            </a:pPr>
            <a:r>
              <a:rPr lang="en-GB" sz="2000" b="1" i="1" smtClean="0">
                <a:solidFill>
                  <a:schemeClr val="tx2"/>
                </a:solidFill>
                <a:latin typeface="Arial Unicode MS" pitchFamily="34" charset="-128"/>
              </a:rPr>
              <a:t>If I study, I</a:t>
            </a:r>
            <a:r>
              <a:rPr lang="en-GB" sz="2000" b="1" i="1" smtClean="0">
                <a:solidFill>
                  <a:schemeClr val="tx2"/>
                </a:solidFill>
                <a:latin typeface="Times New Roman" pitchFamily="18" charset="0"/>
              </a:rPr>
              <a:t>’</a:t>
            </a:r>
            <a:r>
              <a:rPr lang="en-GB" sz="2000" b="1" i="1" smtClean="0">
                <a:solidFill>
                  <a:schemeClr val="tx2"/>
                </a:solidFill>
                <a:latin typeface="Arial Unicode MS" pitchFamily="34" charset="-128"/>
              </a:rPr>
              <a:t>ll pass</a:t>
            </a:r>
            <a:endParaRPr lang="es-ES" sz="2000" i="1" smtClean="0">
              <a:solidFill>
                <a:schemeClr val="tx2"/>
              </a:solidFill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sz="200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Second Conditional: </a:t>
            </a:r>
            <a:r>
              <a:rPr lang="en-GB" sz="2400" b="1" smtClean="0">
                <a:latin typeface="Arial Unicode MS" pitchFamily="34" charset="-128"/>
              </a:rPr>
              <a:t>If + past, </a:t>
            </a:r>
            <a:r>
              <a:rPr lang="en-GB" sz="2400" b="1" smtClean="0">
                <a:latin typeface="Times New Roman" pitchFamily="18" charset="0"/>
              </a:rPr>
              <a:t>……</a:t>
            </a:r>
            <a:r>
              <a:rPr lang="en-GB" sz="2400" b="1" smtClean="0">
                <a:latin typeface="Arial Unicode MS" pitchFamily="34" charset="-128"/>
              </a:rPr>
              <a:t>would +inf.</a:t>
            </a:r>
          </a:p>
          <a:p>
            <a:pPr lvl="2" eaLnBrk="1" hangingPunct="1">
              <a:lnSpc>
                <a:spcPct val="90000"/>
              </a:lnSpc>
            </a:pPr>
            <a:r>
              <a:rPr lang="en-GB" sz="2000" b="1" i="1" smtClean="0">
                <a:solidFill>
                  <a:schemeClr val="tx2"/>
                </a:solidFill>
                <a:latin typeface="Arial Unicode MS" pitchFamily="34" charset="-128"/>
              </a:rPr>
              <a:t>If I studied, I would pass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sz="240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Third Conditional: </a:t>
            </a:r>
            <a:r>
              <a:rPr lang="en-GB" sz="2200" b="1" smtClean="0">
                <a:latin typeface="Arial Unicode MS" pitchFamily="34" charset="-128"/>
              </a:rPr>
              <a:t>If + past perfect </a:t>
            </a:r>
            <a:r>
              <a:rPr lang="en-GB" sz="2200" b="1" smtClean="0">
                <a:latin typeface="Times New Roman" pitchFamily="18" charset="0"/>
              </a:rPr>
              <a:t>…</a:t>
            </a:r>
            <a:r>
              <a:rPr lang="en-GB" sz="2200" b="1" smtClean="0">
                <a:latin typeface="Arial Unicode MS" pitchFamily="34" charset="-128"/>
              </a:rPr>
              <a:t>.. would have + pp</a:t>
            </a:r>
          </a:p>
          <a:p>
            <a:pPr lvl="2" eaLnBrk="1" hangingPunct="1">
              <a:lnSpc>
                <a:spcPct val="90000"/>
              </a:lnSpc>
            </a:pPr>
            <a:r>
              <a:rPr lang="en-GB" sz="2000" b="1" i="1" smtClean="0">
                <a:solidFill>
                  <a:schemeClr val="tx2"/>
                </a:solidFill>
                <a:latin typeface="Arial Unicode MS" pitchFamily="34" charset="-128"/>
              </a:rPr>
              <a:t>If I had studied, I would have passed</a:t>
            </a:r>
            <a:endParaRPr lang="es-ES" sz="2000" b="1" i="1" smtClean="0">
              <a:solidFill>
                <a:schemeClr val="tx2"/>
              </a:solidFill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</a:pPr>
            <a:endParaRPr lang="en-GB" sz="2000" smtClean="0">
              <a:solidFill>
                <a:schemeClr val="tx2"/>
              </a:solidFill>
            </a:endParaRPr>
          </a:p>
        </p:txBody>
      </p:sp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1331913" y="692150"/>
            <a:ext cx="61880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en-US" altLang="zh-TW" sz="4000" b="1">
                <a:solidFill>
                  <a:schemeClr val="tx2"/>
                </a:solidFill>
                <a:latin typeface="Times New Roman" pitchFamily="18" charset="0"/>
              </a:rPr>
              <a:t>Conditional Sentences</a:t>
            </a:r>
          </a:p>
        </p:txBody>
      </p:sp>
      <p:pic>
        <p:nvPicPr>
          <p:cNvPr id="119814" name="Picture 6" descr="MMj02889150000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2133600"/>
            <a:ext cx="122078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5" name="Picture 7" descr="MMj02889280000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88" y="4149725"/>
            <a:ext cx="12477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119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19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19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19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98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98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198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198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198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198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98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98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98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smtClean="0"/>
              <a:t>Zero Conditionals</a:t>
            </a:r>
          </a:p>
        </p:txBody>
      </p:sp>
      <p:sp>
        <p:nvSpPr>
          <p:cNvPr id="120836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1187450" y="1989138"/>
            <a:ext cx="7772400" cy="41148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b="1" smtClean="0"/>
              <a:t>Tense :</a:t>
            </a: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2916238" y="2060575"/>
            <a:ext cx="5502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Present tense</a:t>
            </a:r>
            <a:r>
              <a:rPr kumimoji="1" lang="en-US" altLang="zh-TW" sz="2400" b="1">
                <a:latin typeface="Tahoma" pitchFamily="34" charset="0"/>
              </a:rPr>
              <a:t> in both clauses</a:t>
            </a: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1116013" y="29241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400" b="1">
                <a:latin typeface="Tahoma" pitchFamily="34" charset="0"/>
              </a:rPr>
              <a:t>Example :</a:t>
            </a:r>
          </a:p>
        </p:txBody>
      </p:sp>
      <p:sp>
        <p:nvSpPr>
          <p:cNvPr id="120839" name="Text Box 7"/>
          <p:cNvSpPr txBox="1">
            <a:spLocks noChangeArrowheads="1"/>
          </p:cNvSpPr>
          <p:nvPr/>
        </p:nvSpPr>
        <p:spPr bwMode="auto">
          <a:xfrm>
            <a:off x="684213" y="4797425"/>
            <a:ext cx="76358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en-US" altLang="zh-TW" sz="2800">
                <a:latin typeface="Tahoma" pitchFamily="34" charset="0"/>
              </a:rPr>
              <a:t>If you</a:t>
            </a:r>
            <a:r>
              <a:rPr kumimoji="1" lang="en-US" altLang="zh-TW" sz="2800">
                <a:solidFill>
                  <a:schemeClr val="folHlink"/>
                </a:solidFill>
                <a:latin typeface="Tahoma" pitchFamily="34" charset="0"/>
              </a:rPr>
              <a:t> heat</a:t>
            </a:r>
            <a:r>
              <a:rPr kumimoji="1" lang="en-US" altLang="zh-TW" sz="2800">
                <a:latin typeface="Tahoma" pitchFamily="34" charset="0"/>
              </a:rPr>
              <a:t> water to 100°C, it </a:t>
            </a:r>
            <a:r>
              <a:rPr kumimoji="1" lang="en-US" altLang="zh-TW" sz="2800">
                <a:solidFill>
                  <a:schemeClr val="folHlink"/>
                </a:solidFill>
                <a:latin typeface="Tahoma" pitchFamily="34" charset="0"/>
              </a:rPr>
              <a:t>boils</a:t>
            </a:r>
            <a:r>
              <a:rPr kumimoji="1" lang="en-US" altLang="zh-TW" sz="2800">
                <a:latin typeface="Tahoma" pitchFamily="34" charset="0"/>
              </a:rPr>
              <a:t>.</a:t>
            </a:r>
          </a:p>
        </p:txBody>
      </p:sp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1187450" y="5589588"/>
            <a:ext cx="7086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800">
                <a:latin typeface="Tahoma" pitchFamily="34" charset="0"/>
              </a:rPr>
              <a:t>   If you </a:t>
            </a:r>
            <a:r>
              <a:rPr kumimoji="1" lang="en-US" altLang="zh-TW" sz="2800">
                <a:solidFill>
                  <a:schemeClr val="folHlink"/>
                </a:solidFill>
                <a:latin typeface="Tahoma" pitchFamily="34" charset="0"/>
              </a:rPr>
              <a:t>pour</a:t>
            </a:r>
            <a:r>
              <a:rPr kumimoji="1" lang="en-US" altLang="zh-TW" sz="2800">
                <a:latin typeface="Tahoma" pitchFamily="34" charset="0"/>
              </a:rPr>
              <a:t> oil into water, it </a:t>
            </a:r>
            <a:r>
              <a:rPr kumimoji="1" lang="en-US" altLang="zh-TW" sz="2800">
                <a:solidFill>
                  <a:schemeClr val="folHlink"/>
                </a:solidFill>
                <a:latin typeface="Tahoma" pitchFamily="34" charset="0"/>
              </a:rPr>
              <a:t>floats</a:t>
            </a:r>
            <a:r>
              <a:rPr kumimoji="1" lang="en-US" altLang="zh-TW" sz="2800">
                <a:latin typeface="Tahoma" pitchFamily="34" charset="0"/>
              </a:rPr>
              <a:t>.</a:t>
            </a:r>
          </a:p>
        </p:txBody>
      </p:sp>
      <p:sp>
        <p:nvSpPr>
          <p:cNvPr id="120841" name="AutoShape 9"/>
          <p:cNvSpPr>
            <a:spLocks noChangeArrowheads="1"/>
          </p:cNvSpPr>
          <p:nvPr/>
        </p:nvSpPr>
        <p:spPr bwMode="auto">
          <a:xfrm>
            <a:off x="2051050" y="3789363"/>
            <a:ext cx="2286000" cy="914400"/>
          </a:xfrm>
          <a:prstGeom prst="downArrowCallout">
            <a:avLst>
              <a:gd name="adj1" fmla="val 62500"/>
              <a:gd name="adj2" fmla="val 62500"/>
              <a:gd name="adj3" fmla="val 16667"/>
              <a:gd name="adj4" fmla="val 66667"/>
            </a:avLst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Present Tense</a:t>
            </a:r>
          </a:p>
        </p:txBody>
      </p:sp>
      <p:sp>
        <p:nvSpPr>
          <p:cNvPr id="120842" name="AutoShape 10"/>
          <p:cNvSpPr>
            <a:spLocks noChangeArrowheads="1"/>
          </p:cNvSpPr>
          <p:nvPr/>
        </p:nvSpPr>
        <p:spPr bwMode="auto">
          <a:xfrm>
            <a:off x="5508625" y="3716338"/>
            <a:ext cx="2362200" cy="914400"/>
          </a:xfrm>
          <a:prstGeom prst="downArrowCallout">
            <a:avLst>
              <a:gd name="adj1" fmla="val 64583"/>
              <a:gd name="adj2" fmla="val 64583"/>
              <a:gd name="adj3" fmla="val 16667"/>
              <a:gd name="adj4" fmla="val 66667"/>
            </a:avLst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Present Tense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0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0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0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 build="p" autoUpdateAnimBg="0"/>
      <p:bldP spid="120837" grpId="0" build="p" autoUpdateAnimBg="0"/>
      <p:bldP spid="120838" grpId="0" build="p" autoUpdateAnimBg="0"/>
      <p:bldP spid="120839" grpId="0" build="p" autoUpdateAnimBg="0"/>
      <p:bldP spid="120840" grpId="0" build="p" autoUpdateAnimBg="0"/>
      <p:bldP spid="120841" grpId="0" animBg="1" autoUpdateAnimBg="0"/>
      <p:bldP spid="120842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smtClean="0"/>
              <a:t>Zero Conditionals</a:t>
            </a:r>
          </a:p>
        </p:txBody>
      </p:sp>
      <p:sp>
        <p:nvSpPr>
          <p:cNvPr id="121861" name="Text Box 5"/>
          <p:cNvSpPr>
            <a:spLocks noGrp="1" noChangeArrowheads="1"/>
          </p:cNvSpPr>
          <p:nvPr>
            <p:ph type="body" idx="1"/>
          </p:nvPr>
        </p:nvSpPr>
        <p:spPr>
          <a:xfrm>
            <a:off x="1042988" y="1773238"/>
            <a:ext cx="7916862" cy="43307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b="1" smtClean="0"/>
              <a:t>Use :</a:t>
            </a:r>
          </a:p>
        </p:txBody>
      </p:sp>
      <p:sp>
        <p:nvSpPr>
          <p:cNvPr id="121862" name="Text Box 6"/>
          <p:cNvSpPr txBox="1">
            <a:spLocks noChangeArrowheads="1"/>
          </p:cNvSpPr>
          <p:nvPr/>
        </p:nvSpPr>
        <p:spPr bwMode="auto">
          <a:xfrm>
            <a:off x="1476375" y="2492375"/>
            <a:ext cx="619125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SzPct val="135000"/>
              <a:buFont typeface="Wingdings" pitchFamily="2" charset="2"/>
              <a:buChar char="§"/>
            </a:pPr>
            <a:r>
              <a:rPr kumimoji="1" lang="en-US" altLang="zh-TW" sz="2400" b="1">
                <a:latin typeface="Tahoma" pitchFamily="34" charset="0"/>
              </a:rPr>
              <a:t> Talk about universal truth.</a:t>
            </a:r>
          </a:p>
          <a:p>
            <a:endParaRPr kumimoji="1" lang="en-US" altLang="zh-TW" sz="2400" b="1">
              <a:latin typeface="Tahoma" pitchFamily="34" charset="0"/>
            </a:endParaRPr>
          </a:p>
          <a:p>
            <a:pPr lvl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GB" sz="2000" b="1" i="1"/>
              <a:t>If </a:t>
            </a:r>
            <a:r>
              <a:rPr lang="en-GB" sz="2000" i="1"/>
              <a:t>you </a:t>
            </a:r>
            <a:r>
              <a:rPr lang="en-GB" sz="2000" b="1" i="1">
                <a:solidFill>
                  <a:schemeClr val="tx2"/>
                </a:solidFill>
              </a:rPr>
              <a:t>heat</a:t>
            </a:r>
            <a:r>
              <a:rPr lang="en-GB" sz="2000" i="1"/>
              <a:t> ice, it </a:t>
            </a:r>
            <a:r>
              <a:rPr lang="en-GB" sz="2000" b="1" i="1">
                <a:solidFill>
                  <a:schemeClr val="tx2"/>
                </a:solidFill>
              </a:rPr>
              <a:t>turns</a:t>
            </a:r>
            <a:r>
              <a:rPr lang="en-GB" sz="2000" i="1"/>
              <a:t> to water</a:t>
            </a:r>
          </a:p>
          <a:p>
            <a:pPr lvl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en-GB" sz="2000" i="1"/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kumimoji="1" lang="en-US" altLang="zh-TW" sz="2400" b="1">
                <a:latin typeface="Tahoma" pitchFamily="34" charset="0"/>
              </a:rPr>
              <a:t>To talk about habits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kumimoji="1" lang="en-US" altLang="zh-TW" sz="2400" b="1">
              <a:latin typeface="Tahoma" pitchFamily="34" charset="0"/>
            </a:endParaRPr>
          </a:p>
          <a:p>
            <a:pPr lvl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GB" sz="2000" b="1" i="1"/>
              <a:t>If</a:t>
            </a:r>
            <a:r>
              <a:rPr lang="en-GB" sz="2000" i="1"/>
              <a:t> </a:t>
            </a:r>
            <a:r>
              <a:rPr lang="en-GB" sz="2000" b="1"/>
              <a:t>I</a:t>
            </a:r>
            <a:r>
              <a:rPr lang="en-GB" sz="2000" i="1"/>
              <a:t> </a:t>
            </a:r>
            <a:r>
              <a:rPr lang="en-GB" sz="2000" b="1" i="1">
                <a:solidFill>
                  <a:schemeClr val="tx2"/>
                </a:solidFill>
              </a:rPr>
              <a:t>see</a:t>
            </a:r>
            <a:r>
              <a:rPr lang="en-GB" sz="2000" b="1" i="1"/>
              <a:t> </a:t>
            </a:r>
            <a:r>
              <a:rPr lang="en-GB" sz="2000" i="1"/>
              <a:t>a spider, I </a:t>
            </a:r>
            <a:r>
              <a:rPr lang="en-GB" sz="2000" b="1" i="1">
                <a:solidFill>
                  <a:schemeClr val="tx2"/>
                </a:solidFill>
              </a:rPr>
              <a:t>get </a:t>
            </a:r>
            <a:r>
              <a:rPr lang="en-GB" sz="2000" b="1"/>
              <a:t>very scared!</a:t>
            </a:r>
          </a:p>
          <a:p>
            <a:pPr lvl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en-GB" sz="2000" i="1"/>
          </a:p>
          <a:p>
            <a:endParaRPr kumimoji="1" lang="en-US" altLang="zh-TW" sz="2000" b="1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1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1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18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18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18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18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18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18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1" grpId="0" build="p" autoUpdateAnimBg="0"/>
      <p:bldP spid="121862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smtClean="0"/>
              <a:t>First Conditionals</a:t>
            </a:r>
          </a:p>
        </p:txBody>
      </p:sp>
      <p:sp>
        <p:nvSpPr>
          <p:cNvPr id="122884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971550" y="1844675"/>
            <a:ext cx="7988300" cy="4114800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TW" b="1" smtClean="0"/>
              <a:t>Tense :</a:t>
            </a: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1692275" y="2492375"/>
            <a:ext cx="60356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400" b="1">
                <a:latin typeface="Tahoma" pitchFamily="34" charset="0"/>
              </a:rPr>
              <a:t>If-clause ~ </a:t>
            </a:r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Present Tense</a:t>
            </a:r>
          </a:p>
          <a:p>
            <a:r>
              <a:rPr kumimoji="1" lang="en-US" altLang="zh-TW" sz="2400" b="1">
                <a:latin typeface="Tahoma" pitchFamily="34" charset="0"/>
              </a:rPr>
              <a:t>Main Clause ~ </a:t>
            </a:r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Future Tense</a:t>
            </a:r>
          </a:p>
        </p:txBody>
      </p:sp>
      <p:sp>
        <p:nvSpPr>
          <p:cNvPr id="122886" name="Text Box 6"/>
          <p:cNvSpPr txBox="1">
            <a:spLocks noChangeArrowheads="1"/>
          </p:cNvSpPr>
          <p:nvPr/>
        </p:nvSpPr>
        <p:spPr bwMode="auto">
          <a:xfrm>
            <a:off x="900113" y="4797425"/>
            <a:ext cx="7559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800">
                <a:latin typeface="Tahoma" pitchFamily="34" charset="0"/>
              </a:rPr>
              <a:t>If I </a:t>
            </a:r>
            <a:r>
              <a:rPr kumimoji="1" lang="en-US" altLang="zh-TW" sz="2800">
                <a:solidFill>
                  <a:schemeClr val="folHlink"/>
                </a:solidFill>
                <a:latin typeface="Tahoma" pitchFamily="34" charset="0"/>
              </a:rPr>
              <a:t>feel</a:t>
            </a:r>
            <a:r>
              <a:rPr kumimoji="1" lang="en-US" altLang="zh-TW" sz="2800">
                <a:latin typeface="Tahoma" pitchFamily="34" charset="0"/>
              </a:rPr>
              <a:t> sick tomorrow, I </a:t>
            </a:r>
            <a:r>
              <a:rPr kumimoji="1" lang="en-US" altLang="zh-TW" sz="2800">
                <a:solidFill>
                  <a:schemeClr val="folHlink"/>
                </a:solidFill>
                <a:latin typeface="Tahoma" pitchFamily="34" charset="0"/>
              </a:rPr>
              <a:t>will not go</a:t>
            </a:r>
            <a:r>
              <a:rPr kumimoji="1" lang="en-US" altLang="zh-TW" sz="2800">
                <a:latin typeface="Tahoma" pitchFamily="34" charset="0"/>
              </a:rPr>
              <a:t> to school.</a:t>
            </a:r>
          </a:p>
        </p:txBody>
      </p:sp>
      <p:sp>
        <p:nvSpPr>
          <p:cNvPr id="122887" name="Text Box 7"/>
          <p:cNvSpPr txBox="1">
            <a:spLocks noChangeArrowheads="1"/>
          </p:cNvSpPr>
          <p:nvPr/>
        </p:nvSpPr>
        <p:spPr bwMode="auto">
          <a:xfrm>
            <a:off x="395288" y="5445125"/>
            <a:ext cx="784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800">
                <a:latin typeface="Tahoma" pitchFamily="34" charset="0"/>
              </a:rPr>
              <a:t>     If it </a:t>
            </a:r>
            <a:r>
              <a:rPr kumimoji="1" lang="en-US" altLang="zh-TW" sz="2800">
                <a:solidFill>
                  <a:schemeClr val="folHlink"/>
                </a:solidFill>
                <a:latin typeface="Tahoma" pitchFamily="34" charset="0"/>
              </a:rPr>
              <a:t>rains</a:t>
            </a:r>
            <a:r>
              <a:rPr kumimoji="1" lang="en-US" altLang="zh-TW" sz="2800">
                <a:latin typeface="Tahoma" pitchFamily="34" charset="0"/>
              </a:rPr>
              <a:t>, the match </a:t>
            </a:r>
            <a:r>
              <a:rPr kumimoji="1" lang="en-US" altLang="zh-TW" sz="2800">
                <a:solidFill>
                  <a:schemeClr val="folHlink"/>
                </a:solidFill>
                <a:latin typeface="Tahoma" pitchFamily="34" charset="0"/>
              </a:rPr>
              <a:t>will be cancelled</a:t>
            </a:r>
            <a:r>
              <a:rPr kumimoji="1" lang="en-US" altLang="zh-TW" sz="2800" b="1">
                <a:latin typeface="Tahoma" pitchFamily="34" charset="0"/>
              </a:rPr>
              <a:t>.</a:t>
            </a:r>
          </a:p>
        </p:txBody>
      </p:sp>
      <p:sp>
        <p:nvSpPr>
          <p:cNvPr id="122888" name="AutoShape 8"/>
          <p:cNvSpPr>
            <a:spLocks noChangeArrowheads="1"/>
          </p:cNvSpPr>
          <p:nvPr/>
        </p:nvSpPr>
        <p:spPr bwMode="auto">
          <a:xfrm>
            <a:off x="827088" y="3716338"/>
            <a:ext cx="2362200" cy="838200"/>
          </a:xfrm>
          <a:prstGeom prst="downArrowCallout">
            <a:avLst>
              <a:gd name="adj1" fmla="val 70455"/>
              <a:gd name="adj2" fmla="val 70455"/>
              <a:gd name="adj3" fmla="val 16667"/>
              <a:gd name="adj4" fmla="val 66667"/>
            </a:avLst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Present Tense</a:t>
            </a:r>
          </a:p>
        </p:txBody>
      </p:sp>
      <p:sp>
        <p:nvSpPr>
          <p:cNvPr id="122889" name="AutoShape 9"/>
          <p:cNvSpPr>
            <a:spLocks noChangeArrowheads="1"/>
          </p:cNvSpPr>
          <p:nvPr/>
        </p:nvSpPr>
        <p:spPr bwMode="auto">
          <a:xfrm>
            <a:off x="4572000" y="3716338"/>
            <a:ext cx="2514600" cy="838200"/>
          </a:xfrm>
          <a:prstGeom prst="downArrowCallout">
            <a:avLst>
              <a:gd name="adj1" fmla="val 75000"/>
              <a:gd name="adj2" fmla="val 75000"/>
              <a:gd name="adj3" fmla="val 16667"/>
              <a:gd name="adj4" fmla="val 66667"/>
            </a:avLst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Future Tense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2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2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 build="p" autoUpdateAnimBg="0"/>
      <p:bldP spid="122885" grpId="0" build="p" autoUpdateAnimBg="0"/>
      <p:bldP spid="122886" grpId="0" build="p" autoUpdateAnimBg="0"/>
      <p:bldP spid="122887" grpId="0" build="p" autoUpdateAnimBg="0"/>
      <p:bldP spid="122888" grpId="0" animBg="1" autoUpdateAnimBg="0"/>
      <p:bldP spid="122889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smtClean="0"/>
              <a:t>First Conditionals</a:t>
            </a:r>
          </a:p>
        </p:txBody>
      </p:sp>
      <p:sp>
        <p:nvSpPr>
          <p:cNvPr id="123909" name="Text Box 5"/>
          <p:cNvSpPr>
            <a:spLocks noGrp="1" noChangeArrowheads="1"/>
          </p:cNvSpPr>
          <p:nvPr>
            <p:ph type="body" idx="1"/>
          </p:nvPr>
        </p:nvSpPr>
        <p:spPr>
          <a:xfrm>
            <a:off x="1187450" y="1628775"/>
            <a:ext cx="7772400" cy="5762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b="1" smtClean="0"/>
              <a:t>Use :</a:t>
            </a:r>
          </a:p>
        </p:txBody>
      </p:sp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1258888" y="2349500"/>
            <a:ext cx="7200900" cy="55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ct val="40000"/>
              </a:spcAft>
              <a:buClr>
                <a:schemeClr val="accent1"/>
              </a:buClr>
              <a:buSzPct val="135000"/>
              <a:buFont typeface="Wingdings" pitchFamily="2" charset="2"/>
              <a:buChar char="§"/>
            </a:pPr>
            <a:r>
              <a:rPr kumimoji="1" lang="en-US" altLang="zh-TW" sz="2400" b="1">
                <a:latin typeface="Tahoma" pitchFamily="34" charset="0"/>
              </a:rPr>
              <a:t> To speak about possible or probable future events.</a:t>
            </a:r>
          </a:p>
          <a:p>
            <a:pPr lvl="1">
              <a:lnSpc>
                <a:spcPct val="80000"/>
              </a:lnSpc>
              <a:spcBef>
                <a:spcPct val="20000"/>
              </a:spcBef>
              <a:spcAft>
                <a:spcPct val="45000"/>
              </a:spcAft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sz="2000" b="1" i="1"/>
              <a:t>If the weather </a:t>
            </a:r>
            <a:r>
              <a:rPr lang="en-US" sz="2000" b="1" i="1">
                <a:solidFill>
                  <a:schemeClr val="folHlink"/>
                </a:solidFill>
              </a:rPr>
              <a:t>is</a:t>
            </a:r>
            <a:r>
              <a:rPr lang="en-US" sz="2000" b="1" i="1"/>
              <a:t> as sunny tomorrow as it was today, we </a:t>
            </a:r>
            <a:r>
              <a:rPr lang="en-US" sz="2000" b="1" i="1">
                <a:solidFill>
                  <a:schemeClr val="tx2"/>
                </a:solidFill>
              </a:rPr>
              <a:t>will go </a:t>
            </a:r>
            <a:r>
              <a:rPr lang="en-US" sz="2000" b="1" i="1"/>
              <a:t>surfing.</a:t>
            </a:r>
            <a:r>
              <a:rPr lang="en-GB" sz="2000" b="1"/>
              <a:t> </a:t>
            </a:r>
            <a:endParaRPr lang="en-GB" sz="2000" b="1" i="1"/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ct val="4500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kumimoji="1" lang="en-US" altLang="zh-TW" sz="2400" b="1">
                <a:latin typeface="Tahoma" pitchFamily="34" charset="0"/>
              </a:rPr>
              <a:t>To make promises or warnings</a:t>
            </a:r>
          </a:p>
          <a:p>
            <a:pPr lvl="1">
              <a:lnSpc>
                <a:spcPct val="80000"/>
              </a:lnSpc>
              <a:spcBef>
                <a:spcPct val="20000"/>
              </a:spcBef>
              <a:spcAft>
                <a:spcPct val="45000"/>
              </a:spcAft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GB" sz="2000" b="1" i="1"/>
              <a:t>If you </a:t>
            </a:r>
            <a:r>
              <a:rPr lang="en-GB" sz="2000" b="1" i="1">
                <a:solidFill>
                  <a:schemeClr val="folHlink"/>
                </a:solidFill>
              </a:rPr>
              <a:t>forget</a:t>
            </a:r>
            <a:r>
              <a:rPr lang="en-GB" sz="2000" b="1" i="1"/>
              <a:t> my birthday, </a:t>
            </a:r>
            <a:r>
              <a:rPr lang="en-GB" sz="2000" b="1" i="1">
                <a:solidFill>
                  <a:schemeClr val="folHlink"/>
                </a:solidFill>
              </a:rPr>
              <a:t>I’ll never speak</a:t>
            </a:r>
            <a:r>
              <a:rPr lang="en-GB" sz="2000" b="1" i="1"/>
              <a:t> to you again.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GB" sz="2000" i="1"/>
              <a:t> </a:t>
            </a:r>
            <a:r>
              <a:rPr kumimoji="1" lang="en-US" altLang="zh-TW" sz="2400" b="1">
                <a:latin typeface="Tahoma" pitchFamily="34" charset="0"/>
              </a:rPr>
              <a:t>To give commands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kumimoji="1" lang="en-US" altLang="zh-TW" sz="2400" b="1">
              <a:latin typeface="Tahoma" pitchFamily="34" charset="0"/>
            </a:endParaRPr>
          </a:p>
          <a:p>
            <a:pPr lvl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GB" sz="2000" b="1" i="1"/>
              <a:t>If</a:t>
            </a:r>
            <a:r>
              <a:rPr lang="en-GB" sz="2000" i="1"/>
              <a:t> you </a:t>
            </a:r>
            <a:r>
              <a:rPr lang="en-GB" sz="2000" b="1" i="1">
                <a:solidFill>
                  <a:schemeClr val="tx2"/>
                </a:solidFill>
              </a:rPr>
              <a:t>are</a:t>
            </a:r>
            <a:r>
              <a:rPr lang="en-GB" sz="2000" b="1" i="1"/>
              <a:t> </a:t>
            </a:r>
            <a:r>
              <a:rPr lang="en-GB" sz="2000" i="1"/>
              <a:t>tired, </a:t>
            </a:r>
            <a:r>
              <a:rPr lang="en-GB" sz="2000" b="1" i="1">
                <a:solidFill>
                  <a:schemeClr val="tx2"/>
                </a:solidFill>
              </a:rPr>
              <a:t>go</a:t>
            </a:r>
            <a:r>
              <a:rPr lang="en-GB" sz="2000" i="1"/>
              <a:t> to bed!</a:t>
            </a:r>
          </a:p>
          <a:p>
            <a:pPr lvl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en-GB" sz="2000" i="1"/>
          </a:p>
          <a:p>
            <a:pPr lvl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kumimoji="1" lang="en-US" altLang="zh-TW" sz="2000">
                <a:latin typeface="Tahoma" pitchFamily="34" charset="0"/>
              </a:rPr>
              <a:t>In this case the verb in the main clause  is an Imperative</a:t>
            </a: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ct val="45000"/>
              </a:spcAft>
              <a:buClr>
                <a:schemeClr val="accent1"/>
              </a:buClr>
              <a:buSzPct val="85000"/>
              <a:buFont typeface="Wingdings" pitchFamily="2" charset="2"/>
              <a:buChar char="n"/>
            </a:pPr>
            <a:endParaRPr lang="en-GB" sz="2400" b="1">
              <a:latin typeface="Tahoma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</a:pPr>
            <a:r>
              <a:rPr lang="en-GB" sz="2400" b="1">
                <a:latin typeface="Tahoma" pitchFamily="34" charset="0"/>
              </a:rPr>
              <a:t>    </a:t>
            </a:r>
            <a:endParaRPr lang="en-GB" sz="2000" b="1" i="1"/>
          </a:p>
          <a:p>
            <a:r>
              <a:rPr kumimoji="1" lang="en-US" altLang="zh-TW" sz="2400" b="1">
                <a:latin typeface="Tahoma" pitchFamily="34" charset="0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3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3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3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3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39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39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9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39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9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39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39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9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39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39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39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39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39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39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9" grpId="0" build="p" autoUpdateAnimBg="0"/>
      <p:bldP spid="123910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4"/>
          <p:cNvSpPr txBox="1">
            <a:spLocks noChangeArrowheads="1"/>
          </p:cNvSpPr>
          <p:nvPr/>
        </p:nvSpPr>
        <p:spPr bwMode="auto">
          <a:xfrm>
            <a:off x="1403350" y="836613"/>
            <a:ext cx="612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800" b="1">
                <a:latin typeface="Tahoma" pitchFamily="34" charset="0"/>
              </a:rPr>
              <a:t>Exercise One. First Conditionals</a:t>
            </a:r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717550" y="1827213"/>
            <a:ext cx="74834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</a:pPr>
            <a:r>
              <a:rPr kumimoji="1" lang="en-US" altLang="zh-TW" sz="2400" b="1">
                <a:latin typeface="Tahoma" pitchFamily="34" charset="0"/>
              </a:rPr>
              <a:t>If you ___________________ (not come),</a:t>
            </a:r>
          </a:p>
          <a:p>
            <a:pPr marL="457200" indent="-457200"/>
            <a:r>
              <a:rPr kumimoji="1" lang="en-US" altLang="zh-TW" sz="2400" b="1">
                <a:latin typeface="Tahoma" pitchFamily="34" charset="0"/>
              </a:rPr>
              <a:t> </a:t>
            </a:r>
          </a:p>
          <a:p>
            <a:pPr marL="457200" indent="-457200"/>
            <a:r>
              <a:rPr kumimoji="1" lang="en-US" altLang="zh-TW" sz="2400" b="1">
                <a:latin typeface="Tahoma" pitchFamily="34" charset="0"/>
              </a:rPr>
              <a:t>     You ________________ (miss ) the show.</a:t>
            </a:r>
          </a:p>
        </p:txBody>
      </p:sp>
      <p:sp>
        <p:nvSpPr>
          <p:cNvPr id="131078" name="Rectangle 6"/>
          <p:cNvSpPr>
            <a:spLocks noChangeArrowheads="1"/>
          </p:cNvSpPr>
          <p:nvPr/>
        </p:nvSpPr>
        <p:spPr bwMode="auto">
          <a:xfrm>
            <a:off x="2486025" y="1708150"/>
            <a:ext cx="3200400" cy="45720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do not come</a:t>
            </a:r>
          </a:p>
        </p:txBody>
      </p:sp>
      <p:sp>
        <p:nvSpPr>
          <p:cNvPr id="131079" name="Rectangle 7"/>
          <p:cNvSpPr>
            <a:spLocks noChangeArrowheads="1"/>
          </p:cNvSpPr>
          <p:nvPr/>
        </p:nvSpPr>
        <p:spPr bwMode="auto">
          <a:xfrm>
            <a:off x="2333625" y="2470150"/>
            <a:ext cx="2514600" cy="45720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will miss</a:t>
            </a:r>
          </a:p>
        </p:txBody>
      </p:sp>
      <p:sp>
        <p:nvSpPr>
          <p:cNvPr id="131080" name="Text Box 8"/>
          <p:cNvSpPr txBox="1">
            <a:spLocks noChangeArrowheads="1"/>
          </p:cNvSpPr>
          <p:nvPr/>
        </p:nvSpPr>
        <p:spPr bwMode="auto">
          <a:xfrm>
            <a:off x="657225" y="3503613"/>
            <a:ext cx="7467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AutoNum type="arabicPeriod" startAt="2"/>
            </a:pPr>
            <a:r>
              <a:rPr kumimoji="1" lang="en-US" altLang="zh-TW" sz="2400" b="1">
                <a:latin typeface="Tahoma" pitchFamily="34" charset="0"/>
              </a:rPr>
              <a:t>John __________________ (buy)a car if he </a:t>
            </a:r>
          </a:p>
          <a:p>
            <a:pPr marL="457200" indent="-457200"/>
            <a:endParaRPr kumimoji="1" lang="en-US" altLang="zh-TW" sz="2400" b="1">
              <a:latin typeface="Tahoma" pitchFamily="34" charset="0"/>
            </a:endParaRPr>
          </a:p>
          <a:p>
            <a:pPr marL="457200" indent="-457200"/>
            <a:r>
              <a:rPr kumimoji="1" lang="en-US" altLang="zh-TW" sz="2400" b="1">
                <a:latin typeface="Tahoma" pitchFamily="34" charset="0"/>
              </a:rPr>
              <a:t>     _____________ (get) a job.</a:t>
            </a:r>
          </a:p>
        </p:txBody>
      </p:sp>
      <p:sp>
        <p:nvSpPr>
          <p:cNvPr id="131081" name="Rectangle 9"/>
          <p:cNvSpPr>
            <a:spLocks noChangeArrowheads="1"/>
          </p:cNvSpPr>
          <p:nvPr/>
        </p:nvSpPr>
        <p:spPr bwMode="auto">
          <a:xfrm>
            <a:off x="2333625" y="3384550"/>
            <a:ext cx="2895600" cy="45720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will buy</a:t>
            </a:r>
          </a:p>
        </p:txBody>
      </p:sp>
      <p:sp>
        <p:nvSpPr>
          <p:cNvPr id="131082" name="Rectangle 10"/>
          <p:cNvSpPr>
            <a:spLocks noChangeArrowheads="1"/>
          </p:cNvSpPr>
          <p:nvPr/>
        </p:nvSpPr>
        <p:spPr bwMode="auto">
          <a:xfrm>
            <a:off x="1495425" y="4146550"/>
            <a:ext cx="1752600" cy="45720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gets</a:t>
            </a:r>
          </a:p>
        </p:txBody>
      </p:sp>
      <p:sp>
        <p:nvSpPr>
          <p:cNvPr id="131083" name="Text Box 11"/>
          <p:cNvSpPr txBox="1">
            <a:spLocks noChangeArrowheads="1"/>
          </p:cNvSpPr>
          <p:nvPr/>
        </p:nvSpPr>
        <p:spPr bwMode="auto">
          <a:xfrm>
            <a:off x="539750" y="4941888"/>
            <a:ext cx="83216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AutoNum type="arabicPeriod" startAt="3"/>
            </a:pPr>
            <a:r>
              <a:rPr kumimoji="1" lang="en-US" altLang="zh-TW" sz="2400" b="1">
                <a:latin typeface="Tahoma" pitchFamily="34" charset="0"/>
              </a:rPr>
              <a:t>Mary ________________(get) a toothache if </a:t>
            </a:r>
          </a:p>
          <a:p>
            <a:pPr marL="457200" indent="-457200"/>
            <a:endParaRPr kumimoji="1" lang="en-US" altLang="zh-TW" sz="2400" b="1">
              <a:latin typeface="Tahoma" pitchFamily="34" charset="0"/>
            </a:endParaRPr>
          </a:p>
          <a:p>
            <a:pPr marL="457200" indent="-457200"/>
            <a:r>
              <a:rPr kumimoji="1" lang="en-US" altLang="zh-TW" sz="2400" b="1">
                <a:latin typeface="Tahoma" pitchFamily="34" charset="0"/>
              </a:rPr>
              <a:t>     she_________________ (eat) too many sweets.</a:t>
            </a:r>
          </a:p>
        </p:txBody>
      </p:sp>
      <p:sp>
        <p:nvSpPr>
          <p:cNvPr id="131084" name="Rectangle 12"/>
          <p:cNvSpPr>
            <a:spLocks noChangeArrowheads="1"/>
          </p:cNvSpPr>
          <p:nvPr/>
        </p:nvSpPr>
        <p:spPr bwMode="auto">
          <a:xfrm>
            <a:off x="2486025" y="4832350"/>
            <a:ext cx="2057400" cy="45720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will get</a:t>
            </a:r>
          </a:p>
        </p:txBody>
      </p:sp>
      <p:sp>
        <p:nvSpPr>
          <p:cNvPr id="131085" name="Rectangle 13"/>
          <p:cNvSpPr>
            <a:spLocks noChangeArrowheads="1"/>
          </p:cNvSpPr>
          <p:nvPr/>
        </p:nvSpPr>
        <p:spPr bwMode="auto">
          <a:xfrm>
            <a:off x="2181225" y="5518150"/>
            <a:ext cx="1981200" cy="45720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eats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1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1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1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1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10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1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1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7" grpId="0" build="p" autoUpdateAnimBg="0"/>
      <p:bldP spid="131078" grpId="0" animBg="1" autoUpdateAnimBg="0"/>
      <p:bldP spid="131079" grpId="0" animBg="1" autoUpdateAnimBg="0"/>
      <p:bldP spid="131080" grpId="0" build="p" autoUpdateAnimBg="0"/>
      <p:bldP spid="131081" grpId="0" animBg="1" autoUpdateAnimBg="0"/>
      <p:bldP spid="131082" grpId="0" animBg="1" autoUpdateAnimBg="0"/>
      <p:bldP spid="131083" grpId="0" build="p" autoUpdateAnimBg="0"/>
      <p:bldP spid="131084" grpId="0" animBg="1" autoUpdateAnimBg="0"/>
      <p:bldP spid="131085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smtClean="0"/>
              <a:t>Second Conditionals</a:t>
            </a:r>
          </a:p>
        </p:txBody>
      </p:sp>
      <p:sp>
        <p:nvSpPr>
          <p:cNvPr id="124932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971550" y="1916113"/>
            <a:ext cx="1655763" cy="5762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b="1" smtClean="0"/>
              <a:t>Tense :</a:t>
            </a:r>
          </a:p>
        </p:txBody>
      </p:sp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2771775" y="1989138"/>
            <a:ext cx="58324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400" b="1">
                <a:latin typeface="Tahoma" pitchFamily="34" charset="0"/>
              </a:rPr>
              <a:t>If-clause ~ </a:t>
            </a:r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Past Tense</a:t>
            </a:r>
          </a:p>
          <a:p>
            <a:r>
              <a:rPr kumimoji="1" lang="en-US" altLang="zh-TW" sz="2400" b="1">
                <a:latin typeface="Tahoma" pitchFamily="34" charset="0"/>
              </a:rPr>
              <a:t>Main Clause ~ </a:t>
            </a:r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would + an infinitive</a:t>
            </a:r>
          </a:p>
        </p:txBody>
      </p:sp>
      <p:sp>
        <p:nvSpPr>
          <p:cNvPr id="124934" name="Text Box 6"/>
          <p:cNvSpPr txBox="1">
            <a:spLocks noChangeArrowheads="1"/>
          </p:cNvSpPr>
          <p:nvPr/>
        </p:nvSpPr>
        <p:spPr bwMode="auto">
          <a:xfrm>
            <a:off x="900113" y="2924175"/>
            <a:ext cx="214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400" b="1">
                <a:latin typeface="Tahoma" pitchFamily="34" charset="0"/>
              </a:rPr>
              <a:t>Example :</a:t>
            </a:r>
          </a:p>
        </p:txBody>
      </p:sp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395288" y="4365625"/>
            <a:ext cx="87487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TW" sz="2800">
                <a:latin typeface="Tahoma" pitchFamily="34" charset="0"/>
              </a:rPr>
              <a:t>   If he </a:t>
            </a:r>
            <a:r>
              <a:rPr kumimoji="1" lang="en-US" altLang="zh-TW" sz="2800">
                <a:solidFill>
                  <a:schemeClr val="folHlink"/>
                </a:solidFill>
                <a:latin typeface="Tahoma" pitchFamily="34" charset="0"/>
              </a:rPr>
              <a:t>were </a:t>
            </a:r>
            <a:r>
              <a:rPr kumimoji="1" lang="en-US" altLang="zh-TW" sz="2800">
                <a:latin typeface="Tahoma" pitchFamily="34" charset="0"/>
              </a:rPr>
              <a:t>a bird, he </a:t>
            </a:r>
            <a:r>
              <a:rPr kumimoji="1" lang="en-US" altLang="zh-TW" sz="2800">
                <a:solidFill>
                  <a:schemeClr val="folHlink"/>
                </a:solidFill>
                <a:latin typeface="Tahoma" pitchFamily="34" charset="0"/>
              </a:rPr>
              <a:t>would fly</a:t>
            </a:r>
            <a:r>
              <a:rPr kumimoji="1" lang="en-US" altLang="zh-TW" sz="2800">
                <a:latin typeface="Tahoma" pitchFamily="34" charset="0"/>
              </a:rPr>
              <a:t> across the harbour.</a:t>
            </a:r>
          </a:p>
        </p:txBody>
      </p:sp>
      <p:sp>
        <p:nvSpPr>
          <p:cNvPr id="124936" name="Text Box 8"/>
          <p:cNvSpPr txBox="1">
            <a:spLocks noChangeArrowheads="1"/>
          </p:cNvSpPr>
          <p:nvPr/>
        </p:nvSpPr>
        <p:spPr bwMode="auto">
          <a:xfrm>
            <a:off x="755650" y="4941888"/>
            <a:ext cx="80184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TW" sz="2800" b="1">
                <a:latin typeface="Tahoma" pitchFamily="34" charset="0"/>
              </a:rPr>
              <a:t> </a:t>
            </a:r>
            <a:r>
              <a:rPr kumimoji="1" lang="en-US" altLang="zh-TW" sz="2800">
                <a:latin typeface="Tahoma" pitchFamily="34" charset="0"/>
              </a:rPr>
              <a:t>If I </a:t>
            </a:r>
            <a:r>
              <a:rPr kumimoji="1" lang="en-US" altLang="zh-TW" sz="2800">
                <a:solidFill>
                  <a:schemeClr val="folHlink"/>
                </a:solidFill>
                <a:latin typeface="Tahoma" pitchFamily="34" charset="0"/>
              </a:rPr>
              <a:t>had</a:t>
            </a:r>
            <a:r>
              <a:rPr kumimoji="1" lang="en-US" altLang="zh-TW" sz="2800">
                <a:latin typeface="Tahoma" pitchFamily="34" charset="0"/>
              </a:rPr>
              <a:t> $200,000 now, I </a:t>
            </a:r>
            <a:r>
              <a:rPr kumimoji="1" lang="en-US" altLang="zh-TW" sz="2800">
                <a:solidFill>
                  <a:schemeClr val="folHlink"/>
                </a:solidFill>
                <a:latin typeface="Tahoma" pitchFamily="34" charset="0"/>
              </a:rPr>
              <a:t>would buy</a:t>
            </a:r>
            <a:r>
              <a:rPr kumimoji="1" lang="en-US" altLang="zh-TW" sz="2800">
                <a:latin typeface="Tahoma" pitchFamily="34" charset="0"/>
              </a:rPr>
              <a:t> a car.</a:t>
            </a:r>
          </a:p>
        </p:txBody>
      </p:sp>
      <p:sp>
        <p:nvSpPr>
          <p:cNvPr id="124937" name="AutoShape 9"/>
          <p:cNvSpPr>
            <a:spLocks noChangeArrowheads="1"/>
          </p:cNvSpPr>
          <p:nvPr/>
        </p:nvSpPr>
        <p:spPr bwMode="auto">
          <a:xfrm>
            <a:off x="1187450" y="3573463"/>
            <a:ext cx="1981200" cy="762000"/>
          </a:xfrm>
          <a:prstGeom prst="downArrowCallout">
            <a:avLst>
              <a:gd name="adj1" fmla="val 65000"/>
              <a:gd name="adj2" fmla="val 65000"/>
              <a:gd name="adj3" fmla="val 16667"/>
              <a:gd name="adj4" fmla="val 66667"/>
            </a:avLst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Past Tense</a:t>
            </a:r>
          </a:p>
        </p:txBody>
      </p:sp>
      <p:sp>
        <p:nvSpPr>
          <p:cNvPr id="124938" name="AutoShape 10"/>
          <p:cNvSpPr>
            <a:spLocks noChangeArrowheads="1"/>
          </p:cNvSpPr>
          <p:nvPr/>
        </p:nvSpPr>
        <p:spPr bwMode="auto">
          <a:xfrm>
            <a:off x="3779838" y="3573463"/>
            <a:ext cx="2895600" cy="685800"/>
          </a:xfrm>
          <a:prstGeom prst="downArrowCallout">
            <a:avLst>
              <a:gd name="adj1" fmla="val 105556"/>
              <a:gd name="adj2" fmla="val 105556"/>
              <a:gd name="adj3" fmla="val 16667"/>
              <a:gd name="adj4" fmla="val 66667"/>
            </a:avLst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TW" sz="2400" b="1">
                <a:solidFill>
                  <a:schemeClr val="hlink"/>
                </a:solidFill>
                <a:latin typeface="Tahoma" pitchFamily="34" charset="0"/>
              </a:rPr>
              <a:t>Would + infinitive</a:t>
            </a:r>
          </a:p>
        </p:txBody>
      </p:sp>
      <p:pic>
        <p:nvPicPr>
          <p:cNvPr id="124939" name="Picture 11" descr="MMj03180900000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5373688"/>
            <a:ext cx="20161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40" name="Line 12"/>
          <p:cNvSpPr>
            <a:spLocks noChangeShapeType="1"/>
          </p:cNvSpPr>
          <p:nvPr/>
        </p:nvSpPr>
        <p:spPr bwMode="auto">
          <a:xfrm>
            <a:off x="4140200" y="5949950"/>
            <a:ext cx="2592388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124941" name="Picture 13" descr="MMj02362050000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7050" y="5516563"/>
            <a:ext cx="149225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4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4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4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4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24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 build="p" autoUpdateAnimBg="0"/>
      <p:bldP spid="124933" grpId="0" build="p" autoUpdateAnimBg="0"/>
      <p:bldP spid="124934" grpId="0" build="p" autoUpdateAnimBg="0"/>
      <p:bldP spid="124935" grpId="0" build="p" autoUpdateAnimBg="0"/>
      <p:bldP spid="124936" grpId="0" build="p" autoUpdateAnimBg="0"/>
      <p:bldP spid="124937" grpId="0" animBg="1" autoUpdateAnimBg="0"/>
      <p:bldP spid="124938" grpId="0" animBg="1" autoUpdateAnimBg="0"/>
      <p:bldP spid="124940" grpId="0" animBg="1"/>
    </p:bldLst>
  </p:timing>
</p:sld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新細明體"/>
        <a:cs typeface=""/>
      </a:majorFont>
      <a:minorFont>
        <a:latin typeface="Tahoma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2538</TotalTime>
  <Words>741</Words>
  <Application>Microsoft PowerPoint</Application>
  <PresentationFormat>Экран (4:3)</PresentationFormat>
  <Paragraphs>238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35" baseType="lpstr">
      <vt:lpstr>Arial</vt:lpstr>
      <vt:lpstr>新細明體</vt:lpstr>
      <vt:lpstr>Tahoma</vt:lpstr>
      <vt:lpstr>Wingdings</vt:lpstr>
      <vt:lpstr>Calibri</vt:lpstr>
      <vt:lpstr>Times New Roman</vt:lpstr>
      <vt:lpstr>Arial Unicode MS</vt:lpstr>
      <vt:lpstr>Batang</vt:lpstr>
      <vt:lpstr>굴림</vt:lpstr>
      <vt:lpstr>Hobo Std</vt:lpstr>
      <vt:lpstr>Bradley Hand ITC</vt:lpstr>
      <vt:lpstr>Blends</vt:lpstr>
      <vt:lpstr>Blends</vt:lpstr>
      <vt:lpstr>Conditional Sentences</vt:lpstr>
      <vt:lpstr>Слайд 2</vt:lpstr>
      <vt:lpstr>Слайд 3</vt:lpstr>
      <vt:lpstr>Zero Conditionals</vt:lpstr>
      <vt:lpstr>Zero Conditionals</vt:lpstr>
      <vt:lpstr>First Conditionals</vt:lpstr>
      <vt:lpstr>First Conditionals</vt:lpstr>
      <vt:lpstr>Слайд 8</vt:lpstr>
      <vt:lpstr>Second Conditionals</vt:lpstr>
      <vt:lpstr>Second Conditionals</vt:lpstr>
      <vt:lpstr>Conditional Sentences</vt:lpstr>
      <vt:lpstr>Exercises</vt:lpstr>
      <vt:lpstr>Exercises</vt:lpstr>
      <vt:lpstr>Exercises</vt:lpstr>
      <vt:lpstr>Exercises</vt:lpstr>
      <vt:lpstr>Exercises</vt:lpstr>
      <vt:lpstr>Exercises</vt:lpstr>
      <vt:lpstr>Exercises</vt:lpstr>
      <vt:lpstr>Слайд 19</vt:lpstr>
      <vt:lpstr>Слайд 20</vt:lpstr>
      <vt:lpstr>Any questions?</vt:lpstr>
      <vt:lpstr>THANK YOU FOR YOUR ATTENTION</vt:lpstr>
    </vt:vector>
  </TitlesOfParts>
  <Company>casa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Conditional Sentences</dc:title>
  <dc:creator>CARMEN</dc:creator>
  <cp:lastModifiedBy>э</cp:lastModifiedBy>
  <cp:revision>88</cp:revision>
  <dcterms:created xsi:type="dcterms:W3CDTF">2008-05-18T16:26:45Z</dcterms:created>
  <dcterms:modified xsi:type="dcterms:W3CDTF">2013-02-11T15:44:46Z</dcterms:modified>
</cp:coreProperties>
</file>