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6" r:id="rId4"/>
    <p:sldId id="272" r:id="rId5"/>
    <p:sldId id="261" r:id="rId6"/>
    <p:sldId id="256" r:id="rId7"/>
    <p:sldId id="271" r:id="rId8"/>
    <p:sldId id="259" r:id="rId9"/>
    <p:sldId id="262" r:id="rId10"/>
    <p:sldId id="265" r:id="rId11"/>
    <p:sldId id="267" r:id="rId12"/>
    <p:sldId id="268" r:id="rId13"/>
    <p:sldId id="269" r:id="rId14"/>
    <p:sldId id="270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393E-A0F7-4499-90AC-02D326D06953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5525-FD14-467B-932F-059ECEB7E9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BAB7-7CC8-422F-AC10-75A49A7D87C1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265E-B8FB-4933-AF82-2F54B6A944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0F84-228C-4009-9C15-787CE27C1609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9B3B-C274-4D2C-B585-31DAA28C91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E89D-8546-47C0-A34A-59B242B582CB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E9AAF-A0BA-410A-BCB0-D8D8AAC59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6D97-BFAE-4846-A5D4-775C785C8A46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44D4-068F-417D-BFEF-8102188D6E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4D95-11C9-42BB-98C2-F4C27A04318C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F1F0-AED8-4333-ACDA-A2BC72985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502C-6275-4B17-96EA-689FF23780D5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82245-7A93-4F9B-B9B2-F0AB9D189E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F047-F4DF-4EC6-B444-BD9D8C07902B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3CD6-AE29-4A39-BCBE-DA5D3DC9A4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1BAC-2AB1-4FB5-A2F5-5B6C58130442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24D8-8A2E-4A87-B24F-9B126128E0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ADFAE-89EC-43D8-9ED1-56CBF018FDA9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30891-78F4-448F-A889-13E936AD2E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0393-C12F-4003-AE25-B683871A84A7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CD68-0598-4617-8AB4-D492311E0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49156-36FF-458A-AE7D-EF9F5E044AB0}" type="datetimeFigureOut">
              <a:rPr lang="ru-RU"/>
              <a:pPr>
                <a:defRPr/>
              </a:pPr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20AE3-ABBF-473A-995A-114C86EE76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Georgia" pitchFamily="18" charset="0"/>
              </a:rPr>
              <a:t>ПОСТАНОВЛЕНИЕ ПРАВИТЕЛЬСТВА РЕСПУБЛИКИ КАЗАХСТАН</a:t>
            </a:r>
            <a:endParaRPr lang="ru-RU" sz="2000" b="1"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b="1">
                <a:latin typeface="Georgia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200" b="1"/>
              <a:t>от 25.06. 2012 г № 832                     «НАЦИОНАЛЬНЫЙ ПЛАН ДЕЙСТВИЙ ПО РАЗВИТИЮ ФУНКЦИОНАЛЬНОЙ ГРАМОТНОСТИ ШКОЛЬНИКОВ НА  2012-2016 ГОДЫ»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-171450"/>
            <a:ext cx="9753600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87450" y="333375"/>
            <a:ext cx="7129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47813" y="373063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/>
              <a:t>Уровни функциональной грамотности школьников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8313" y="1341438"/>
            <a:ext cx="28082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Целепологание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419475" y="15573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292725" y="1268413"/>
            <a:ext cx="30956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Самореализация,</a:t>
            </a:r>
          </a:p>
          <a:p>
            <a:pPr algn="ctr"/>
            <a:r>
              <a:rPr lang="ru-RU" sz="1600"/>
              <a:t>познавательный интерес,</a:t>
            </a:r>
          </a:p>
          <a:p>
            <a:pPr algn="ctr"/>
            <a:r>
              <a:rPr lang="ru-RU" sz="1600"/>
              <a:t>осмысление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68313" y="2205038"/>
            <a:ext cx="28082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Планирование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292725" y="2133600"/>
            <a:ext cx="30956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Самостоятельное выделение </a:t>
            </a:r>
          </a:p>
          <a:p>
            <a:pPr algn="ctr"/>
            <a:r>
              <a:rPr lang="ru-RU" sz="1600"/>
              <a:t>алгоритма поиска информации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492500" y="24209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563938" y="35004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68313" y="3213100"/>
            <a:ext cx="28082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Принятие решения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292725" y="3141663"/>
            <a:ext cx="30956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/>
          </a:p>
          <a:p>
            <a:pPr algn="ctr"/>
            <a:r>
              <a:rPr lang="ru-RU" sz="1600"/>
              <a:t>Анализ своих планов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68313" y="4149725"/>
            <a:ext cx="28082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Выполнение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68313" y="5084763"/>
            <a:ext cx="28082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Оценка результатов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563938" y="35004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492500" y="44370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3492500" y="53736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5292725" y="4005263"/>
            <a:ext cx="30956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Готовность включиться в </a:t>
            </a:r>
          </a:p>
          <a:p>
            <a:pPr algn="ctr"/>
            <a:r>
              <a:rPr lang="ru-RU" sz="1600"/>
              <a:t>нестандартную учебную </a:t>
            </a:r>
          </a:p>
          <a:p>
            <a:pPr algn="ctr"/>
            <a:r>
              <a:rPr lang="ru-RU" sz="1600"/>
              <a:t>ситуацию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292725" y="5013325"/>
            <a:ext cx="30956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Аргументировано оценивать</a:t>
            </a:r>
          </a:p>
          <a:p>
            <a:pPr algn="ctr"/>
            <a:r>
              <a:rPr lang="ru-RU" sz="1600"/>
              <a:t>возможности в решении </a:t>
            </a:r>
          </a:p>
          <a:p>
            <a:pPr algn="ctr"/>
            <a:r>
              <a:rPr lang="ru-RU" sz="1600"/>
              <a:t>новых задач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47813" y="333375"/>
            <a:ext cx="56165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Схема анализа урока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95288" y="1341438"/>
            <a:ext cx="8064500" cy="4824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/>
              <a:t>1.Целеполагание</a:t>
            </a:r>
          </a:p>
          <a:p>
            <a:r>
              <a:rPr lang="ru-RU" sz="2400" b="1"/>
              <a:t>2.Измеримость цели</a:t>
            </a:r>
          </a:p>
          <a:p>
            <a:r>
              <a:rPr lang="ru-RU" sz="2400" b="1"/>
              <a:t>3.Создание мотивационного поля</a:t>
            </a:r>
          </a:p>
          <a:p>
            <a:r>
              <a:rPr lang="ru-RU" sz="2400" b="1"/>
              <a:t>4.Содержание урока</a:t>
            </a:r>
          </a:p>
          <a:p>
            <a:r>
              <a:rPr lang="ru-RU" sz="2400" b="1"/>
              <a:t>5. Формы организации деятельности</a:t>
            </a:r>
          </a:p>
          <a:p>
            <a:r>
              <a:rPr lang="ru-RU" sz="2400" b="1"/>
              <a:t>6.Использование методов и приемов</a:t>
            </a:r>
          </a:p>
          <a:p>
            <a:r>
              <a:rPr lang="ru-RU" sz="2400" b="1"/>
              <a:t>7.Использование технологий</a:t>
            </a:r>
          </a:p>
          <a:p>
            <a:r>
              <a:rPr lang="ru-RU" sz="2400" b="1"/>
              <a:t>8.Рефлексия</a:t>
            </a:r>
          </a:p>
          <a:p>
            <a:r>
              <a:rPr lang="ru-RU" sz="2400" b="1"/>
              <a:t>9.Результативность урока</a:t>
            </a:r>
          </a:p>
          <a:p>
            <a:r>
              <a:rPr lang="ru-RU" sz="2400" b="1"/>
              <a:t>10.Оценивание</a:t>
            </a:r>
          </a:p>
          <a:p>
            <a:r>
              <a:rPr lang="ru-RU" sz="2400" b="1"/>
              <a:t>11.Вывод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457200" y="579438"/>
            <a:ext cx="7772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/>
              <a:t>Цель Национального плана –</a:t>
            </a:r>
          </a:p>
          <a:p>
            <a:r>
              <a:rPr lang="ru-RU" sz="2400" b="1"/>
              <a:t> создать условия для развития функциональной грамотности школьников Республики Казахстан.</a:t>
            </a:r>
          </a:p>
          <a:p>
            <a:endParaRPr lang="ru-RU" sz="2400" b="1"/>
          </a:p>
          <a:p>
            <a:r>
              <a:rPr lang="ru-RU" sz="2400" b="1"/>
              <a:t>Задачи Национального плана:</a:t>
            </a:r>
          </a:p>
          <a:p>
            <a:endParaRPr lang="ru-RU" sz="2400" b="1"/>
          </a:p>
          <a:p>
            <a:r>
              <a:rPr lang="ru-RU" b="1"/>
              <a:t>1. Изучение отечественной и международной практики развития функциональной грамотности школьников.</a:t>
            </a:r>
          </a:p>
          <a:p>
            <a:r>
              <a:rPr lang="ru-RU" b="1"/>
              <a:t>2. Определение механизмов реализации системы мер по развитию функциональной грамотности школьников.</a:t>
            </a:r>
          </a:p>
          <a:p>
            <a:r>
              <a:rPr lang="ru-RU" b="1"/>
              <a:t>3. </a:t>
            </a:r>
            <a:r>
              <a:rPr lang="ru-RU" b="1" i="1"/>
              <a:t>Обеспечение модернизации содержания образования: стандартов, учебных планов и программ.</a:t>
            </a:r>
          </a:p>
          <a:p>
            <a:r>
              <a:rPr lang="ru-RU" b="1"/>
              <a:t>4. </a:t>
            </a:r>
            <a:r>
              <a:rPr lang="ru-RU" b="1" i="1"/>
              <a:t>Разработка учебно-методического обеспечения образовательного процесса.</a:t>
            </a:r>
          </a:p>
          <a:p>
            <a:r>
              <a:rPr lang="ru-RU" b="1"/>
              <a:t>5. </a:t>
            </a:r>
            <a:r>
              <a:rPr lang="ru-RU" b="1" i="1"/>
              <a:t>Развитие системы оценки и мониторинга качества образования школьников.</a:t>
            </a:r>
          </a:p>
          <a:p>
            <a:r>
              <a:rPr lang="ru-RU" b="1" i="1"/>
              <a:t>6. Укрепление материально-технической базы школ и организаций системы дополнительного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-295275"/>
            <a:ext cx="9753601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357188" y="214313"/>
            <a:ext cx="428625" cy="61864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Е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З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У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Л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Ь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Т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Т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Б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Р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З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Н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714500" y="714375"/>
            <a:ext cx="2214563" cy="10160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навыки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14500" y="2643188"/>
            <a:ext cx="2214563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компетентности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714500" y="4714875"/>
            <a:ext cx="2357438" cy="7080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572000" y="2071688"/>
            <a:ext cx="1714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Ключевые</a:t>
            </a:r>
          </a:p>
          <a:p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Базовые</a:t>
            </a:r>
          </a:p>
          <a:p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Предметные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6572250" y="500063"/>
            <a:ext cx="27860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-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Общекультурная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- Информационная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- Коммуникативные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- Компетентность личностного самосовершенствования</a:t>
            </a:r>
          </a:p>
          <a:p>
            <a:pPr>
              <a:buFontTx/>
              <a:buChar char="-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Учебно – познавательная</a:t>
            </a:r>
          </a:p>
          <a:p>
            <a:pPr>
              <a:buFontTx/>
              <a:buChar char="-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Социально – трудовая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4643438" y="4429125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4357688" y="4000500"/>
            <a:ext cx="30718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Компьютерная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Информационная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Коммуникативная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Бытовая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Грамотность социальных отношений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3749675" y="2820988"/>
            <a:ext cx="107156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86250" y="2286000"/>
            <a:ext cx="2857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286250" y="2857500"/>
            <a:ext cx="2857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286250" y="3357563"/>
            <a:ext cx="2857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929063" y="2857500"/>
            <a:ext cx="357187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Левая фигурная скобка 40"/>
          <p:cNvSpPr/>
          <p:nvPr/>
        </p:nvSpPr>
        <p:spPr>
          <a:xfrm>
            <a:off x="10072688" y="1000125"/>
            <a:ext cx="155575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Левая фигурная скобка 41"/>
          <p:cNvSpPr/>
          <p:nvPr/>
        </p:nvSpPr>
        <p:spPr>
          <a:xfrm>
            <a:off x="6286500" y="857250"/>
            <a:ext cx="428625" cy="250031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8" y="-295275"/>
            <a:ext cx="9753601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1000125" y="642938"/>
            <a:ext cx="6858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Приобретение знаний и формирование научного мировоззрения, развитие познавательных и творческих способностей, воспитание интереса и потребности в умственной деятельности, в постоянном обогащении научными знаниями, в применении их на практике».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5929313" y="4286250"/>
            <a:ext cx="3367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В.А.Сухомлинского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&amp;Ncy;&amp;icy;&amp;kcy;&amp;ocy;&amp;lcy;&amp;acy;&amp;jcy; &amp;Kcy;&amp;rcy;&amp;iecy;&amp;ncy;&amp;ocy;&amp;v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981075"/>
            <a:ext cx="364331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403" y="428604"/>
            <a:ext cx="2975700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самостоятельный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571480"/>
            <a:ext cx="2786050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Познающий 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143380"/>
            <a:ext cx="2786050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 личности</a:t>
            </a:r>
            <a:r>
              <a:rPr lang="ru-RU" dirty="0"/>
              <a:t>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4000504"/>
            <a:ext cx="2786050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компетентности</a:t>
            </a:r>
            <a:r>
              <a:rPr lang="ru-RU" dirty="0"/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714375" y="214313"/>
            <a:ext cx="7858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ФУНКЦИОНАЛЬНОЙ ГРАМОТНОСТИ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857625" y="1428750"/>
            <a:ext cx="4786313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Общая грамотность (чтение и письмо)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5143500" y="714375"/>
            <a:ext cx="5153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929063" y="2071688"/>
            <a:ext cx="4357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Грамотность в естественных науках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3929063" y="2714625"/>
            <a:ext cx="4929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Математическая грамотность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3929063" y="3357563"/>
            <a:ext cx="4500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Компьютерная грамотность</a:t>
            </a: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3929063" y="4071938"/>
            <a:ext cx="4929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Грамотность в вопросах семейной жизни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3929063" y="4786313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Грамотность в вопросах здоровья</a:t>
            </a:r>
          </a:p>
        </p:txBody>
      </p: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3929063" y="5500688"/>
            <a:ext cx="4714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Юридическая грамотность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2714625"/>
            <a:ext cx="3071813" cy="157162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</a:p>
        </p:txBody>
      </p:sp>
      <p:cxnSp>
        <p:nvCxnSpPr>
          <p:cNvPr id="17" name="Прямая соединительная линия 16"/>
          <p:cNvCxnSpPr>
            <a:stCxn id="13" idx="3"/>
          </p:cNvCxnSpPr>
          <p:nvPr/>
        </p:nvCxnSpPr>
        <p:spPr>
          <a:xfrm>
            <a:off x="3071813" y="3500438"/>
            <a:ext cx="42862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429544" y="3642519"/>
            <a:ext cx="414337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00438" y="1571625"/>
            <a:ext cx="3571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00438" y="2286000"/>
            <a:ext cx="3571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00438" y="292893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00438" y="350043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00438" y="4214813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00438" y="492918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00438" y="5715000"/>
            <a:ext cx="3571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85813" y="214313"/>
            <a:ext cx="7358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РАЗВИТИЯ ФУНКЦИОНАЛЬНОЙ ГРАМОТНОСТИ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0" y="1000125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Обучение должно носит  деятельностный характер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Учебная программа должна  учитывать интересы учащихся и их потребности в развитии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Учащиеся  активные участники изучения нового материала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Учебный процесс  ориентирован на развитие самостоятельности и ответственности ученика за результаты своей деятельности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В урочной деятельности использованы инновационные методы, современные образовательные и информационно-коммуникационные технологии ,продуктивные формы групповой работы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Активно поддерживается  исследовательская деятельность учеников в области сложных глобальных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&amp;Icy;&amp;lcy;&amp;lcy;&amp;yucy;&amp;scy;&amp;tcy;&amp;rcy;&amp;acy;&amp;tscy;&amp;icy;&amp;yacy; &amp;dcy;&amp;iecy;&amp;rcy;&amp;iecy;&amp;vcy;&amp;acy; &amp;ncy;&amp;acy; &amp;bcy;&amp;iecy;&amp;lcy;&amp;ocy;&amp;mcy; &amp;fcy;&amp;ocy;&amp;ncy;&amp;iecy; &amp;Kcy;&amp;lcy;&amp;icy;&amp;pcy;&amp;acy;&amp;rcy;&amp;tcy;&amp;ycy;, &amp;vcy;&amp;iecy;&amp;kcy;&amp;tcy;&amp;ocy;&amp;rcy;&amp;ycy;, &amp;icy; &amp;Ncy;&amp;acy;&amp;bcy;&amp;ocy;&amp;rcy; &amp;Icy;&amp;lcy;&amp;lcy;&amp;yucy;&amp;scy;&amp;tcy;&amp;rcy;&amp;acy;&amp;tscy;&amp;icy;&amp;jcy; &amp;Bcy;&amp;iecy;&amp;zcy; &amp;Ocy;&amp;pcy;&amp;lcy;&amp;acy;&amp;tcy;&amp;ycy; &amp;Ocy;&amp;tcy;&amp;chcy;&amp;icy;&amp;scy;&amp;lcy;&amp;iecy;&amp;ncy;&amp;icy;&amp;jcy;. Image 16734175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0" y="214313"/>
            <a:ext cx="50228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 descr="Watering-Can, Ecology, Garden - Free image - 1593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4714875"/>
            <a:ext cx="1428750" cy="1428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929188" y="285750"/>
            <a:ext cx="4214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ФОРМИРОВАНИЯ ФУНКЦИОНАЛЬНОЙ ГРАМОТНОСТИ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Анна\КУРСЫ 2013\ШАБЛОНЫ ПРЕЗЕНТАЦИЙ\шаблоны фоны для презентаций\114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47638"/>
            <a:ext cx="9753600" cy="71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187450" y="1139825"/>
            <a:ext cx="73453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/>
              <a:t>Научиться действовать ученик может только в процессе самого действия, а каждодневная работа учителя на </a:t>
            </a:r>
            <a:r>
              <a:rPr lang="ru-RU" sz="2800" b="1" u="sng"/>
              <a:t>уроке,</a:t>
            </a:r>
            <a:r>
              <a:rPr lang="ru-RU" sz="2800" b="1"/>
              <a:t> образовательные технологии, которые он выбирает, формируют функциональную грамотность учащихся, соответствующую их возрастной ступени.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360</Words>
  <PresentationFormat>Экран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WiZaRd</cp:lastModifiedBy>
  <cp:revision>26</cp:revision>
  <dcterms:created xsi:type="dcterms:W3CDTF">2014-12-11T16:28:56Z</dcterms:created>
  <dcterms:modified xsi:type="dcterms:W3CDTF">2014-12-14T15:25:22Z</dcterms:modified>
</cp:coreProperties>
</file>