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FF00FF"/>
    <a:srgbClr val="800000"/>
    <a:srgbClr val="0080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8kYG1H" TargetMode="External"/><Relationship Id="rId2" Type="http://schemas.openxmlformats.org/officeDocument/2006/relationships/hyperlink" Target="http://goo.gl/VcvIY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o.gl/z4X2n6" TargetMode="External"/><Relationship Id="rId5" Type="http://schemas.openxmlformats.org/officeDocument/2006/relationships/hyperlink" Target="http://goo.gl/8LQupH" TargetMode="External"/><Relationship Id="rId4" Type="http://schemas.openxmlformats.org/officeDocument/2006/relationships/hyperlink" Target="http://goo.gl/C9VxS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3.gif"/><Relationship Id="rId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381000" y="3733800"/>
            <a:ext cx="82296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Шевченко Алёна Григорьевна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Учитель географии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0"/>
            <a:ext cx="3352800" cy="1143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" y="1676400"/>
            <a:ext cx="8153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Конкурс интерактивных Презентаций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«интерактивная мозаика»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ушария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8780"/>
            <a:ext cx="8496944" cy="4460380"/>
          </a:xfrm>
          <a:prstGeom prst="rect">
            <a:avLst/>
          </a:prstGeom>
        </p:spPr>
      </p:pic>
      <p:sp>
        <p:nvSpPr>
          <p:cNvPr id="23" name="Дуга 22"/>
          <p:cNvSpPr/>
          <p:nvPr/>
        </p:nvSpPr>
        <p:spPr>
          <a:xfrm rot="16200000">
            <a:off x="4752018" y="728698"/>
            <a:ext cx="4392492" cy="3888432"/>
          </a:xfrm>
          <a:prstGeom prst="arc">
            <a:avLst>
              <a:gd name="adj1" fmla="val 11265743"/>
              <a:gd name="adj2" fmla="val 21217904"/>
            </a:avLst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rot="16200000">
            <a:off x="503547" y="656689"/>
            <a:ext cx="4392489" cy="3888432"/>
          </a:xfrm>
          <a:prstGeom prst="arc">
            <a:avLst>
              <a:gd name="adj1" fmla="val 11342481"/>
              <a:gd name="adj2" fmla="val 21065407"/>
            </a:avLst>
          </a:prstGeom>
          <a:ln w="444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16200000">
            <a:off x="431541" y="1160748"/>
            <a:ext cx="4392490" cy="2880321"/>
          </a:xfrm>
          <a:prstGeom prst="arc">
            <a:avLst>
              <a:gd name="adj1" fmla="val 11238943"/>
              <a:gd name="adj2" fmla="val 21306456"/>
            </a:avLst>
          </a:prstGeom>
          <a:ln w="444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5400000">
            <a:off x="4355975" y="836713"/>
            <a:ext cx="4392490" cy="3672408"/>
          </a:xfrm>
          <a:prstGeom prst="arc">
            <a:avLst>
              <a:gd name="adj1" fmla="val 11313634"/>
              <a:gd name="adj2" fmla="val 21217904"/>
            </a:avLst>
          </a:prstGeom>
          <a:ln w="444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rot="5400000">
            <a:off x="107503" y="764703"/>
            <a:ext cx="4392490" cy="3672408"/>
          </a:xfrm>
          <a:prstGeom prst="arc">
            <a:avLst>
              <a:gd name="adj1" fmla="val 11313634"/>
              <a:gd name="adj2" fmla="val 21217904"/>
            </a:avLst>
          </a:prstGeom>
          <a:ln w="444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 rot="16200000">
            <a:off x="4968043" y="872714"/>
            <a:ext cx="4464497" cy="3528392"/>
          </a:xfrm>
          <a:prstGeom prst="arc">
            <a:avLst>
              <a:gd name="adj1" fmla="val 11342481"/>
              <a:gd name="adj2" fmla="val 21065407"/>
            </a:avLst>
          </a:prstGeom>
          <a:ln w="444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716016" y="2420888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0◦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028384" y="2420888"/>
            <a:ext cx="576064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120◦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292080" y="2420888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002060"/>
                </a:solidFill>
              </a:rPr>
              <a:t>20◦.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851920" y="2420888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40◦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43608" y="2420888"/>
            <a:ext cx="576064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160◦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67544" y="2420888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180◦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732240" y="2420888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80◦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695728" y="0"/>
            <a:ext cx="244827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Восточная долгота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555776" y="0"/>
            <a:ext cx="244827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Западная долгота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9512" y="4941168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Градусы долготы подписывают на экваторе. Обрати внимание, что </a:t>
            </a:r>
          </a:p>
          <a:p>
            <a:r>
              <a:rPr lang="ru-RU" sz="2400" dirty="0" smtClean="0"/>
              <a:t>западная долгота будет подписываться справа налево!</a:t>
            </a:r>
            <a:endParaRPr lang="ru-RU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6804248" y="5013176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Записывают данные: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20◦ в.д.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140◦ </a:t>
            </a:r>
            <a:r>
              <a:rPr lang="ru-RU" sz="2400" dirty="0" err="1" smtClean="0">
                <a:solidFill>
                  <a:srgbClr val="002060"/>
                </a:solidFill>
              </a:rPr>
              <a:t>з.д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  <p:bldP spid="25" grpId="0" animBg="1"/>
      <p:bldP spid="32" grpId="0" animBg="1"/>
      <p:bldP spid="46" grpId="0"/>
      <p:bldP spid="4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ушария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8780"/>
            <a:ext cx="8496944" cy="4460380"/>
          </a:xfrm>
          <a:prstGeom prst="rect">
            <a:avLst/>
          </a:prstGeom>
        </p:spPr>
      </p:pic>
      <p:sp>
        <p:nvSpPr>
          <p:cNvPr id="23" name="Дуга 22"/>
          <p:cNvSpPr/>
          <p:nvPr/>
        </p:nvSpPr>
        <p:spPr>
          <a:xfrm rot="16200000">
            <a:off x="4752018" y="728698"/>
            <a:ext cx="4392492" cy="3888432"/>
          </a:xfrm>
          <a:prstGeom prst="arc">
            <a:avLst>
              <a:gd name="adj1" fmla="val 11265743"/>
              <a:gd name="adj2" fmla="val 21217904"/>
            </a:avLst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rot="16200000">
            <a:off x="503547" y="656689"/>
            <a:ext cx="4392489" cy="3888432"/>
          </a:xfrm>
          <a:prstGeom prst="arc">
            <a:avLst>
              <a:gd name="adj1" fmla="val 11342481"/>
              <a:gd name="adj2" fmla="val 21065407"/>
            </a:avLst>
          </a:prstGeom>
          <a:ln w="444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716016" y="2420888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0◦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67544" y="2420888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180◦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1" name="Дуга 20"/>
          <p:cNvSpPr/>
          <p:nvPr/>
        </p:nvSpPr>
        <p:spPr>
          <a:xfrm rot="16200000">
            <a:off x="4680013" y="1880828"/>
            <a:ext cx="4464495" cy="1512168"/>
          </a:xfrm>
          <a:prstGeom prst="arc">
            <a:avLst>
              <a:gd name="adj1" fmla="val 10966445"/>
              <a:gd name="adj2" fmla="val 21205477"/>
            </a:avLst>
          </a:prstGeom>
          <a:ln w="444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16200000">
            <a:off x="539552" y="1340768"/>
            <a:ext cx="4392490" cy="2520277"/>
          </a:xfrm>
          <a:prstGeom prst="arc">
            <a:avLst>
              <a:gd name="adj1" fmla="val 11494406"/>
              <a:gd name="adj2" fmla="val 20937454"/>
            </a:avLst>
          </a:prstGeom>
          <a:ln w="444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 rot="5400000">
            <a:off x="4319971" y="1376773"/>
            <a:ext cx="4392490" cy="2592288"/>
          </a:xfrm>
          <a:prstGeom prst="arc">
            <a:avLst>
              <a:gd name="adj1" fmla="val 11313634"/>
              <a:gd name="adj2" fmla="val 21217904"/>
            </a:avLst>
          </a:prstGeom>
          <a:ln w="444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 rot="5400000">
            <a:off x="35495" y="1340769"/>
            <a:ext cx="4320482" cy="2592288"/>
          </a:xfrm>
          <a:prstGeom prst="arc">
            <a:avLst>
              <a:gd name="adj1" fmla="val 11313634"/>
              <a:gd name="adj2" fmla="val 21217904"/>
            </a:avLst>
          </a:prstGeom>
          <a:ln w="444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796136" y="242088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524328" y="234888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</a:t>
            </a:r>
            <a:endParaRPr lang="ru-RU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491880" y="234888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475656" y="234888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</a:t>
            </a:r>
            <a:endParaRPr lang="ru-RU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644008" y="4869160"/>
            <a:ext cx="23762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Меридиан А лежит между 40◦ и 60◦в.д.</a:t>
            </a:r>
          </a:p>
          <a:p>
            <a:r>
              <a:rPr lang="ru-RU" sz="2000" dirty="0" smtClean="0"/>
              <a:t>Почти посередине, тогда это 30◦ в.д.</a:t>
            </a:r>
          </a:p>
          <a:p>
            <a:endParaRPr lang="ru-RU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251520" y="4869160"/>
            <a:ext cx="23762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Меридиан В лежит между 60◦ и 80◦з.д.</a:t>
            </a:r>
          </a:p>
          <a:p>
            <a:r>
              <a:rPr lang="ru-RU" sz="2000" dirty="0" smtClean="0"/>
              <a:t>Почти посередине, тогда это 70◦ </a:t>
            </a:r>
            <a:r>
              <a:rPr lang="ru-RU" sz="2000" dirty="0" err="1" smtClean="0"/>
              <a:t>з.д</a:t>
            </a:r>
            <a:endParaRPr lang="ru-RU" sz="2000" dirty="0" smtClean="0"/>
          </a:p>
          <a:p>
            <a:endParaRPr lang="ru-RU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7092280" y="4869160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Узнай долготу меридиана Б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87824" y="4869160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Узнай долготу меридиана Г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92280" y="59399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112◦ в.д.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2987824" y="600207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130◦ </a:t>
            </a:r>
            <a:r>
              <a:rPr lang="ru-RU" dirty="0" err="1" smtClean="0"/>
              <a:t>з.д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2987824" y="64886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150◦ </a:t>
            </a:r>
            <a:r>
              <a:rPr lang="ru-RU" dirty="0" err="1" smtClean="0"/>
              <a:t>з.д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7092280" y="644404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122◦ в.д.</a:t>
            </a:r>
            <a:endParaRPr lang="ru-RU" dirty="0"/>
          </a:p>
        </p:txBody>
      </p:sp>
      <p:sp>
        <p:nvSpPr>
          <p:cNvPr id="25" name="Управляющая кнопка: назад 24">
            <a:hlinkClick r:id="rId3" action="ppaction://hlinksldjump" highlightClick="1"/>
          </p:cNvPr>
          <p:cNvSpPr/>
          <p:nvPr/>
        </p:nvSpPr>
        <p:spPr>
          <a:xfrm>
            <a:off x="467544" y="260648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51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32656"/>
            <a:ext cx="6120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Герои романа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Жюля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Верна «20 000 лье под водой» начал свое кругосветное путешествие по морским глубинам  под 34°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с.ш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. и 139°в.д. В каком океане он начал свое путь и вблизи каких островов?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20-000-leagues-under-the-sea-origina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717032"/>
            <a:ext cx="5112568" cy="2780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353145688_20_000_leagues_under_the_sea_by_goldendaniel-d3k458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44624"/>
            <a:ext cx="2952328" cy="4392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79512" y="270892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Тихий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3573016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Японские острова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6" name="Рисунок 15" descr="Во!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941168"/>
            <a:ext cx="1656184" cy="1584176"/>
          </a:xfrm>
          <a:prstGeom prst="rect">
            <a:avLst/>
          </a:prstGeom>
        </p:spPr>
      </p:pic>
      <p:pic>
        <p:nvPicPr>
          <p:cNvPr id="17" name="Рисунок 16" descr="Подумай еще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4797152"/>
            <a:ext cx="1584176" cy="158417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63688" y="2708920"/>
            <a:ext cx="54726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Индийский    Атлантический</a:t>
            </a:r>
          </a:p>
          <a:p>
            <a:endParaRPr lang="ru-RU" sz="2800" dirty="0" smtClean="0">
              <a:solidFill>
                <a:srgbClr val="0070C0"/>
              </a:solidFill>
            </a:endParaRPr>
          </a:p>
          <a:p>
            <a:r>
              <a:rPr lang="ru-RU" sz="2800" dirty="0" smtClean="0">
                <a:solidFill>
                  <a:srgbClr val="0070C0"/>
                </a:solidFill>
              </a:rPr>
              <a:t>       Филиппинские 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        острова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5616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Герои другого его романа «Таинственный остров» отправились в путешествие на воздушном шаре в точке 38°с.ш. и  78°з.д. По политической карте мира определите гражданами какой страны они были?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chGryiOoL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88640"/>
            <a:ext cx="2972048" cy="4176464"/>
          </a:xfrm>
          <a:prstGeom prst="rect">
            <a:avLst/>
          </a:prstGeom>
        </p:spPr>
      </p:pic>
      <p:pic>
        <p:nvPicPr>
          <p:cNvPr id="8" name="Рисунок 7" descr="i_4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780928"/>
            <a:ext cx="2652911" cy="38884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19872" y="4581128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Соединенные Штаты Америки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2" name="Рисунок 11" descr="Во!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5273824"/>
            <a:ext cx="1656184" cy="1584176"/>
          </a:xfrm>
          <a:prstGeom prst="rect">
            <a:avLst/>
          </a:prstGeom>
        </p:spPr>
      </p:pic>
      <p:pic>
        <p:nvPicPr>
          <p:cNvPr id="13" name="Рисунок 12" descr="Подумай еще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5085184"/>
            <a:ext cx="1584176" cy="15841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19872" y="2780928"/>
            <a:ext cx="1944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Канада</a:t>
            </a:r>
          </a:p>
          <a:p>
            <a:endParaRPr lang="ru-RU" sz="2800" dirty="0" smtClean="0">
              <a:solidFill>
                <a:srgbClr val="0070C0"/>
              </a:solidFill>
            </a:endParaRPr>
          </a:p>
          <a:p>
            <a:r>
              <a:rPr lang="ru-RU" sz="2800" dirty="0" smtClean="0">
                <a:solidFill>
                  <a:srgbClr val="0070C0"/>
                </a:solidFill>
              </a:rPr>
              <a:t>Франция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Шхуна «Пилигрим» была под  44◦ </a:t>
            </a:r>
            <a:r>
              <a:rPr lang="ru-RU" sz="2400" dirty="0" err="1" smtClean="0">
                <a:solidFill>
                  <a:srgbClr val="002060"/>
                </a:solidFill>
              </a:rPr>
              <a:t>ю.ш</a:t>
            </a:r>
            <a:r>
              <a:rPr lang="ru-RU" sz="2400" dirty="0" smtClean="0">
                <a:solidFill>
                  <a:srgbClr val="002060"/>
                </a:solidFill>
              </a:rPr>
              <a:t>. и 165◦ долготы к западу от Гринвича.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В каком океане находились  герои романа </a:t>
            </a:r>
            <a:r>
              <a:rPr lang="ru-RU" sz="2400" dirty="0" err="1" smtClean="0">
                <a:solidFill>
                  <a:srgbClr val="002060"/>
                </a:solidFill>
              </a:rPr>
              <a:t>Жюля</a:t>
            </a:r>
            <a:r>
              <a:rPr lang="ru-RU" sz="2400" dirty="0" smtClean="0">
                <a:solidFill>
                  <a:srgbClr val="002060"/>
                </a:solidFill>
              </a:rPr>
              <a:t> Верна «Пятнадцатилетний капитан»?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Во!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5013176"/>
            <a:ext cx="1656184" cy="1584176"/>
          </a:xfrm>
          <a:prstGeom prst="rect">
            <a:avLst/>
          </a:prstGeom>
        </p:spPr>
      </p:pic>
      <p:pic>
        <p:nvPicPr>
          <p:cNvPr id="7" name="Рисунок 6" descr="Подумай еще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5013176"/>
            <a:ext cx="1584176" cy="15841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256490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Тихий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1" name="Рисунок 10" descr="1225659147_co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260648"/>
            <a:ext cx="3057128" cy="43204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1560" y="3448164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Индийский</a:t>
            </a:r>
          </a:p>
          <a:p>
            <a:endParaRPr lang="ru-RU" sz="2800" dirty="0" smtClean="0">
              <a:solidFill>
                <a:srgbClr val="0070C0"/>
              </a:solidFill>
            </a:endParaRPr>
          </a:p>
          <a:p>
            <a:r>
              <a:rPr lang="ru-RU" sz="2800" dirty="0" smtClean="0">
                <a:solidFill>
                  <a:srgbClr val="0070C0"/>
                </a:solidFill>
              </a:rPr>
              <a:t>Атлантический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60648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Герои романа «Пять недель на воздушном шаре» поднялись в воздух с острова Занзибар и достигли 17◦ </a:t>
            </a:r>
            <a:r>
              <a:rPr lang="ru-RU" sz="2400" dirty="0" err="1" smtClean="0">
                <a:solidFill>
                  <a:srgbClr val="002060"/>
                </a:solidFill>
              </a:rPr>
              <a:t>с.ш</a:t>
            </a:r>
            <a:r>
              <a:rPr lang="ru-RU" sz="2400" dirty="0" smtClean="0">
                <a:solidFill>
                  <a:srgbClr val="002060"/>
                </a:solidFill>
              </a:rPr>
              <a:t>. и 14.◦ </a:t>
            </a:r>
            <a:r>
              <a:rPr lang="ru-RU" sz="2400" dirty="0" err="1" smtClean="0">
                <a:solidFill>
                  <a:srgbClr val="002060"/>
                </a:solidFill>
              </a:rPr>
              <a:t>з.д</a:t>
            </a:r>
            <a:r>
              <a:rPr lang="ru-RU" sz="2400" dirty="0" smtClean="0">
                <a:solidFill>
                  <a:srgbClr val="002060"/>
                </a:solidFill>
              </a:rPr>
              <a:t>., где их шар упал в реку. В какую реку упал воздушный шар с героями романа?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information_items_49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4218" y="2852936"/>
            <a:ext cx="4354286" cy="32657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915816" y="357301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Нигер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0" name="Рисунок 9" descr="Во!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077072"/>
            <a:ext cx="1656184" cy="1584176"/>
          </a:xfrm>
          <a:prstGeom prst="rect">
            <a:avLst/>
          </a:prstGeom>
        </p:spPr>
      </p:pic>
      <p:pic>
        <p:nvPicPr>
          <p:cNvPr id="11" name="Рисунок 10" descr="Подумай еще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797152"/>
            <a:ext cx="1584176" cy="15841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2333198"/>
            <a:ext cx="2448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Конго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                  Нил</a:t>
            </a:r>
          </a:p>
          <a:p>
            <a:endParaRPr lang="ru-RU" sz="2800" dirty="0" smtClean="0">
              <a:solidFill>
                <a:srgbClr val="0070C0"/>
              </a:solidFill>
            </a:endParaRPr>
          </a:p>
          <a:p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6632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Потерпевший крушение капитан Грант, герой романа «Дети капитана Гранта», сумел добраться до острова Табор с координатами 37◦ </a:t>
            </a:r>
            <a:r>
              <a:rPr lang="ru-RU" sz="2400" dirty="0" err="1" smtClean="0">
                <a:solidFill>
                  <a:srgbClr val="002060"/>
                </a:solidFill>
              </a:rPr>
              <a:t>ю.ш</a:t>
            </a:r>
            <a:r>
              <a:rPr lang="ru-RU" sz="2400" dirty="0" smtClean="0">
                <a:solidFill>
                  <a:srgbClr val="002060"/>
                </a:solidFill>
              </a:rPr>
              <a:t>. и 139◦ в.д.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Вблизи какого материка находился долгое время капитан Грант?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Во!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492896"/>
            <a:ext cx="1656184" cy="1584176"/>
          </a:xfrm>
          <a:prstGeom prst="rect">
            <a:avLst/>
          </a:prstGeom>
        </p:spPr>
      </p:pic>
      <p:pic>
        <p:nvPicPr>
          <p:cNvPr id="7" name="Рисунок 6" descr="Подумай еще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149080"/>
            <a:ext cx="1584176" cy="15841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59832" y="2620069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Австралия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2" name="Рисунок 11" descr="g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2132856"/>
            <a:ext cx="3240360" cy="4464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059832" y="3484165"/>
            <a:ext cx="18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Африка</a:t>
            </a:r>
          </a:p>
          <a:p>
            <a:endParaRPr lang="ru-RU" sz="2800" dirty="0" smtClean="0">
              <a:solidFill>
                <a:srgbClr val="0070C0"/>
              </a:solidFill>
            </a:endParaRPr>
          </a:p>
          <a:p>
            <a:r>
              <a:rPr lang="ru-RU" sz="2800" dirty="0" smtClean="0">
                <a:solidFill>
                  <a:srgbClr val="0070C0"/>
                </a:solidFill>
              </a:rPr>
              <a:t>Евразия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0112" y="980728"/>
            <a:ext cx="3312368" cy="4896544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980728"/>
            <a:ext cx="4968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«</a:t>
            </a:r>
            <a:r>
              <a:rPr lang="ru-RU" sz="2400" i="1" dirty="0" err="1" smtClean="0"/>
              <a:t>Филеас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Фогг</a:t>
            </a:r>
            <a:r>
              <a:rPr lang="ru-RU" sz="2400" i="1" dirty="0" smtClean="0"/>
              <a:t> и сэр Френсис </a:t>
            </a:r>
            <a:r>
              <a:rPr lang="ru-RU" sz="2400" i="1" dirty="0" err="1" smtClean="0"/>
              <a:t>Кромарти</a:t>
            </a:r>
            <a:r>
              <a:rPr lang="ru-RU" sz="2400" i="1" dirty="0" smtClean="0"/>
              <a:t>, запрятанные в свои корзины по </a:t>
            </a:r>
            <a:r>
              <a:rPr lang="ru-RU" sz="2400" i="1" dirty="0" err="1" smtClean="0"/>
              <a:t>самуую</a:t>
            </a:r>
            <a:r>
              <a:rPr lang="ru-RU" sz="2400" i="1" dirty="0" smtClean="0"/>
              <a:t> шею, страдали от тряской рыси слова…Паспарту сидел на спине животного и первый принимал на себя все толчки; помня наставления своего господина, он старался держать язык за зубами из боязни откусить его»</a:t>
            </a:r>
            <a:endParaRPr lang="ru-RU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372200" y="537321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Смирнова Марина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4797152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Определите координаты городов Бомбей и Калькутта, в которых побывали герои романа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« За 80 дней вокруг света»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28826"/>
            <a:ext cx="65668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Самостоятельная работа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36096" y="2564904"/>
            <a:ext cx="3491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Определите координаты столицы страны, где герои романа использовали такое необычное средство передвижения.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8" name="Содержимое 3" descr="рис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2564904"/>
            <a:ext cx="4824537" cy="3888432"/>
          </a:xfrm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11560" y="188640"/>
            <a:ext cx="7696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 dirty="0"/>
              <a:t>« Какой это был переезд! Путешественники сидели, тесно прижавшись друг к другу, и не могли разговаривать…Сани скользили по поверхности равнины с такой же легкостью, как судно по водной глади: без малейшей качки»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60032" y="260648"/>
            <a:ext cx="3960440" cy="3312368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1520" y="260648"/>
            <a:ext cx="439248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i="1" dirty="0"/>
              <a:t>«Что он выиграл в результате своей поездки? Что привез он с собой? Ничего, скажут некоторые. Да, ничего, если не считать очаровательной жены, которая – как это ни покажется невероятным – сделала его самым счастливым человеком в мире!</a:t>
            </a:r>
          </a:p>
          <a:p>
            <a:r>
              <a:rPr lang="ru-RU" sz="2400" i="1" dirty="0"/>
              <a:t>      А разве для одного этого не стоит объехать вокруг света</a:t>
            </a:r>
            <a:r>
              <a:rPr lang="ru-RU" sz="2400" i="1" dirty="0" smtClean="0"/>
              <a:t>?»</a:t>
            </a:r>
            <a:endParaRPr lang="ru-RU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5118283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Определите координаты родного города </a:t>
            </a:r>
            <a:r>
              <a:rPr lang="ru-RU" sz="2400" dirty="0" err="1" smtClean="0">
                <a:solidFill>
                  <a:srgbClr val="002060"/>
                </a:solidFill>
              </a:rPr>
              <a:t>Филеаса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Фогга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2630"/>
            <a:ext cx="8280920" cy="157018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Определение географических координат по </a:t>
            </a:r>
            <a:r>
              <a:rPr lang="ru-RU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физической </a:t>
            </a:r>
            <a:br>
              <a:rPr lang="ru-RU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карте </a:t>
            </a: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полушарий</a:t>
            </a:r>
            <a:endParaRPr lang="ru-RU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68227"/>
            <a:ext cx="4104456" cy="115212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Интерактивное пособие 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для учащихся 6 класса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487648"/>
            <a:ext cx="40324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Пособие содержит  памятку по определению координат, тесты и задания для самостоятельной работы, которые  состоят на основе литературного материала романов  </a:t>
            </a:r>
            <a:r>
              <a:rPr lang="ru-RU" sz="2400" dirty="0" err="1" smtClean="0">
                <a:solidFill>
                  <a:srgbClr val="002060"/>
                </a:solidFill>
              </a:rPr>
              <a:t>Жюля</a:t>
            </a:r>
            <a:r>
              <a:rPr lang="ru-RU" sz="2400" dirty="0" smtClean="0">
                <a:solidFill>
                  <a:srgbClr val="002060"/>
                </a:solidFill>
              </a:rPr>
              <a:t> Верна.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Назва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968227"/>
            <a:ext cx="3377952" cy="2828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Список литературы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ru-RU" sz="3000" dirty="0" smtClean="0">
                <a:latin typeface="+mj-lt"/>
              </a:rPr>
              <a:t>Крылова О. В. Интересный урок географии: Книга для учителя. – М. : Просвещение, 2010. </a:t>
            </a:r>
          </a:p>
          <a:p>
            <a:pPr marL="514350" indent="-514350">
              <a:buAutoNum type="arabicPeriod"/>
            </a:pPr>
            <a:r>
              <a:rPr lang="ru-RU" sz="3000" dirty="0" smtClean="0">
                <a:latin typeface="+mj-lt"/>
              </a:rPr>
              <a:t>Максимов Н. А Методическое пособие по физической географии. – М., Просвещение, 2011.</a:t>
            </a:r>
          </a:p>
          <a:p>
            <a:pPr marL="514350" indent="-514350">
              <a:buAutoNum type="arabicPeriod"/>
            </a:pPr>
            <a:r>
              <a:rPr lang="ru-RU" sz="3000" dirty="0" smtClean="0">
                <a:latin typeface="+mj-lt"/>
              </a:rPr>
              <a:t>Никитина Н. А. Поурочные разработки по географии. 6 класс. – М. : ВАКО, 2009.</a:t>
            </a:r>
          </a:p>
          <a:p>
            <a:pPr marL="514350" indent="-514350">
              <a:buAutoNum type="arabicPeriod"/>
            </a:pPr>
            <a:r>
              <a:rPr lang="ru-RU" sz="3000" dirty="0" smtClean="0">
                <a:latin typeface="+mj-lt"/>
              </a:rPr>
              <a:t>Сиротин В.И. Самостоятельные и практические работы по географии. – М.: Просвещение, 2011. </a:t>
            </a:r>
          </a:p>
          <a:p>
            <a:pPr marL="514350" indent="-514350">
              <a:buAutoNum type="arabicPeriod"/>
            </a:pPr>
            <a:r>
              <a:rPr lang="ru-RU" sz="3000" dirty="0" err="1" smtClean="0">
                <a:latin typeface="+mj-lt"/>
              </a:rPr>
              <a:t>Жюль</a:t>
            </a:r>
            <a:r>
              <a:rPr lang="ru-RU" sz="3000" dirty="0" smtClean="0">
                <a:latin typeface="+mj-lt"/>
              </a:rPr>
              <a:t> Верн. </a:t>
            </a:r>
            <a:r>
              <a:rPr lang="ru-RU" sz="3000" dirty="0" smtClean="0">
                <a:latin typeface="+mj-lt"/>
                <a:cs typeface="Arial" charset="0"/>
              </a:rPr>
              <a:t>Вокруг света за 80 дней. – </a:t>
            </a:r>
            <a:r>
              <a:rPr lang="ru-RU" sz="3000" dirty="0" err="1" smtClean="0">
                <a:latin typeface="+mj-lt"/>
                <a:cs typeface="Arial" charset="0"/>
              </a:rPr>
              <a:t>Ридердз</a:t>
            </a:r>
            <a:r>
              <a:rPr lang="ru-RU" sz="3000" dirty="0" smtClean="0">
                <a:latin typeface="+mj-lt"/>
                <a:cs typeface="Arial" charset="0"/>
              </a:rPr>
              <a:t> Дайджест, 2010.</a:t>
            </a:r>
            <a:endParaRPr lang="ru-RU" sz="3000" dirty="0" smtClean="0">
              <a:latin typeface="+mj-lt"/>
            </a:endParaRP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Список источников иллюстраций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3052936"/>
          </a:xfrm>
        </p:spPr>
        <p:txBody>
          <a:bodyPr/>
          <a:lstStyle/>
          <a:p>
            <a:r>
              <a:rPr lang="ru-RU" u="sng" dirty="0" smtClean="0">
                <a:hlinkClick r:id="rId2"/>
              </a:rPr>
              <a:t>http://goo.gl/VcvIY0</a:t>
            </a:r>
            <a:endParaRPr lang="ru-RU" dirty="0" smtClean="0"/>
          </a:p>
          <a:p>
            <a:r>
              <a:rPr lang="ru-RU" u="sng" dirty="0" smtClean="0">
                <a:hlinkClick r:id="rId3"/>
              </a:rPr>
              <a:t>http://goo.gl/8kYG1H</a:t>
            </a:r>
            <a:endParaRPr lang="ru-RU" dirty="0" smtClean="0"/>
          </a:p>
          <a:p>
            <a:r>
              <a:rPr lang="ru-RU" u="sng" dirty="0" smtClean="0">
                <a:hlinkClick r:id="rId4"/>
              </a:rPr>
              <a:t>http://goo.gl/C9VxSk</a:t>
            </a:r>
            <a:endParaRPr lang="ru-RU" dirty="0" smtClean="0"/>
          </a:p>
          <a:p>
            <a:r>
              <a:rPr lang="ru-RU" u="sng" dirty="0" smtClean="0">
                <a:hlinkClick r:id="rId5"/>
              </a:rPr>
              <a:t>http://goo.gl/8LQupH</a:t>
            </a:r>
            <a:endParaRPr lang="ru-RU" dirty="0" smtClean="0"/>
          </a:p>
          <a:p>
            <a:r>
              <a:rPr lang="ru-RU" u="sng" dirty="0" smtClean="0">
                <a:hlinkClick r:id="rId6"/>
              </a:rPr>
              <a:t>http://goo.gl/z4X2n6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40324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План работы 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59" y="1918573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Линии градусной сети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59" y="2926685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Определение полушарий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596336" y="1916832"/>
            <a:ext cx="648072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11559" y="386278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Определение широты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59" y="4762889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Определение долготы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59" y="5662989"/>
            <a:ext cx="324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Проверь себя!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Управляющая кнопка: далее 11">
            <a:hlinkClick r:id="rId2" action="ppaction://hlinksldjump" highlightClick="1"/>
          </p:cNvPr>
          <p:cNvSpPr/>
          <p:nvPr/>
        </p:nvSpPr>
        <p:spPr>
          <a:xfrm>
            <a:off x="7596336" y="3933056"/>
            <a:ext cx="648072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3" action="ppaction://hlinksldjump" highlightClick="1"/>
          </p:cNvPr>
          <p:cNvSpPr/>
          <p:nvPr/>
        </p:nvSpPr>
        <p:spPr>
          <a:xfrm>
            <a:off x="7596336" y="4833156"/>
            <a:ext cx="648072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rId4" action="ppaction://hlinksldjump" highlightClick="1"/>
          </p:cNvPr>
          <p:cNvSpPr/>
          <p:nvPr/>
        </p:nvSpPr>
        <p:spPr>
          <a:xfrm>
            <a:off x="7596336" y="5733256"/>
            <a:ext cx="648072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Globo terraque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88640"/>
            <a:ext cx="2016224" cy="1696822"/>
          </a:xfrm>
          <a:prstGeom prst="rect">
            <a:avLst/>
          </a:prstGeom>
        </p:spPr>
      </p:pic>
      <p:sp>
        <p:nvSpPr>
          <p:cNvPr id="14" name="Управляющая кнопка: далее 13">
            <a:hlinkClick r:id="rId6" action="ppaction://hlinksldjump" highlightClick="1"/>
          </p:cNvPr>
          <p:cNvSpPr/>
          <p:nvPr/>
        </p:nvSpPr>
        <p:spPr>
          <a:xfrm>
            <a:off x="7596336" y="2996952"/>
            <a:ext cx="648072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ушария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8780"/>
            <a:ext cx="8496944" cy="4460380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 flipV="1">
            <a:off x="323528" y="2636912"/>
            <a:ext cx="4176464" cy="3412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44008" y="2636912"/>
            <a:ext cx="4176464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Равнобедренный треугольник 18"/>
          <p:cNvSpPr/>
          <p:nvPr/>
        </p:nvSpPr>
        <p:spPr>
          <a:xfrm>
            <a:off x="2339752" y="188640"/>
            <a:ext cx="216024" cy="216024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6660232" y="187286"/>
            <a:ext cx="216024" cy="216024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flipV="1">
            <a:off x="2339752" y="4869160"/>
            <a:ext cx="288032" cy="21602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flipV="1">
            <a:off x="6660232" y="4869160"/>
            <a:ext cx="360040" cy="21602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 rot="16200000">
            <a:off x="4752018" y="728698"/>
            <a:ext cx="4392492" cy="3888432"/>
          </a:xfrm>
          <a:prstGeom prst="arc">
            <a:avLst>
              <a:gd name="adj1" fmla="val 11265743"/>
              <a:gd name="adj2" fmla="val 21217904"/>
            </a:avLst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rot="16200000">
            <a:off x="467544" y="692694"/>
            <a:ext cx="4392489" cy="3816423"/>
          </a:xfrm>
          <a:prstGeom prst="arc">
            <a:avLst>
              <a:gd name="adj1" fmla="val 11342481"/>
              <a:gd name="adj2" fmla="val 21065407"/>
            </a:avLst>
          </a:prstGeom>
          <a:ln w="444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3528" y="521061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Северный полюс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572396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Южный  полюс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832" y="521061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Экватор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5210616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Гринвичский меридиан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4048" y="573325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180◦ меридиан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8244408" y="5805264"/>
            <a:ext cx="648072" cy="7200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16200000">
            <a:off x="431541" y="1160748"/>
            <a:ext cx="4392490" cy="2880321"/>
          </a:xfrm>
          <a:prstGeom prst="arc">
            <a:avLst>
              <a:gd name="adj1" fmla="val 11238943"/>
              <a:gd name="adj2" fmla="val 21306456"/>
            </a:avLst>
          </a:prstGeom>
          <a:ln w="444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5400000">
            <a:off x="4355975" y="836713"/>
            <a:ext cx="4392490" cy="3672408"/>
          </a:xfrm>
          <a:prstGeom prst="arc">
            <a:avLst>
              <a:gd name="adj1" fmla="val 11313634"/>
              <a:gd name="adj2" fmla="val 21217904"/>
            </a:avLst>
          </a:prstGeom>
          <a:ln w="444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95536" y="616530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Параллели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4048" y="623731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Меридианы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0" name="Дуга 29"/>
          <p:cNvSpPr/>
          <p:nvPr/>
        </p:nvSpPr>
        <p:spPr>
          <a:xfrm>
            <a:off x="179512" y="3140968"/>
            <a:ext cx="4392488" cy="1008112"/>
          </a:xfrm>
          <a:prstGeom prst="arc">
            <a:avLst>
              <a:gd name="adj1" fmla="val 11238943"/>
              <a:gd name="adj2" fmla="val 21259651"/>
            </a:avLst>
          </a:prstGeom>
          <a:ln w="4445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уга 30"/>
          <p:cNvSpPr/>
          <p:nvPr/>
        </p:nvSpPr>
        <p:spPr>
          <a:xfrm rot="10800000">
            <a:off x="4499992" y="1196752"/>
            <a:ext cx="4464496" cy="936103"/>
          </a:xfrm>
          <a:prstGeom prst="arc">
            <a:avLst>
              <a:gd name="adj1" fmla="val 11223460"/>
              <a:gd name="adj2" fmla="val 21198816"/>
            </a:avLst>
          </a:prstGeom>
          <a:ln w="4445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олушария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640960" cy="446038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>
            <a:stCxn id="5" idx="1"/>
          </p:cNvCxnSpPr>
          <p:nvPr/>
        </p:nvCxnSpPr>
        <p:spPr>
          <a:xfrm>
            <a:off x="251520" y="2562846"/>
            <a:ext cx="4248472" cy="2058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644008" y="2564904"/>
            <a:ext cx="4176464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9512" y="515719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Северное полушарие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4088" y="5282044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Южное полушарие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Пирог 18"/>
          <p:cNvSpPr/>
          <p:nvPr/>
        </p:nvSpPr>
        <p:spPr>
          <a:xfrm rot="5400000">
            <a:off x="4572000" y="332656"/>
            <a:ext cx="4320480" cy="4176464"/>
          </a:xfrm>
          <a:prstGeom prst="pie">
            <a:avLst>
              <a:gd name="adj1" fmla="val 5409125"/>
              <a:gd name="adj2" fmla="val 162421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ирог 19"/>
          <p:cNvSpPr/>
          <p:nvPr/>
        </p:nvSpPr>
        <p:spPr>
          <a:xfrm rot="5400000">
            <a:off x="215516" y="296652"/>
            <a:ext cx="4320480" cy="4248472"/>
          </a:xfrm>
          <a:prstGeom prst="pie">
            <a:avLst>
              <a:gd name="adj1" fmla="val 5387178"/>
              <a:gd name="adj2" fmla="val 162421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23120" y="105273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Все, что севернее (выше) экватора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72608" y="1124744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Все, что севернее (выше) экватора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Пирог 11"/>
          <p:cNvSpPr/>
          <p:nvPr/>
        </p:nvSpPr>
        <p:spPr>
          <a:xfrm rot="16200000">
            <a:off x="4608003" y="584683"/>
            <a:ext cx="4320482" cy="4248472"/>
          </a:xfrm>
          <a:prstGeom prst="pie">
            <a:avLst>
              <a:gd name="adj1" fmla="val 5434397"/>
              <a:gd name="adj2" fmla="val 1624215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ирог 12"/>
          <p:cNvSpPr/>
          <p:nvPr/>
        </p:nvSpPr>
        <p:spPr>
          <a:xfrm rot="16200000">
            <a:off x="179513" y="548680"/>
            <a:ext cx="4392487" cy="4248472"/>
          </a:xfrm>
          <a:prstGeom prst="pie">
            <a:avLst>
              <a:gd name="adj1" fmla="val 5409125"/>
              <a:gd name="adj2" fmla="val 1624215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0624" y="2886035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800000"/>
                </a:solidFill>
              </a:rPr>
              <a:t>Все, что южнее (ниже) экватора</a:t>
            </a:r>
            <a:endParaRPr lang="ru-RU" sz="2400" dirty="0">
              <a:solidFill>
                <a:srgbClr val="8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0112" y="2958043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800000"/>
                </a:solidFill>
              </a:rPr>
              <a:t>Все, что южнее (ниже) экватора</a:t>
            </a:r>
            <a:endParaRPr lang="ru-RU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2" grpId="0"/>
      <p:bldP spid="12" grpId="0" animBg="1"/>
      <p:bldP spid="13" grpId="0" animBg="1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812360" y="5661248"/>
            <a:ext cx="720080" cy="7920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Полушария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8568952" cy="4464496"/>
          </a:xfrm>
          <a:prstGeom prst="rect">
            <a:avLst/>
          </a:prstGeom>
        </p:spPr>
      </p:pic>
      <p:sp>
        <p:nvSpPr>
          <p:cNvPr id="15" name="Месяц 14"/>
          <p:cNvSpPr/>
          <p:nvPr/>
        </p:nvSpPr>
        <p:spPr>
          <a:xfrm>
            <a:off x="323528" y="260648"/>
            <a:ext cx="2088232" cy="4464496"/>
          </a:xfrm>
          <a:prstGeom prst="moon">
            <a:avLst>
              <a:gd name="adj" fmla="val 20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076056" y="332656"/>
            <a:ext cx="3816424" cy="4392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есяц 5"/>
          <p:cNvSpPr/>
          <p:nvPr/>
        </p:nvSpPr>
        <p:spPr>
          <a:xfrm>
            <a:off x="4572000" y="332656"/>
            <a:ext cx="2160240" cy="4392488"/>
          </a:xfrm>
          <a:prstGeom prst="moon">
            <a:avLst>
              <a:gd name="adj" fmla="val 2330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55576" y="260648"/>
            <a:ext cx="3888432" cy="446449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16200000">
            <a:off x="4824026" y="584686"/>
            <a:ext cx="4392492" cy="3888432"/>
          </a:xfrm>
          <a:prstGeom prst="arc">
            <a:avLst>
              <a:gd name="adj1" fmla="val 11265743"/>
              <a:gd name="adj2" fmla="val 21217904"/>
            </a:avLst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 rot="16200000">
            <a:off x="431541" y="584684"/>
            <a:ext cx="4464495" cy="3816423"/>
          </a:xfrm>
          <a:prstGeom prst="arc">
            <a:avLst>
              <a:gd name="adj1" fmla="val 11342481"/>
              <a:gd name="adj2" fmla="val 21065407"/>
            </a:avLst>
          </a:prstGeom>
          <a:ln w="444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79512" y="501317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Восточное полушарие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5085184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Западное полушарие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72608" y="1124744"/>
            <a:ext cx="2987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Все, что к востоку (справа) от Гринвичского меридиана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до 180◦ меридиана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5616" y="1196752"/>
            <a:ext cx="2987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800000"/>
                </a:solidFill>
              </a:rPr>
              <a:t>Все, что к западу (слева) от Гринвичского меридиана </a:t>
            </a:r>
          </a:p>
          <a:p>
            <a:r>
              <a:rPr lang="ru-RU" sz="2400" dirty="0" smtClean="0">
                <a:solidFill>
                  <a:srgbClr val="800000"/>
                </a:solidFill>
              </a:rPr>
              <a:t>до 180◦ меридиана</a:t>
            </a:r>
            <a:endParaRPr lang="ru-RU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6" grpId="0" animBg="1"/>
      <p:bldP spid="8" grpId="0" animBg="1"/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6267450" cy="6477000"/>
          </a:xfrm>
          <a:prstGeom prst="rect">
            <a:avLst/>
          </a:prstGeom>
        </p:spPr>
      </p:pic>
      <p:sp>
        <p:nvSpPr>
          <p:cNvPr id="5" name="Дуга 4"/>
          <p:cNvSpPr/>
          <p:nvPr/>
        </p:nvSpPr>
        <p:spPr>
          <a:xfrm rot="10800000">
            <a:off x="179512" y="2420888"/>
            <a:ext cx="6120680" cy="504056"/>
          </a:xfrm>
          <a:prstGeom prst="arc">
            <a:avLst>
              <a:gd name="adj1" fmla="val 10849498"/>
              <a:gd name="adj2" fmla="val 21555944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 rot="10800000">
            <a:off x="467544" y="1844824"/>
            <a:ext cx="5616624" cy="720080"/>
          </a:xfrm>
          <a:prstGeom prst="arc">
            <a:avLst>
              <a:gd name="adj1" fmla="val 10849498"/>
              <a:gd name="adj2" fmla="val 24260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 rot="10800000">
            <a:off x="683568" y="1196752"/>
            <a:ext cx="5184576" cy="1008111"/>
          </a:xfrm>
          <a:prstGeom prst="arc">
            <a:avLst>
              <a:gd name="adj1" fmla="val 10910531"/>
              <a:gd name="adj2" fmla="val 21572632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>
            <a:off x="971600" y="4725144"/>
            <a:ext cx="4536504" cy="1008112"/>
          </a:xfrm>
          <a:prstGeom prst="arc">
            <a:avLst>
              <a:gd name="adj1" fmla="val 10822096"/>
              <a:gd name="adj2" fmla="val 21548492"/>
            </a:avLst>
          </a:prstGeom>
          <a:ln w="34925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>
            <a:off x="1331640" y="5085184"/>
            <a:ext cx="3816424" cy="936104"/>
          </a:xfrm>
          <a:prstGeom prst="arc">
            <a:avLst>
              <a:gd name="adj1" fmla="val 10797348"/>
              <a:gd name="adj2" fmla="val 21546552"/>
            </a:avLst>
          </a:prstGeom>
          <a:ln w="34925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>
            <a:off x="1763688" y="5373216"/>
            <a:ext cx="2952328" cy="1008112"/>
          </a:xfrm>
          <a:prstGeom prst="arc">
            <a:avLst>
              <a:gd name="adj1" fmla="val 10822946"/>
              <a:gd name="adj2" fmla="val 21548492"/>
            </a:avLst>
          </a:prstGeom>
          <a:ln w="34925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>
            <a:stCxn id="4" idx="1"/>
          </p:cNvCxnSpPr>
          <p:nvPr/>
        </p:nvCxnSpPr>
        <p:spPr>
          <a:xfrm>
            <a:off x="179512" y="3238500"/>
            <a:ext cx="6048672" cy="46484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79512" y="0"/>
            <a:ext cx="2232248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Северная широта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9512" y="6093296"/>
            <a:ext cx="2232248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Южная широта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44208" y="3068960"/>
            <a:ext cx="158417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02060"/>
                </a:solidFill>
              </a:rPr>
              <a:t>0◦ ЭКВАТОР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00192" y="1988840"/>
            <a:ext cx="576064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02060"/>
                </a:solidFill>
              </a:rPr>
              <a:t>20◦ 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72200" y="2492896"/>
            <a:ext cx="64807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02060"/>
                </a:solidFill>
              </a:rPr>
              <a:t>10◦ 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12160" y="1484784"/>
            <a:ext cx="576064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02060"/>
                </a:solidFill>
              </a:rPr>
              <a:t>30◦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24128" y="5013176"/>
            <a:ext cx="576064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02060"/>
                </a:solidFill>
              </a:rPr>
              <a:t>40◦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364088" y="5517232"/>
            <a:ext cx="576064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02060"/>
                </a:solidFill>
              </a:rPr>
              <a:t>50◦ 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88024" y="5949280"/>
            <a:ext cx="576064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02060"/>
                </a:solidFill>
              </a:rPr>
              <a:t>60◦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44208" y="0"/>
            <a:ext cx="2699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Градусы широты подписываются у рамки карты.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48264" y="3789040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Записывают данные: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10◦ </a:t>
            </a:r>
            <a:r>
              <a:rPr lang="ru-RU" sz="2400" dirty="0" err="1" smtClean="0">
                <a:solidFill>
                  <a:srgbClr val="002060"/>
                </a:solidFill>
              </a:rPr>
              <a:t>с.ш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70◦ </a:t>
            </a:r>
            <a:r>
              <a:rPr lang="ru-RU" sz="2400" dirty="0" err="1" smtClean="0">
                <a:solidFill>
                  <a:srgbClr val="002060"/>
                </a:solidFill>
              </a:rPr>
              <a:t>ю.ш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1" grpId="0" animBg="1"/>
      <p:bldP spid="22" grpId="0" animBg="1"/>
      <p:bldP spid="30" grpId="0"/>
      <p:bldP spid="3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239143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Сколько градусов составляет каждое деление рамки карты?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27165" y="260648"/>
            <a:ext cx="36073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Подумай!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56" y="242088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20◦                            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347864" y="242088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2◦</a:t>
            </a:r>
            <a:endParaRPr lang="ru-RU" sz="3200" dirty="0"/>
          </a:p>
        </p:txBody>
      </p:sp>
      <p:pic>
        <p:nvPicPr>
          <p:cNvPr id="10" name="Рисунок 9" descr="Во!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711630"/>
            <a:ext cx="3096344" cy="2597689"/>
          </a:xfrm>
          <a:prstGeom prst="rect">
            <a:avLst/>
          </a:prstGeom>
        </p:spPr>
      </p:pic>
      <p:pic>
        <p:nvPicPr>
          <p:cNvPr id="14" name="Рисунок 13" descr="Подумай еще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573016"/>
            <a:ext cx="2952328" cy="25922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19672" y="242088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1◦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5076056" y="242088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10◦                            </a:t>
            </a:r>
            <a:endParaRPr lang="ru-RU" sz="3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6408712" cy="6858000"/>
          </a:xfrm>
          <a:prstGeom prst="rect">
            <a:avLst/>
          </a:prstGeom>
        </p:spPr>
      </p:pic>
      <p:sp>
        <p:nvSpPr>
          <p:cNvPr id="6" name="Дуга 5"/>
          <p:cNvSpPr/>
          <p:nvPr/>
        </p:nvSpPr>
        <p:spPr>
          <a:xfrm rot="10800000">
            <a:off x="179512" y="1988840"/>
            <a:ext cx="6120680" cy="936104"/>
          </a:xfrm>
          <a:prstGeom prst="arc">
            <a:avLst>
              <a:gd name="adj1" fmla="val 10956051"/>
              <a:gd name="adj2" fmla="val 21419353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44208" y="44624"/>
            <a:ext cx="269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Параллель А лежит между 10◦ и 20◦ </a:t>
            </a:r>
            <a:r>
              <a:rPr lang="ru-RU" sz="2000" dirty="0" err="1" smtClean="0"/>
              <a:t>с.ш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Ближе к 20◦. </a:t>
            </a:r>
          </a:p>
          <a:p>
            <a:r>
              <a:rPr lang="ru-RU" sz="2000" dirty="0" smtClean="0"/>
              <a:t> 20◦ -2◦=18◦с.ш.</a:t>
            </a:r>
            <a:endParaRPr lang="ru-RU" sz="2000" dirty="0"/>
          </a:p>
        </p:txBody>
      </p:sp>
      <p:sp>
        <p:nvSpPr>
          <p:cNvPr id="8" name="Дуга 7"/>
          <p:cNvSpPr/>
          <p:nvPr/>
        </p:nvSpPr>
        <p:spPr>
          <a:xfrm>
            <a:off x="539552" y="4869160"/>
            <a:ext cx="5472608" cy="1368152"/>
          </a:xfrm>
          <a:prstGeom prst="arc">
            <a:avLst>
              <a:gd name="adj1" fmla="val 11084024"/>
              <a:gd name="adj2" fmla="val 21269671"/>
            </a:avLst>
          </a:prstGeom>
          <a:ln w="34925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372200" y="5561945"/>
            <a:ext cx="27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Параллель Б лежит между 30◦ и 40◦ </a:t>
            </a:r>
            <a:r>
              <a:rPr lang="ru-RU" sz="2000" dirty="0" err="1" smtClean="0"/>
              <a:t>ю.ш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Ближе к 30◦. </a:t>
            </a:r>
          </a:p>
          <a:p>
            <a:r>
              <a:rPr lang="ru-RU" sz="2000" dirty="0" smtClean="0"/>
              <a:t>30◦ +4◦◦=34◦ю.ш.</a:t>
            </a:r>
            <a:endParaRPr lang="ru-RU" sz="2000" dirty="0"/>
          </a:p>
        </p:txBody>
      </p:sp>
      <p:sp>
        <p:nvSpPr>
          <p:cNvPr id="10" name="Дуга 9"/>
          <p:cNvSpPr/>
          <p:nvPr/>
        </p:nvSpPr>
        <p:spPr>
          <a:xfrm rot="10800000">
            <a:off x="683568" y="764704"/>
            <a:ext cx="5184576" cy="1512168"/>
          </a:xfrm>
          <a:prstGeom prst="arc">
            <a:avLst>
              <a:gd name="adj1" fmla="val 11157047"/>
              <a:gd name="adj2" fmla="val 21320175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619672" y="253528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619672" y="458112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979712" y="181520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372200" y="3356992"/>
            <a:ext cx="395536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0◦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00192" y="2708920"/>
            <a:ext cx="504056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10◦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28184" y="2204864"/>
            <a:ext cx="539552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20◦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40152" y="1628800"/>
            <a:ext cx="504056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30◦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80112" y="1196752"/>
            <a:ext cx="504056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40◦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87816" y="1484784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Узнай широту параллели В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92280" y="256490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32◦ </a:t>
            </a:r>
            <a:r>
              <a:rPr lang="ru-RU" dirty="0" err="1" smtClean="0"/>
              <a:t>с.ш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092280" y="29969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36◦ </a:t>
            </a:r>
            <a:r>
              <a:rPr lang="ru-RU" dirty="0" err="1" smtClean="0"/>
              <a:t>с.ш</a:t>
            </a:r>
            <a:endParaRPr lang="ru-RU" dirty="0"/>
          </a:p>
        </p:txBody>
      </p:sp>
      <p:sp>
        <p:nvSpPr>
          <p:cNvPr id="23" name="Дуга 22"/>
          <p:cNvSpPr/>
          <p:nvPr/>
        </p:nvSpPr>
        <p:spPr>
          <a:xfrm>
            <a:off x="1331640" y="5489848"/>
            <a:ext cx="3888432" cy="1368152"/>
          </a:xfrm>
          <a:prstGeom prst="arc">
            <a:avLst>
              <a:gd name="adj1" fmla="val 11150031"/>
              <a:gd name="adj2" fmla="val 21269671"/>
            </a:avLst>
          </a:prstGeom>
          <a:ln w="34925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364088" y="5805264"/>
            <a:ext cx="504056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50◦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6237312"/>
            <a:ext cx="504056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60◦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91680" y="534359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</a:t>
            </a:r>
            <a:endParaRPr lang="ru-RU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7487816" y="3565465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Узнай широту параллели Г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64288" y="46531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52◦ </a:t>
            </a:r>
            <a:r>
              <a:rPr lang="ru-RU" dirty="0" err="1" smtClean="0"/>
              <a:t>ю.ш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164288" y="51571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68◦ </a:t>
            </a:r>
            <a:r>
              <a:rPr lang="ru-RU" dirty="0" err="1" smtClean="0"/>
              <a:t>ю.ш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79512" y="3573016"/>
            <a:ext cx="612068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Управляющая кнопка: назад 29">
            <a:hlinkClick r:id="rId3" action="ppaction://hlinksldjump" highlightClick="1"/>
          </p:cNvPr>
          <p:cNvSpPr/>
          <p:nvPr/>
        </p:nvSpPr>
        <p:spPr>
          <a:xfrm>
            <a:off x="251520" y="764704"/>
            <a:ext cx="504056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1" grpId="0"/>
      <p:bldP spid="2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916</Words>
  <Application>Microsoft Office PowerPoint</Application>
  <PresentationFormat>Экран (4:3)</PresentationFormat>
  <Paragraphs>158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Определение географических координат по физической  карте полушарий</vt:lpstr>
      <vt:lpstr>План работы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литературы</vt:lpstr>
      <vt:lpstr>Список источников иллюстраций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56</cp:lastModifiedBy>
  <cp:revision>74</cp:revision>
  <dcterms:created xsi:type="dcterms:W3CDTF">2013-08-21T03:43:23Z</dcterms:created>
  <dcterms:modified xsi:type="dcterms:W3CDTF">2014-10-21T12:21:09Z</dcterms:modified>
</cp:coreProperties>
</file>