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57" r:id="rId3"/>
    <p:sldId id="258" r:id="rId4"/>
    <p:sldId id="259" r:id="rId5"/>
    <p:sldId id="260" r:id="rId6"/>
    <p:sldId id="265" r:id="rId7"/>
    <p:sldId id="266" r:id="rId8"/>
    <p:sldId id="267" r:id="rId9"/>
    <p:sldId id="271" r:id="rId10"/>
    <p:sldId id="272" r:id="rId11"/>
    <p:sldId id="274" r:id="rId12"/>
    <p:sldId id="275" r:id="rId13"/>
    <p:sldId id="277" r:id="rId14"/>
    <p:sldId id="278" r:id="rId15"/>
    <p:sldId id="280" r:id="rId16"/>
    <p:sldId id="28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46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3AEFC-F03D-4689-843C-1AE004961C40}" type="datetimeFigureOut">
              <a:rPr lang="ru-RU" smtClean="0"/>
              <a:t>26.11.2016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6608AE-30B7-4A83-9E0D-31923B12F607}" type="slidenum">
              <a:rPr lang="ru-RU" smtClean="0"/>
              <a:t>‹#›</a:t>
            </a:fld>
            <a:endParaRPr lang="ru-RU"/>
          </a:p>
        </p:txBody>
      </p:sp>
    </p:spTree>
    <p:extLst>
      <p:ext uri="{BB962C8B-B14F-4D97-AF65-F5344CB8AC3E}">
        <p14:creationId xmlns:p14="http://schemas.microsoft.com/office/powerpoint/2010/main" val="2387556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0F3F4691-C290-45F9-9B14-3B50FC93D7EF}" type="datetimeFigureOut">
              <a:rPr lang="ru-RU" smtClean="0"/>
              <a:t>26.11.2016</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9960FCCC-2DC8-47C5-9AFC-CE7000E9AB6E}"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F3F4691-C290-45F9-9B14-3B50FC93D7EF}" type="datetimeFigureOut">
              <a:rPr lang="ru-RU" smtClean="0"/>
              <a:t>26.11.2016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960FCCC-2DC8-47C5-9AFC-CE7000E9AB6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F3F4691-C290-45F9-9B14-3B50FC93D7EF}" type="datetimeFigureOut">
              <a:rPr lang="ru-RU" smtClean="0"/>
              <a:t>26.11.2016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960FCCC-2DC8-47C5-9AFC-CE7000E9AB6E}"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F3F4691-C290-45F9-9B14-3B50FC93D7EF}" type="datetimeFigureOut">
              <a:rPr lang="ru-RU" smtClean="0"/>
              <a:t>26.11.2016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960FCCC-2DC8-47C5-9AFC-CE7000E9AB6E}"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0F3F4691-C290-45F9-9B14-3B50FC93D7EF}" type="datetimeFigureOut">
              <a:rPr lang="ru-RU" smtClean="0"/>
              <a:t>26.11.2016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960FCCC-2DC8-47C5-9AFC-CE7000E9AB6E}"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F3F4691-C290-45F9-9B14-3B50FC93D7EF}" type="datetimeFigureOut">
              <a:rPr lang="ru-RU" smtClean="0"/>
              <a:t>26.11.2016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960FCCC-2DC8-47C5-9AFC-CE7000E9AB6E}"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0F3F4691-C290-45F9-9B14-3B50FC93D7EF}" type="datetimeFigureOut">
              <a:rPr lang="ru-RU" smtClean="0"/>
              <a:t>26.11.2016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9960FCCC-2DC8-47C5-9AFC-CE7000E9AB6E}"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0F3F4691-C290-45F9-9B14-3B50FC93D7EF}" type="datetimeFigureOut">
              <a:rPr lang="ru-RU" smtClean="0"/>
              <a:t>26.11.2016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9960FCCC-2DC8-47C5-9AFC-CE7000E9AB6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0F3F4691-C290-45F9-9B14-3B50FC93D7EF}" type="datetimeFigureOut">
              <a:rPr lang="ru-RU" smtClean="0"/>
              <a:t>26.11.2016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9960FCCC-2DC8-47C5-9AFC-CE7000E9AB6E}"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F3F4691-C290-45F9-9B14-3B50FC93D7EF}" type="datetimeFigureOut">
              <a:rPr lang="ru-RU" smtClean="0"/>
              <a:t>26.11.2016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960FCCC-2DC8-47C5-9AFC-CE7000E9AB6E}"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0F3F4691-C290-45F9-9B14-3B50FC93D7EF}" type="datetimeFigureOut">
              <a:rPr lang="ru-RU" smtClean="0"/>
              <a:t>26.11.2016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960FCCC-2DC8-47C5-9AFC-CE7000E9AB6E}"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F3F4691-C290-45F9-9B14-3B50FC93D7EF}" type="datetimeFigureOut">
              <a:rPr lang="ru-RU" smtClean="0"/>
              <a:t>26.11.2016</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960FCCC-2DC8-47C5-9AFC-CE7000E9AB6E}"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43608" y="2132856"/>
            <a:ext cx="7838688" cy="1472184"/>
          </a:xfrm>
        </p:spPr>
        <p:txBody>
          <a:bodyPr>
            <a:noAutofit/>
          </a:bodyPr>
          <a:lstStyle/>
          <a:p>
            <a:pPr algn="ctr"/>
            <a:r>
              <a:rPr lang="kk-KZ" sz="5400" dirty="0" smtClean="0">
                <a:latin typeface="Times New Roman" pitchFamily="18" charset="0"/>
                <a:cs typeface="Times New Roman" pitchFamily="18" charset="0"/>
              </a:rPr>
              <a:t>ҰБТ – 2017 жаңа формат</a:t>
            </a:r>
            <a:endParaRPr lang="ru-RU" sz="5400" dirty="0">
              <a:latin typeface="Times New Roman" pitchFamily="18" charset="0"/>
              <a:cs typeface="Times New Roman" pitchFamily="18" charset="0"/>
            </a:endParaRPr>
          </a:p>
        </p:txBody>
      </p:sp>
    </p:spTree>
    <p:extLst>
      <p:ext uri="{BB962C8B-B14F-4D97-AF65-F5344CB8AC3E}">
        <p14:creationId xmlns:p14="http://schemas.microsoft.com/office/powerpoint/2010/main" val="1526880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685345" y="526885"/>
            <a:ext cx="6847095" cy="5892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6519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260648"/>
            <a:ext cx="7498080" cy="634082"/>
          </a:xfrm>
        </p:spPr>
        <p:txBody>
          <a:bodyPr>
            <a:normAutofit fontScale="90000"/>
          </a:bodyPr>
          <a:lstStyle/>
          <a:p>
            <a:pPr algn="ctr"/>
            <a:r>
              <a:rPr lang="kk-KZ" dirty="0" smtClean="0">
                <a:latin typeface="Times New Roman" pitchFamily="18" charset="0"/>
                <a:cs typeface="Times New Roman" pitchFamily="18" charset="0"/>
              </a:rPr>
              <a:t>Химия</a:t>
            </a:r>
            <a:endParaRPr lang="ru-RU" dirty="0">
              <a:latin typeface="Times New Roman" pitchFamily="18" charset="0"/>
              <a:cs typeface="Times New Roman" pitchFamily="18" charset="0"/>
            </a:endParaRPr>
          </a:p>
        </p:txBody>
      </p:sp>
      <p:sp>
        <p:nvSpPr>
          <p:cNvPr id="3" name="Объект 2"/>
          <p:cNvSpPr>
            <a:spLocks noGrp="1"/>
          </p:cNvSpPr>
          <p:nvPr>
            <p:ph idx="1"/>
          </p:nvPr>
        </p:nvSpPr>
        <p:spPr>
          <a:xfrm>
            <a:off x="1403648" y="908720"/>
            <a:ext cx="7498080" cy="5256584"/>
          </a:xfrm>
        </p:spPr>
        <p:txBody>
          <a:bodyPr>
            <a:noAutofit/>
          </a:bodyPr>
          <a:lstStyle/>
          <a:p>
            <a:pPr marL="82296" indent="0">
              <a:spcBef>
                <a:spcPts val="0"/>
              </a:spcBef>
              <a:buNone/>
            </a:pPr>
            <a:r>
              <a:rPr lang="kk-KZ" sz="1200" b="1" i="1" dirty="0">
                <a:latin typeface="Times New Roman" pitchFamily="18" charset="0"/>
                <a:cs typeface="Times New Roman" pitchFamily="18" charset="0"/>
              </a:rPr>
              <a:t>Нұсқау:</a:t>
            </a:r>
            <a:r>
              <a:rPr lang="kk-KZ" sz="1200" b="1" dirty="0">
                <a:latin typeface="Times New Roman" pitchFamily="18" charset="0"/>
                <a:cs typeface="Times New Roman" pitchFamily="18" charset="0"/>
              </a:rPr>
              <a:t> </a:t>
            </a:r>
            <a:r>
              <a:rPr lang="kk-KZ" sz="1200" i="1" dirty="0">
                <a:latin typeface="Times New Roman" pitchFamily="18" charset="0"/>
                <a:cs typeface="Times New Roman" pitchFamily="18" charset="0"/>
              </a:rPr>
              <a:t>«Сізге бір немесе бірнеше дұрыс жауабы бар тапсырмалар беріледі. Таңдаған жауапты жауап парағындағы берілген пәнге сәйкес орынға, дөңгелекшені  толық бояу арқылы белгілеу қажет».</a:t>
            </a:r>
            <a:endParaRPr lang="ru-RU" sz="1200" dirty="0">
              <a:latin typeface="Times New Roman" pitchFamily="18" charset="0"/>
              <a:cs typeface="Times New Roman" pitchFamily="18" charset="0"/>
            </a:endParaRPr>
          </a:p>
          <a:p>
            <a:pPr marL="82296" indent="0">
              <a:spcBef>
                <a:spcPts val="0"/>
              </a:spcBef>
              <a:buNone/>
            </a:pPr>
            <a:endParaRPr lang="kk-KZ" sz="1200" dirty="0" smtClean="0">
              <a:latin typeface="Times New Roman" pitchFamily="18" charset="0"/>
              <a:cs typeface="Times New Roman" pitchFamily="18" charset="0"/>
            </a:endParaRPr>
          </a:p>
          <a:p>
            <a:pPr marL="82296" indent="0">
              <a:spcBef>
                <a:spcPts val="0"/>
              </a:spcBef>
              <a:buNone/>
            </a:pPr>
            <a:r>
              <a:rPr lang="kk-KZ" sz="1200" dirty="0" smtClean="0">
                <a:latin typeface="Times New Roman" pitchFamily="18" charset="0"/>
                <a:cs typeface="Times New Roman" pitchFamily="18" charset="0"/>
              </a:rPr>
              <a:t>Өзара </a:t>
            </a:r>
            <a:r>
              <a:rPr lang="kk-KZ" sz="1200" dirty="0">
                <a:latin typeface="Times New Roman" pitchFamily="18" charset="0"/>
                <a:cs typeface="Times New Roman" pitchFamily="18" charset="0"/>
              </a:rPr>
              <a:t>реакцияға түсе алатын оксидтер жұбы</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A) Na</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O </a:t>
            </a:r>
            <a:r>
              <a:rPr lang="kk-KZ" sz="1200" dirty="0">
                <a:latin typeface="Times New Roman" pitchFamily="18" charset="0"/>
                <a:cs typeface="Times New Roman" pitchFamily="18" charset="0"/>
              </a:rPr>
              <a:t>и </a:t>
            </a:r>
            <a:r>
              <a:rPr lang="en-US" sz="1200" dirty="0" err="1">
                <a:latin typeface="Times New Roman" pitchFamily="18" charset="0"/>
                <a:cs typeface="Times New Roman" pitchFamily="18" charset="0"/>
              </a:rPr>
              <a:t>MgO</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B) P</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O</a:t>
            </a:r>
            <a:r>
              <a:rPr lang="en-US" sz="1200" baseline="-25000" dirty="0">
                <a:latin typeface="Times New Roman" pitchFamily="18" charset="0"/>
                <a:cs typeface="Times New Roman" pitchFamily="18" charset="0"/>
              </a:rPr>
              <a:t>5 </a:t>
            </a:r>
            <a:r>
              <a:rPr lang="kk-KZ" sz="1200" dirty="0">
                <a:latin typeface="Times New Roman" pitchFamily="18" charset="0"/>
                <a:cs typeface="Times New Roman" pitchFamily="18" charset="0"/>
              </a:rPr>
              <a:t>и</a:t>
            </a:r>
            <a:r>
              <a:rPr lang="en-US" sz="1200" dirty="0">
                <a:latin typeface="Times New Roman" pitchFamily="18" charset="0"/>
                <a:cs typeface="Times New Roman" pitchFamily="18" charset="0"/>
              </a:rPr>
              <a:t> SiO</a:t>
            </a:r>
            <a:r>
              <a:rPr lang="en-US" sz="1200" baseline="-25000" dirty="0">
                <a:latin typeface="Times New Roman" pitchFamily="18" charset="0"/>
                <a:cs typeface="Times New Roman" pitchFamily="18" charset="0"/>
              </a:rPr>
              <a:t>2</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C</a:t>
            </a:r>
            <a:r>
              <a:rPr lang="ru-RU" sz="1200" dirty="0">
                <a:latin typeface="Times New Roman" pitchFamily="18" charset="0"/>
                <a:cs typeface="Times New Roman" pitchFamily="18" charset="0"/>
              </a:rPr>
              <a:t>) </a:t>
            </a:r>
            <a:r>
              <a:rPr lang="en-US" sz="1200" dirty="0">
                <a:latin typeface="Times New Roman" pitchFamily="18" charset="0"/>
                <a:cs typeface="Times New Roman" pitchFamily="18" charset="0"/>
              </a:rPr>
              <a:t>P</a:t>
            </a:r>
            <a:r>
              <a:rPr lang="ru-RU"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O</a:t>
            </a:r>
            <a:r>
              <a:rPr lang="ru-RU" sz="1200" baseline="-25000" dirty="0">
                <a:latin typeface="Times New Roman" pitchFamily="18" charset="0"/>
                <a:cs typeface="Times New Roman" pitchFamily="18" charset="0"/>
              </a:rPr>
              <a:t>5 </a:t>
            </a:r>
            <a:r>
              <a:rPr lang="kk-KZ" sz="1200" dirty="0">
                <a:latin typeface="Times New Roman" pitchFamily="18" charset="0"/>
                <a:cs typeface="Times New Roman" pitchFamily="18" charset="0"/>
              </a:rPr>
              <a:t>и </a:t>
            </a:r>
            <a:r>
              <a:rPr lang="en-US" sz="1200" dirty="0">
                <a:latin typeface="Times New Roman" pitchFamily="18" charset="0"/>
                <a:cs typeface="Times New Roman" pitchFamily="18" charset="0"/>
              </a:rPr>
              <a:t>Al</a:t>
            </a:r>
            <a:r>
              <a:rPr lang="ru-RU"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O</a:t>
            </a:r>
            <a:r>
              <a:rPr lang="ru-RU" sz="1200" baseline="-25000" dirty="0">
                <a:latin typeface="Times New Roman" pitchFamily="18" charset="0"/>
                <a:cs typeface="Times New Roman" pitchFamily="18" charset="0"/>
              </a:rPr>
              <a:t>3</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D</a:t>
            </a:r>
            <a:r>
              <a:rPr lang="ru-RU" sz="1200" dirty="0">
                <a:latin typeface="Times New Roman" pitchFamily="18" charset="0"/>
                <a:cs typeface="Times New Roman" pitchFamily="18" charset="0"/>
              </a:rPr>
              <a:t>) </a:t>
            </a:r>
            <a:r>
              <a:rPr lang="en-US" sz="1200" dirty="0" err="1">
                <a:latin typeface="Times New Roman" pitchFamily="18" charset="0"/>
                <a:cs typeface="Times New Roman" pitchFamily="18" charset="0"/>
              </a:rPr>
              <a:t>FeO</a:t>
            </a:r>
            <a:r>
              <a:rPr lang="en-US" sz="1200" baseline="-25000" dirty="0">
                <a:latin typeface="Times New Roman" pitchFamily="18" charset="0"/>
                <a:cs typeface="Times New Roman" pitchFamily="18" charset="0"/>
              </a:rPr>
              <a:t> </a:t>
            </a:r>
            <a:r>
              <a:rPr lang="kk-KZ" sz="1200" dirty="0">
                <a:latin typeface="Times New Roman" pitchFamily="18" charset="0"/>
                <a:cs typeface="Times New Roman" pitchFamily="18" charset="0"/>
              </a:rPr>
              <a:t>и </a:t>
            </a:r>
            <a:r>
              <a:rPr lang="en-US" sz="1200" dirty="0" err="1">
                <a:latin typeface="Times New Roman" pitchFamily="18" charset="0"/>
                <a:cs typeface="Times New Roman" pitchFamily="18" charset="0"/>
              </a:rPr>
              <a:t>CaO</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E) K</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O </a:t>
            </a:r>
            <a:r>
              <a:rPr lang="kk-KZ" sz="1200" dirty="0">
                <a:latin typeface="Times New Roman" pitchFamily="18" charset="0"/>
                <a:cs typeface="Times New Roman" pitchFamily="18" charset="0"/>
              </a:rPr>
              <a:t>и</a:t>
            </a:r>
            <a:r>
              <a:rPr lang="en-US" sz="1200" dirty="0">
                <a:latin typeface="Times New Roman" pitchFamily="18" charset="0"/>
                <a:cs typeface="Times New Roman" pitchFamily="18" charset="0"/>
              </a:rPr>
              <a:t> CO</a:t>
            </a:r>
            <a:r>
              <a:rPr lang="en-US" sz="1200" baseline="-25000" dirty="0">
                <a:latin typeface="Times New Roman" pitchFamily="18" charset="0"/>
                <a:cs typeface="Times New Roman" pitchFamily="18" charset="0"/>
              </a:rPr>
              <a:t>2</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F) SO</a:t>
            </a:r>
            <a:r>
              <a:rPr lang="en-US" sz="1200" baseline="-25000" dirty="0">
                <a:latin typeface="Times New Roman" pitchFamily="18" charset="0"/>
                <a:cs typeface="Times New Roman" pitchFamily="18" charset="0"/>
              </a:rPr>
              <a:t>3</a:t>
            </a:r>
            <a:r>
              <a:rPr lang="en-US" sz="1200" dirty="0">
                <a:latin typeface="Times New Roman" pitchFamily="18" charset="0"/>
                <a:cs typeface="Times New Roman" pitchFamily="18" charset="0"/>
              </a:rPr>
              <a:t> </a:t>
            </a:r>
            <a:r>
              <a:rPr lang="kk-KZ" sz="1200" dirty="0">
                <a:latin typeface="Times New Roman" pitchFamily="18" charset="0"/>
                <a:cs typeface="Times New Roman" pitchFamily="18" charset="0"/>
              </a:rPr>
              <a:t>и</a:t>
            </a:r>
            <a:r>
              <a:rPr lang="en-US" sz="1200" dirty="0">
                <a:latin typeface="Times New Roman" pitchFamily="18" charset="0"/>
                <a:cs typeface="Times New Roman" pitchFamily="18" charset="0"/>
              </a:rPr>
              <a:t> CO</a:t>
            </a:r>
            <a:r>
              <a:rPr lang="en-US" sz="1200" baseline="-25000" dirty="0">
                <a:latin typeface="Times New Roman" pitchFamily="18" charset="0"/>
                <a:cs typeface="Times New Roman" pitchFamily="18" charset="0"/>
              </a:rPr>
              <a:t>2</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G) Na</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O </a:t>
            </a:r>
            <a:r>
              <a:rPr lang="kk-KZ" sz="1200" dirty="0">
                <a:latin typeface="Times New Roman" pitchFamily="18" charset="0"/>
                <a:cs typeface="Times New Roman" pitchFamily="18" charset="0"/>
              </a:rPr>
              <a:t>и</a:t>
            </a:r>
            <a:r>
              <a:rPr lang="en-US" sz="1200" dirty="0">
                <a:latin typeface="Times New Roman" pitchFamily="18" charset="0"/>
                <a:cs typeface="Times New Roman" pitchFamily="18" charset="0"/>
              </a:rPr>
              <a:t> SiO</a:t>
            </a:r>
            <a:r>
              <a:rPr lang="en-US" sz="1200" baseline="-25000" dirty="0">
                <a:latin typeface="Times New Roman" pitchFamily="18" charset="0"/>
                <a:cs typeface="Times New Roman" pitchFamily="18" charset="0"/>
              </a:rPr>
              <a:t>2</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H) </a:t>
            </a:r>
            <a:r>
              <a:rPr lang="en-US" sz="1200" dirty="0" err="1">
                <a:latin typeface="Times New Roman" pitchFamily="18" charset="0"/>
                <a:cs typeface="Times New Roman" pitchFamily="18" charset="0"/>
              </a:rPr>
              <a:t>BaO</a:t>
            </a:r>
            <a:r>
              <a:rPr lang="en-US" sz="1200" dirty="0">
                <a:latin typeface="Times New Roman" pitchFamily="18" charset="0"/>
                <a:cs typeface="Times New Roman" pitchFamily="18" charset="0"/>
              </a:rPr>
              <a:t> </a:t>
            </a:r>
            <a:r>
              <a:rPr lang="kk-KZ" sz="1200" dirty="0">
                <a:latin typeface="Times New Roman" pitchFamily="18" charset="0"/>
                <a:cs typeface="Times New Roman" pitchFamily="18" charset="0"/>
              </a:rPr>
              <a:t>и</a:t>
            </a:r>
            <a:r>
              <a:rPr lang="en-US" sz="1200" dirty="0">
                <a:latin typeface="Times New Roman" pitchFamily="18" charset="0"/>
                <a:cs typeface="Times New Roman" pitchFamily="18" charset="0"/>
              </a:rPr>
              <a:t> K</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O</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 </a:t>
            </a:r>
            <a:endParaRPr lang="kk-KZ" sz="1200" dirty="0" smtClean="0">
              <a:latin typeface="Times New Roman" pitchFamily="18" charset="0"/>
              <a:cs typeface="Times New Roman" pitchFamily="18" charset="0"/>
            </a:endParaRPr>
          </a:p>
          <a:p>
            <a:pPr marL="82296" indent="0">
              <a:spcBef>
                <a:spcPts val="0"/>
              </a:spcBef>
              <a:buNone/>
            </a:pPr>
            <a:endParaRPr lang="ru-RU" sz="1200" dirty="0">
              <a:latin typeface="Times New Roman" pitchFamily="18" charset="0"/>
              <a:cs typeface="Times New Roman" pitchFamily="18" charset="0"/>
            </a:endParaRPr>
          </a:p>
          <a:p>
            <a:pPr marL="82296" indent="0">
              <a:spcBef>
                <a:spcPts val="0"/>
              </a:spcBef>
              <a:buNone/>
            </a:pPr>
            <a:r>
              <a:rPr lang="kk-KZ" sz="1200" b="1" i="1" dirty="0">
                <a:latin typeface="Times New Roman" pitchFamily="18" charset="0"/>
                <a:cs typeface="Times New Roman" pitchFamily="18" charset="0"/>
              </a:rPr>
              <a:t>Инструкция:</a:t>
            </a:r>
            <a:r>
              <a:rPr lang="kk-KZ" sz="1200" i="1" dirty="0">
                <a:latin typeface="Times New Roman" pitchFamily="18" charset="0"/>
                <a:cs typeface="Times New Roman" pitchFamily="18" charset="0"/>
              </a:rPr>
              <a:t> «Вам предлагаются задания, в которых могут быть один или несколько правильных ответов. Выбранный ответ необходимо отметить на листе ответов путем полного закрашивания соответствующего кружка».</a:t>
            </a:r>
            <a:endParaRPr lang="ru-RU" sz="1200" dirty="0">
              <a:latin typeface="Times New Roman" pitchFamily="18" charset="0"/>
              <a:cs typeface="Times New Roman" pitchFamily="18" charset="0"/>
            </a:endParaRPr>
          </a:p>
          <a:p>
            <a:pPr marL="82296" indent="0">
              <a:spcBef>
                <a:spcPts val="0"/>
              </a:spcBef>
              <a:buNone/>
            </a:pPr>
            <a:endParaRPr lang="ru-RU" sz="1200" dirty="0" smtClean="0">
              <a:latin typeface="Times New Roman" pitchFamily="18" charset="0"/>
              <a:cs typeface="Times New Roman" pitchFamily="18" charset="0"/>
            </a:endParaRPr>
          </a:p>
          <a:p>
            <a:pPr marL="82296" indent="0">
              <a:spcBef>
                <a:spcPts val="0"/>
              </a:spcBef>
              <a:buNone/>
            </a:pPr>
            <a:r>
              <a:rPr lang="ru-RU" sz="1200" dirty="0" smtClean="0">
                <a:latin typeface="Times New Roman" pitchFamily="18" charset="0"/>
                <a:cs typeface="Times New Roman" pitchFamily="18" charset="0"/>
              </a:rPr>
              <a:t>Раствор </a:t>
            </a:r>
            <a:r>
              <a:rPr lang="ru-RU" sz="1200" dirty="0">
                <a:latin typeface="Times New Roman" pitchFamily="18" charset="0"/>
                <a:cs typeface="Times New Roman" pitchFamily="18" charset="0"/>
              </a:rPr>
              <a:t>серной кислоты реагирует с каждым веществом группы</a:t>
            </a:r>
          </a:p>
          <a:p>
            <a:pPr marL="82296" indent="0">
              <a:spcBef>
                <a:spcPts val="0"/>
              </a:spcBef>
              <a:buNone/>
            </a:pPr>
            <a:r>
              <a:rPr lang="ru-RU" sz="1200" dirty="0">
                <a:latin typeface="Times New Roman" pitchFamily="18" charset="0"/>
                <a:cs typeface="Times New Roman" pitchFamily="18" charset="0"/>
              </a:rPr>
              <a:t> </a:t>
            </a:r>
            <a:r>
              <a:rPr lang="en-US" sz="1200" dirty="0" smtClean="0">
                <a:latin typeface="Times New Roman" pitchFamily="18" charset="0"/>
                <a:cs typeface="Times New Roman" pitchFamily="18" charset="0"/>
              </a:rPr>
              <a:t>A</a:t>
            </a:r>
            <a:r>
              <a:rPr lang="en-US" sz="1200" dirty="0">
                <a:latin typeface="Times New Roman" pitchFamily="18" charset="0"/>
                <a:cs typeface="Times New Roman" pitchFamily="18" charset="0"/>
              </a:rPr>
              <a:t>) P</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O</a:t>
            </a:r>
            <a:r>
              <a:rPr lang="en-US" sz="1200" baseline="-25000" dirty="0">
                <a:latin typeface="Times New Roman" pitchFamily="18" charset="0"/>
                <a:cs typeface="Times New Roman" pitchFamily="18" charset="0"/>
              </a:rPr>
              <a:t>5</a:t>
            </a:r>
            <a:r>
              <a:rPr lang="en-US" sz="1200" dirty="0">
                <a:latin typeface="Times New Roman" pitchFamily="18" charset="0"/>
                <a:cs typeface="Times New Roman" pitchFamily="18" charset="0"/>
              </a:rPr>
              <a:t>, </a:t>
            </a:r>
            <a:r>
              <a:rPr lang="en-US" sz="1200" dirty="0" err="1">
                <a:latin typeface="Times New Roman" pitchFamily="18" charset="0"/>
                <a:cs typeface="Times New Roman" pitchFamily="18" charset="0"/>
              </a:rPr>
              <a:t>CuO</a:t>
            </a:r>
            <a:r>
              <a:rPr lang="en-US" sz="1200" dirty="0">
                <a:latin typeface="Times New Roman" pitchFamily="18" charset="0"/>
                <a:cs typeface="Times New Roman" pitchFamily="18" charset="0"/>
              </a:rPr>
              <a:t>, NaNO</a:t>
            </a:r>
            <a:r>
              <a:rPr lang="en-US" sz="1200" baseline="-25000" dirty="0">
                <a:latin typeface="Times New Roman" pitchFamily="18" charset="0"/>
                <a:cs typeface="Times New Roman" pitchFamily="18" charset="0"/>
              </a:rPr>
              <a:t>3</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B) CO</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 </a:t>
            </a:r>
            <a:r>
              <a:rPr lang="en-US" sz="1200" dirty="0" err="1">
                <a:latin typeface="Times New Roman" pitchFamily="18" charset="0"/>
                <a:cs typeface="Times New Roman" pitchFamily="18" charset="0"/>
              </a:rPr>
              <a:t>Ca</a:t>
            </a:r>
            <a:r>
              <a:rPr lang="en-US" sz="1200" dirty="0">
                <a:latin typeface="Times New Roman" pitchFamily="18" charset="0"/>
                <a:cs typeface="Times New Roman" pitchFamily="18" charset="0"/>
              </a:rPr>
              <a:t>(O</a:t>
            </a:r>
            <a:r>
              <a:rPr lang="ru-RU" sz="1200" dirty="0">
                <a:latin typeface="Times New Roman" pitchFamily="18" charset="0"/>
                <a:cs typeface="Times New Roman" pitchFamily="18" charset="0"/>
              </a:rPr>
              <a:t>Н</a:t>
            </a:r>
            <a:r>
              <a:rPr lang="en-US" sz="1200" dirty="0">
                <a:latin typeface="Times New Roman" pitchFamily="18" charset="0"/>
                <a:cs typeface="Times New Roman" pitchFamily="18" charset="0"/>
              </a:rPr>
              <a:t>)</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 BaCl</a:t>
            </a:r>
            <a:r>
              <a:rPr lang="en-US" sz="1200" baseline="-25000" dirty="0">
                <a:latin typeface="Times New Roman" pitchFamily="18" charset="0"/>
                <a:cs typeface="Times New Roman" pitchFamily="18" charset="0"/>
              </a:rPr>
              <a:t>2</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C) Fe, Al</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O</a:t>
            </a:r>
            <a:r>
              <a:rPr lang="en-US" sz="1200" baseline="-25000" dirty="0">
                <a:latin typeface="Times New Roman" pitchFamily="18" charset="0"/>
                <a:cs typeface="Times New Roman" pitchFamily="18" charset="0"/>
              </a:rPr>
              <a:t>3</a:t>
            </a:r>
            <a:r>
              <a:rPr lang="en-US" sz="1200" dirty="0">
                <a:latin typeface="Times New Roman" pitchFamily="18" charset="0"/>
                <a:cs typeface="Times New Roman" pitchFamily="18" charset="0"/>
              </a:rPr>
              <a:t>, KOH</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D) </a:t>
            </a:r>
            <a:r>
              <a:rPr lang="en-US" sz="1200" dirty="0" err="1">
                <a:latin typeface="Times New Roman" pitchFamily="18" charset="0"/>
                <a:cs typeface="Times New Roman" pitchFamily="18" charset="0"/>
              </a:rPr>
              <a:t>SrO</a:t>
            </a:r>
            <a:r>
              <a:rPr lang="en-US" sz="1200" dirty="0">
                <a:latin typeface="Times New Roman" pitchFamily="18" charset="0"/>
                <a:cs typeface="Times New Roman" pitchFamily="18" charset="0"/>
              </a:rPr>
              <a:t>, SiO</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 Cu(OH)</a:t>
            </a:r>
            <a:r>
              <a:rPr lang="en-US" sz="1200" baseline="-25000" dirty="0">
                <a:latin typeface="Times New Roman" pitchFamily="18" charset="0"/>
                <a:cs typeface="Times New Roman" pitchFamily="18" charset="0"/>
              </a:rPr>
              <a:t>2</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E) Zn, </a:t>
            </a:r>
            <a:r>
              <a:rPr lang="en-US" sz="1200" dirty="0" err="1">
                <a:latin typeface="Times New Roman" pitchFamily="18" charset="0"/>
                <a:cs typeface="Times New Roman" pitchFamily="18" charset="0"/>
              </a:rPr>
              <a:t>FeO</a:t>
            </a:r>
            <a:r>
              <a:rPr lang="en-US" sz="1200" dirty="0">
                <a:latin typeface="Times New Roman" pitchFamily="18" charset="0"/>
                <a:cs typeface="Times New Roman" pitchFamily="18" charset="0"/>
              </a:rPr>
              <a:t>, K</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CO</a:t>
            </a:r>
            <a:r>
              <a:rPr lang="en-US" sz="1200" baseline="-25000" dirty="0">
                <a:latin typeface="Times New Roman" pitchFamily="18" charset="0"/>
                <a:cs typeface="Times New Roman" pitchFamily="18" charset="0"/>
              </a:rPr>
              <a:t>3</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F) KOH, CaCO</a:t>
            </a:r>
            <a:r>
              <a:rPr lang="en-US" sz="1200" baseline="-25000" dirty="0">
                <a:latin typeface="Times New Roman" pitchFamily="18" charset="0"/>
                <a:cs typeface="Times New Roman" pitchFamily="18" charset="0"/>
              </a:rPr>
              <a:t>3</a:t>
            </a:r>
            <a:r>
              <a:rPr lang="en-US" sz="1200" dirty="0">
                <a:latin typeface="Times New Roman" pitchFamily="18" charset="0"/>
                <a:cs typeface="Times New Roman" pitchFamily="18" charset="0"/>
              </a:rPr>
              <a:t>, KNO</a:t>
            </a:r>
            <a:r>
              <a:rPr lang="en-US" sz="1200" baseline="-25000" dirty="0">
                <a:latin typeface="Times New Roman" pitchFamily="18" charset="0"/>
                <a:cs typeface="Times New Roman" pitchFamily="18" charset="0"/>
              </a:rPr>
              <a:t>3</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G) H</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SO</a:t>
            </a:r>
            <a:r>
              <a:rPr lang="en-US" sz="1200" baseline="-25000" dirty="0">
                <a:latin typeface="Times New Roman" pitchFamily="18" charset="0"/>
                <a:cs typeface="Times New Roman" pitchFamily="18" charset="0"/>
              </a:rPr>
              <a:t>3</a:t>
            </a:r>
            <a:r>
              <a:rPr lang="en-US" sz="1200" dirty="0">
                <a:latin typeface="Times New Roman" pitchFamily="18" charset="0"/>
                <a:cs typeface="Times New Roman" pitchFamily="18" charset="0"/>
              </a:rPr>
              <a:t>, SiH</a:t>
            </a:r>
            <a:r>
              <a:rPr lang="en-US" sz="1200" baseline="-25000" dirty="0">
                <a:latin typeface="Times New Roman" pitchFamily="18" charset="0"/>
                <a:cs typeface="Times New Roman" pitchFamily="18" charset="0"/>
              </a:rPr>
              <a:t>4</a:t>
            </a:r>
            <a:r>
              <a:rPr lang="en-US" sz="1200" dirty="0">
                <a:latin typeface="Times New Roman" pitchFamily="18" charset="0"/>
                <a:cs typeface="Times New Roman" pitchFamily="18" charset="0"/>
              </a:rPr>
              <a:t>, C</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H) P</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O</a:t>
            </a:r>
            <a:r>
              <a:rPr lang="en-US" sz="1200" baseline="-25000" dirty="0">
                <a:latin typeface="Times New Roman" pitchFamily="18" charset="0"/>
                <a:cs typeface="Times New Roman" pitchFamily="18" charset="0"/>
              </a:rPr>
              <a:t>5</a:t>
            </a:r>
            <a:r>
              <a:rPr lang="en-US" sz="1200" dirty="0">
                <a:latin typeface="Times New Roman" pitchFamily="18" charset="0"/>
                <a:cs typeface="Times New Roman" pitchFamily="18" charset="0"/>
              </a:rPr>
              <a:t>, Cu(OH)</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 Mg</a:t>
            </a:r>
            <a:endParaRPr lang="ru-RU" sz="1200" dirty="0">
              <a:latin typeface="Times New Roman" pitchFamily="18" charset="0"/>
              <a:cs typeface="Times New Roman" pitchFamily="18" charset="0"/>
            </a:endParaRPr>
          </a:p>
          <a:p>
            <a:pPr marL="82296" indent="0">
              <a:spcBef>
                <a:spcPts val="0"/>
              </a:spcBef>
              <a:buNone/>
            </a:pPr>
            <a:endParaRPr lang="ru-RU" sz="1200" dirty="0">
              <a:latin typeface="Times New Roman" pitchFamily="18" charset="0"/>
              <a:cs typeface="Times New Roman" pitchFamily="18" charset="0"/>
            </a:endParaRPr>
          </a:p>
        </p:txBody>
      </p:sp>
    </p:spTree>
    <p:extLst>
      <p:ext uri="{BB962C8B-B14F-4D97-AF65-F5344CB8AC3E}">
        <p14:creationId xmlns:p14="http://schemas.microsoft.com/office/powerpoint/2010/main" val="4057286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1475656" y="548680"/>
            <a:ext cx="7344816" cy="1892826"/>
          </a:xfrm>
          <a:prstGeom prst="rect">
            <a:avLst/>
          </a:prstGeom>
        </p:spPr>
        <p:txBody>
          <a:bodyPr wrap="square">
            <a:spAutoFit/>
          </a:bodyPr>
          <a:lstStyle/>
          <a:p>
            <a:r>
              <a:rPr lang="kk-KZ" sz="1300" b="1" i="1" dirty="0">
                <a:latin typeface="Times New Roman" pitchFamily="18" charset="0"/>
                <a:cs typeface="Times New Roman" pitchFamily="18" charset="0"/>
              </a:rPr>
              <a:t>Нұсқау:</a:t>
            </a:r>
            <a:r>
              <a:rPr lang="kk-KZ" sz="1300" i="1" dirty="0">
                <a:latin typeface="Times New Roman" pitchFamily="18" charset="0"/>
                <a:cs typeface="Times New Roman" pitchFamily="18" charset="0"/>
              </a:rPr>
              <a:t>«Сізге сәйкестікті анықтауға арналған тапсырмалар беріледі. Таңдаған жауапты жауап парағындағы берілген пәнге сәйкес орынға, дөңгелекшені толық бояу арқылы белгілеу қажет</a:t>
            </a:r>
            <a:r>
              <a:rPr lang="kk-KZ" sz="1300" i="1" dirty="0" smtClean="0">
                <a:latin typeface="Times New Roman" pitchFamily="18" charset="0"/>
                <a:cs typeface="Times New Roman" pitchFamily="18" charset="0"/>
              </a:rPr>
              <a:t>».</a:t>
            </a:r>
          </a:p>
          <a:p>
            <a:endParaRPr lang="kk-KZ" sz="1300" i="1" dirty="0">
              <a:latin typeface="Times New Roman" pitchFamily="18" charset="0"/>
              <a:cs typeface="Times New Roman" pitchFamily="18" charset="0"/>
            </a:endParaRPr>
          </a:p>
          <a:p>
            <a:endParaRPr lang="kk-KZ" sz="1300" i="1" dirty="0">
              <a:latin typeface="Times New Roman" pitchFamily="18" charset="0"/>
              <a:cs typeface="Times New Roman" pitchFamily="18" charset="0"/>
            </a:endParaRPr>
          </a:p>
          <a:p>
            <a:endParaRPr lang="kk-KZ" sz="1300" i="1" dirty="0" smtClean="0">
              <a:latin typeface="Times New Roman" pitchFamily="18" charset="0"/>
              <a:cs typeface="Times New Roman" pitchFamily="18" charset="0"/>
            </a:endParaRPr>
          </a:p>
          <a:p>
            <a:endParaRPr lang="kk-KZ" sz="1300" i="1" dirty="0">
              <a:latin typeface="Times New Roman" pitchFamily="18" charset="0"/>
              <a:cs typeface="Times New Roman" pitchFamily="18" charset="0"/>
            </a:endParaRPr>
          </a:p>
          <a:p>
            <a:endParaRPr lang="kk-KZ" sz="1300" i="1" dirty="0" smtClean="0">
              <a:latin typeface="Times New Roman" pitchFamily="18" charset="0"/>
              <a:cs typeface="Times New Roman" pitchFamily="18" charset="0"/>
            </a:endParaRPr>
          </a:p>
          <a:p>
            <a:endParaRPr lang="kk-KZ" sz="1300" i="1" dirty="0">
              <a:latin typeface="Times New Roman" pitchFamily="18" charset="0"/>
              <a:cs typeface="Times New Roman" pitchFamily="18" charset="0"/>
            </a:endParaRPr>
          </a:p>
          <a:p>
            <a:endParaRPr lang="ru-RU" sz="1300" dirty="0">
              <a:latin typeface="Times New Roman" pitchFamily="18" charset="0"/>
              <a:cs typeface="Times New Roman" pitchFamily="18" charset="0"/>
            </a:endParaRPr>
          </a:p>
        </p:txBody>
      </p:sp>
      <p:pic>
        <p:nvPicPr>
          <p:cNvPr id="11271"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1980" y="1463052"/>
            <a:ext cx="7212167" cy="3355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8466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778098"/>
          </a:xfrm>
        </p:spPr>
        <p:txBody>
          <a:bodyPr/>
          <a:lstStyle/>
          <a:p>
            <a:pPr algn="ctr"/>
            <a:r>
              <a:rPr lang="kk-KZ" dirty="0" smtClean="0"/>
              <a:t>Биология</a:t>
            </a:r>
            <a:endParaRPr lang="ru-RU" dirty="0"/>
          </a:p>
        </p:txBody>
      </p:sp>
      <p:sp>
        <p:nvSpPr>
          <p:cNvPr id="3" name="Объект 2"/>
          <p:cNvSpPr>
            <a:spLocks noGrp="1"/>
          </p:cNvSpPr>
          <p:nvPr>
            <p:ph idx="1"/>
          </p:nvPr>
        </p:nvSpPr>
        <p:spPr>
          <a:xfrm>
            <a:off x="1403648" y="908720"/>
            <a:ext cx="7498080" cy="4800600"/>
          </a:xfrm>
        </p:spPr>
        <p:txBody>
          <a:bodyPr>
            <a:noAutofit/>
          </a:bodyPr>
          <a:lstStyle/>
          <a:p>
            <a:pPr marL="82296" indent="0">
              <a:spcBef>
                <a:spcPts val="0"/>
              </a:spcBef>
              <a:buNone/>
            </a:pPr>
            <a:r>
              <a:rPr lang="kk-KZ" sz="1300" b="1" i="1" dirty="0" smtClean="0">
                <a:latin typeface="Times New Roman" pitchFamily="18" charset="0"/>
                <a:cs typeface="Times New Roman" pitchFamily="18" charset="0"/>
              </a:rPr>
              <a:t>Нұсқау</a:t>
            </a:r>
            <a:r>
              <a:rPr lang="kk-KZ" sz="1300" b="1" i="1" dirty="0">
                <a:latin typeface="Times New Roman" pitchFamily="18" charset="0"/>
                <a:cs typeface="Times New Roman" pitchFamily="18" charset="0"/>
              </a:rPr>
              <a:t>:</a:t>
            </a:r>
            <a:r>
              <a:rPr lang="kk-KZ" sz="1300" b="1" dirty="0">
                <a:latin typeface="Times New Roman" pitchFamily="18" charset="0"/>
                <a:cs typeface="Times New Roman" pitchFamily="18" charset="0"/>
              </a:rPr>
              <a:t> </a:t>
            </a:r>
            <a:r>
              <a:rPr lang="kk-KZ" sz="1300" i="1" dirty="0">
                <a:latin typeface="Times New Roman" pitchFamily="18" charset="0"/>
                <a:cs typeface="Times New Roman" pitchFamily="18" charset="0"/>
              </a:rPr>
              <a:t>«Сізге бір немесе бірнеше дұрыс жауабы бар тапсырмалар беріледі. Таңдаған жауапты жауап парағындағы берілген пәнге сәйкес орынға, дөңгелекшені  толық бояу арқылы белгілеу қажет</a:t>
            </a:r>
            <a:r>
              <a:rPr lang="kk-KZ" sz="1300" i="1" dirty="0" smtClean="0">
                <a:latin typeface="Times New Roman" pitchFamily="18" charset="0"/>
                <a:cs typeface="Times New Roman" pitchFamily="18" charset="0"/>
              </a:rPr>
              <a:t>».</a:t>
            </a:r>
          </a:p>
          <a:p>
            <a:pPr marL="82296" indent="0">
              <a:spcBef>
                <a:spcPts val="0"/>
              </a:spcBef>
              <a:buNone/>
            </a:pPr>
            <a:r>
              <a:rPr lang="ru-RU" sz="1300" dirty="0" smtClean="0">
                <a:latin typeface="Times New Roman" pitchFamily="18" charset="0"/>
                <a:cs typeface="Times New Roman" pitchFamily="18" charset="0"/>
              </a:rPr>
              <a:t>Адам </a:t>
            </a:r>
            <a:r>
              <a:rPr lang="ru-RU" sz="1300" dirty="0" err="1">
                <a:latin typeface="Times New Roman" pitchFamily="18" charset="0"/>
                <a:cs typeface="Times New Roman" pitchFamily="18" charset="0"/>
              </a:rPr>
              <a:t>организмінде</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кездесетін</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ұлпалар</a:t>
            </a:r>
            <a:endParaRPr lang="ru-RU" sz="1300" dirty="0">
              <a:latin typeface="Times New Roman" pitchFamily="18" charset="0"/>
              <a:cs typeface="Times New Roman" pitchFamily="18" charset="0"/>
            </a:endParaRPr>
          </a:p>
          <a:p>
            <a:pPr marL="82296" indent="0">
              <a:spcBef>
                <a:spcPts val="0"/>
              </a:spcBef>
              <a:buNone/>
            </a:pPr>
            <a:r>
              <a:rPr lang="en-US" sz="1300" dirty="0">
                <a:latin typeface="Times New Roman" pitchFamily="18" charset="0"/>
                <a:cs typeface="Times New Roman" pitchFamily="18" charset="0"/>
              </a:rPr>
              <a:t>A) </a:t>
            </a:r>
            <a:r>
              <a:rPr lang="ru-RU" sz="1300" dirty="0" err="1">
                <a:latin typeface="Times New Roman" pitchFamily="18" charset="0"/>
                <a:cs typeface="Times New Roman" pitchFamily="18" charset="0"/>
              </a:rPr>
              <a:t>Түзуші</a:t>
            </a:r>
            <a:r>
              <a:rPr lang="ru-RU" sz="1300" dirty="0">
                <a:latin typeface="Times New Roman" pitchFamily="18" charset="0"/>
                <a:cs typeface="Times New Roman" pitchFamily="18" charset="0"/>
              </a:rPr>
              <a:t> </a:t>
            </a:r>
          </a:p>
          <a:p>
            <a:pPr marL="82296" indent="0">
              <a:spcBef>
                <a:spcPts val="0"/>
              </a:spcBef>
              <a:buNone/>
            </a:pPr>
            <a:r>
              <a:rPr lang="en-US" sz="1300" dirty="0">
                <a:latin typeface="Times New Roman" pitchFamily="18" charset="0"/>
                <a:cs typeface="Times New Roman" pitchFamily="18" charset="0"/>
              </a:rPr>
              <a:t>B) </a:t>
            </a:r>
            <a:r>
              <a:rPr lang="ru-RU" sz="1300" dirty="0">
                <a:latin typeface="Times New Roman" pitchFamily="18" charset="0"/>
                <a:cs typeface="Times New Roman" pitchFamily="18" charset="0"/>
              </a:rPr>
              <a:t>Эпителий </a:t>
            </a:r>
          </a:p>
          <a:p>
            <a:pPr marL="82296" indent="0">
              <a:spcBef>
                <a:spcPts val="0"/>
              </a:spcBef>
              <a:buNone/>
            </a:pPr>
            <a:r>
              <a:rPr lang="en-US" sz="1300" dirty="0">
                <a:latin typeface="Times New Roman" pitchFamily="18" charset="0"/>
                <a:cs typeface="Times New Roman" pitchFamily="18" charset="0"/>
              </a:rPr>
              <a:t>C) </a:t>
            </a:r>
            <a:r>
              <a:rPr lang="ru-RU" sz="1300" dirty="0" err="1">
                <a:latin typeface="Times New Roman" pitchFamily="18" charset="0"/>
                <a:cs typeface="Times New Roman" pitchFamily="18" charset="0"/>
              </a:rPr>
              <a:t>Тірек</a:t>
            </a:r>
            <a:r>
              <a:rPr lang="ru-RU" sz="1300" dirty="0">
                <a:latin typeface="Times New Roman" pitchFamily="18" charset="0"/>
                <a:cs typeface="Times New Roman" pitchFamily="18" charset="0"/>
              </a:rPr>
              <a:t> </a:t>
            </a:r>
          </a:p>
          <a:p>
            <a:pPr marL="82296" indent="0">
              <a:spcBef>
                <a:spcPts val="0"/>
              </a:spcBef>
              <a:buNone/>
            </a:pPr>
            <a:r>
              <a:rPr lang="en-US" sz="1300" dirty="0">
                <a:latin typeface="Times New Roman" pitchFamily="18" charset="0"/>
                <a:cs typeface="Times New Roman" pitchFamily="18" charset="0"/>
              </a:rPr>
              <a:t>D) </a:t>
            </a:r>
            <a:r>
              <a:rPr lang="ru-RU" sz="1300" dirty="0" err="1">
                <a:latin typeface="Times New Roman" pitchFamily="18" charset="0"/>
                <a:cs typeface="Times New Roman" pitchFamily="18" charset="0"/>
              </a:rPr>
              <a:t>Өткізгіш</a:t>
            </a:r>
            <a:r>
              <a:rPr lang="ru-RU" sz="1300" dirty="0">
                <a:latin typeface="Times New Roman" pitchFamily="18" charset="0"/>
                <a:cs typeface="Times New Roman" pitchFamily="18" charset="0"/>
              </a:rPr>
              <a:t> </a:t>
            </a:r>
          </a:p>
          <a:p>
            <a:pPr marL="82296" indent="0">
              <a:spcBef>
                <a:spcPts val="0"/>
              </a:spcBef>
              <a:buNone/>
            </a:pPr>
            <a:r>
              <a:rPr lang="en-US" sz="1300" dirty="0">
                <a:latin typeface="Times New Roman" pitchFamily="18" charset="0"/>
                <a:cs typeface="Times New Roman" pitchFamily="18" charset="0"/>
              </a:rPr>
              <a:t>E) </a:t>
            </a:r>
            <a:r>
              <a:rPr lang="ru-RU" sz="1300" dirty="0" err="1">
                <a:latin typeface="Times New Roman" pitchFamily="18" charset="0"/>
                <a:cs typeface="Times New Roman" pitchFamily="18" charset="0"/>
              </a:rPr>
              <a:t>Дәнекер</a:t>
            </a:r>
            <a:r>
              <a:rPr lang="ru-RU" sz="1300" dirty="0">
                <a:latin typeface="Times New Roman" pitchFamily="18" charset="0"/>
                <a:cs typeface="Times New Roman" pitchFamily="18" charset="0"/>
              </a:rPr>
              <a:t> </a:t>
            </a:r>
          </a:p>
          <a:p>
            <a:pPr marL="82296" indent="0">
              <a:spcBef>
                <a:spcPts val="0"/>
              </a:spcBef>
              <a:buNone/>
            </a:pPr>
            <a:r>
              <a:rPr lang="en-US" sz="1300" dirty="0">
                <a:latin typeface="Times New Roman" pitchFamily="18" charset="0"/>
                <a:cs typeface="Times New Roman" pitchFamily="18" charset="0"/>
              </a:rPr>
              <a:t>F) </a:t>
            </a:r>
            <a:r>
              <a:rPr lang="ru-RU" sz="1300" dirty="0" err="1">
                <a:latin typeface="Times New Roman" pitchFamily="18" charset="0"/>
                <a:cs typeface="Times New Roman" pitchFamily="18" charset="0"/>
              </a:rPr>
              <a:t>Бөліп</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шығарушы</a:t>
            </a:r>
            <a:r>
              <a:rPr lang="ru-RU" sz="1300" dirty="0">
                <a:latin typeface="Times New Roman" pitchFamily="18" charset="0"/>
                <a:cs typeface="Times New Roman" pitchFamily="18" charset="0"/>
              </a:rPr>
              <a:t> </a:t>
            </a:r>
          </a:p>
          <a:p>
            <a:pPr marL="82296" indent="0">
              <a:spcBef>
                <a:spcPts val="0"/>
              </a:spcBef>
              <a:buNone/>
            </a:pPr>
            <a:r>
              <a:rPr lang="en-US" sz="1300" dirty="0">
                <a:latin typeface="Times New Roman" pitchFamily="18" charset="0"/>
                <a:cs typeface="Times New Roman" pitchFamily="18" charset="0"/>
              </a:rPr>
              <a:t>G) </a:t>
            </a:r>
            <a:r>
              <a:rPr lang="ru-RU" sz="1300" dirty="0" err="1">
                <a:latin typeface="Times New Roman" pitchFamily="18" charset="0"/>
                <a:cs typeface="Times New Roman" pitchFamily="18" charset="0"/>
              </a:rPr>
              <a:t>Жабын</a:t>
            </a:r>
            <a:r>
              <a:rPr lang="ru-RU" sz="1300" dirty="0">
                <a:latin typeface="Times New Roman" pitchFamily="18" charset="0"/>
                <a:cs typeface="Times New Roman" pitchFamily="18" charset="0"/>
              </a:rPr>
              <a:t>   </a:t>
            </a:r>
          </a:p>
          <a:p>
            <a:pPr marL="82296" indent="0">
              <a:spcBef>
                <a:spcPts val="0"/>
              </a:spcBef>
              <a:buNone/>
            </a:pPr>
            <a:r>
              <a:rPr lang="en-US" sz="1300" dirty="0">
                <a:latin typeface="Times New Roman" pitchFamily="18" charset="0"/>
                <a:cs typeface="Times New Roman" pitchFamily="18" charset="0"/>
              </a:rPr>
              <a:t>H) </a:t>
            </a:r>
            <a:r>
              <a:rPr lang="ru-RU" sz="1300" dirty="0" err="1">
                <a:latin typeface="Times New Roman" pitchFamily="18" charset="0"/>
                <a:cs typeface="Times New Roman" pitchFamily="18" charset="0"/>
              </a:rPr>
              <a:t>Қор</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жинаушы</a:t>
            </a:r>
            <a:endParaRPr lang="ru-RU" sz="1300" dirty="0">
              <a:latin typeface="Times New Roman" pitchFamily="18" charset="0"/>
              <a:cs typeface="Times New Roman" pitchFamily="18" charset="0"/>
            </a:endParaRPr>
          </a:p>
          <a:p>
            <a:pPr marL="82296" indent="0">
              <a:spcBef>
                <a:spcPts val="0"/>
              </a:spcBef>
              <a:buNone/>
            </a:pPr>
            <a:endParaRPr lang="ru-RU" sz="1300" dirty="0">
              <a:latin typeface="Times New Roman" pitchFamily="18" charset="0"/>
              <a:cs typeface="Times New Roman" pitchFamily="18" charset="0"/>
            </a:endParaRPr>
          </a:p>
          <a:p>
            <a:pPr>
              <a:spcBef>
                <a:spcPts val="0"/>
              </a:spcBef>
            </a:pPr>
            <a:endParaRPr lang="ru-RU" sz="1300" dirty="0">
              <a:latin typeface="Times New Roman" pitchFamily="18" charset="0"/>
              <a:cs typeface="Times New Roman" pitchFamily="18" charset="0"/>
            </a:endParaRPr>
          </a:p>
        </p:txBody>
      </p:sp>
    </p:spTree>
    <p:extLst>
      <p:ext uri="{BB962C8B-B14F-4D97-AF65-F5344CB8AC3E}">
        <p14:creationId xmlns:p14="http://schemas.microsoft.com/office/powerpoint/2010/main" val="868933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1556792"/>
            <a:ext cx="7200800" cy="3749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1403648" y="721467"/>
            <a:ext cx="7056784" cy="692497"/>
          </a:xfrm>
          <a:prstGeom prst="rect">
            <a:avLst/>
          </a:prstGeom>
        </p:spPr>
        <p:txBody>
          <a:bodyPr wrap="square">
            <a:spAutoFit/>
          </a:bodyPr>
          <a:lstStyle/>
          <a:p>
            <a:r>
              <a:rPr lang="kk-KZ" sz="1300" b="1" i="1" dirty="0" smtClean="0">
                <a:latin typeface="Times New Roman" pitchFamily="18" charset="0"/>
                <a:cs typeface="Times New Roman" pitchFamily="18" charset="0"/>
              </a:rPr>
              <a:t>Нұсқау:</a:t>
            </a:r>
            <a:r>
              <a:rPr lang="kk-KZ" sz="1300" i="1" dirty="0" smtClean="0">
                <a:latin typeface="Times New Roman" pitchFamily="18" charset="0"/>
                <a:cs typeface="Times New Roman" pitchFamily="18" charset="0"/>
              </a:rPr>
              <a:t>«Сізге сәйкестікті анықтауға арналған тапсырмалар беріледі. Таңдаған жауапты жауап парағындағы берілген пәнге сәйкес орынға, дөңгелекшені толық бояу арқылы белгілеу қажет».</a:t>
            </a:r>
          </a:p>
        </p:txBody>
      </p:sp>
    </p:spTree>
    <p:extLst>
      <p:ext uri="{BB962C8B-B14F-4D97-AF65-F5344CB8AC3E}">
        <p14:creationId xmlns:p14="http://schemas.microsoft.com/office/powerpoint/2010/main" val="1652648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634082"/>
          </a:xfrm>
        </p:spPr>
        <p:txBody>
          <a:bodyPr>
            <a:normAutofit fontScale="90000"/>
          </a:bodyPr>
          <a:lstStyle/>
          <a:p>
            <a:pPr algn="ctr"/>
            <a:r>
              <a:rPr lang="kk-KZ" dirty="0" smtClean="0"/>
              <a:t>География</a:t>
            </a:r>
            <a:endParaRPr lang="ru-RU" dirty="0"/>
          </a:p>
        </p:txBody>
      </p:sp>
      <p:sp>
        <p:nvSpPr>
          <p:cNvPr id="3" name="Объект 2"/>
          <p:cNvSpPr>
            <a:spLocks noGrp="1"/>
          </p:cNvSpPr>
          <p:nvPr>
            <p:ph idx="1"/>
          </p:nvPr>
        </p:nvSpPr>
        <p:spPr>
          <a:xfrm>
            <a:off x="1403648" y="908720"/>
            <a:ext cx="7498080" cy="4800600"/>
          </a:xfrm>
        </p:spPr>
        <p:txBody>
          <a:bodyPr>
            <a:noAutofit/>
          </a:bodyPr>
          <a:lstStyle/>
          <a:p>
            <a:pPr marL="82296" indent="0">
              <a:spcBef>
                <a:spcPts val="0"/>
              </a:spcBef>
              <a:buNone/>
            </a:pPr>
            <a:r>
              <a:rPr lang="kk-KZ" sz="1300" b="1" i="1" dirty="0">
                <a:latin typeface="Times New Roman" pitchFamily="18" charset="0"/>
                <a:cs typeface="Times New Roman" pitchFamily="18" charset="0"/>
              </a:rPr>
              <a:t>Нұсқау:</a:t>
            </a:r>
            <a:r>
              <a:rPr lang="kk-KZ" sz="1300" b="1" dirty="0">
                <a:latin typeface="Times New Roman" pitchFamily="18" charset="0"/>
                <a:cs typeface="Times New Roman" pitchFamily="18" charset="0"/>
              </a:rPr>
              <a:t> </a:t>
            </a:r>
            <a:r>
              <a:rPr lang="kk-KZ" sz="1300" i="1" dirty="0">
                <a:latin typeface="Times New Roman" pitchFamily="18" charset="0"/>
                <a:cs typeface="Times New Roman" pitchFamily="18" charset="0"/>
              </a:rPr>
              <a:t>«Сізге бір немесе бірнеше дұрыс жауабы бар тапсырмалар беріледі. Таңдаған жауапты жауап парағындағы берілген пәнге сәйкес орынға, дөңгелекшені  толық бояу арқылы белгілеу қажет».</a:t>
            </a:r>
            <a:endParaRPr lang="ru-RU" sz="1300" dirty="0">
              <a:latin typeface="Times New Roman" pitchFamily="18" charset="0"/>
              <a:cs typeface="Times New Roman" pitchFamily="18" charset="0"/>
            </a:endParaRPr>
          </a:p>
          <a:p>
            <a:pPr marL="82296" indent="0">
              <a:spcBef>
                <a:spcPts val="0"/>
              </a:spcBef>
              <a:buNone/>
            </a:pPr>
            <a:r>
              <a:rPr lang="kk-KZ" sz="1300" dirty="0">
                <a:latin typeface="Times New Roman" pitchFamily="18" charset="0"/>
                <a:cs typeface="Times New Roman" pitchFamily="18" charset="0"/>
              </a:rPr>
              <a:t>Аустралия саванналарында мекендейтін жануар (-лар)</a:t>
            </a:r>
            <a:endParaRPr lang="ru-RU" sz="1300" dirty="0">
              <a:latin typeface="Times New Roman" pitchFamily="18" charset="0"/>
              <a:cs typeface="Times New Roman" pitchFamily="18" charset="0"/>
            </a:endParaRPr>
          </a:p>
          <a:p>
            <a:pPr marL="82296" indent="0">
              <a:spcBef>
                <a:spcPts val="0"/>
              </a:spcBef>
              <a:buNone/>
            </a:pPr>
            <a:r>
              <a:rPr lang="kk-KZ" sz="1300" dirty="0">
                <a:latin typeface="Times New Roman" pitchFamily="18" charset="0"/>
                <a:cs typeface="Times New Roman" pitchFamily="18" charset="0"/>
              </a:rPr>
              <a:t>A) буйволдар</a:t>
            </a:r>
            <a:endParaRPr lang="ru-RU" sz="1300" dirty="0">
              <a:latin typeface="Times New Roman" pitchFamily="18" charset="0"/>
              <a:cs typeface="Times New Roman" pitchFamily="18" charset="0"/>
            </a:endParaRPr>
          </a:p>
          <a:p>
            <a:pPr marL="82296" indent="0">
              <a:spcBef>
                <a:spcPts val="0"/>
              </a:spcBef>
              <a:buNone/>
            </a:pPr>
            <a:r>
              <a:rPr lang="kk-KZ" sz="1300" dirty="0">
                <a:latin typeface="Times New Roman" pitchFamily="18" charset="0"/>
                <a:cs typeface="Times New Roman" pitchFamily="18" charset="0"/>
              </a:rPr>
              <a:t>B) ехидналар</a:t>
            </a:r>
            <a:endParaRPr lang="ru-RU" sz="1300" dirty="0">
              <a:latin typeface="Times New Roman" pitchFamily="18" charset="0"/>
              <a:cs typeface="Times New Roman" pitchFamily="18" charset="0"/>
            </a:endParaRPr>
          </a:p>
          <a:p>
            <a:pPr marL="82296" indent="0">
              <a:spcBef>
                <a:spcPts val="0"/>
              </a:spcBef>
              <a:buNone/>
            </a:pPr>
            <a:r>
              <a:rPr lang="kk-KZ" sz="1300" dirty="0">
                <a:latin typeface="Times New Roman" pitchFamily="18" charset="0"/>
                <a:cs typeface="Times New Roman" pitchFamily="18" charset="0"/>
              </a:rPr>
              <a:t>C) қорқаулар</a:t>
            </a:r>
            <a:endParaRPr lang="ru-RU" sz="1300" dirty="0">
              <a:latin typeface="Times New Roman" pitchFamily="18" charset="0"/>
              <a:cs typeface="Times New Roman" pitchFamily="18" charset="0"/>
            </a:endParaRPr>
          </a:p>
          <a:p>
            <a:pPr marL="82296" indent="0">
              <a:spcBef>
                <a:spcPts val="0"/>
              </a:spcBef>
              <a:buNone/>
            </a:pPr>
            <a:r>
              <a:rPr lang="kk-KZ" sz="1300" dirty="0">
                <a:latin typeface="Times New Roman" pitchFamily="18" charset="0"/>
                <a:cs typeface="Times New Roman" pitchFamily="18" charset="0"/>
              </a:rPr>
              <a:t>D) үйректұмсықтар</a:t>
            </a:r>
            <a:endParaRPr lang="ru-RU" sz="1300" dirty="0">
              <a:latin typeface="Times New Roman" pitchFamily="18" charset="0"/>
              <a:cs typeface="Times New Roman" pitchFamily="18" charset="0"/>
            </a:endParaRPr>
          </a:p>
          <a:p>
            <a:pPr marL="82296" indent="0">
              <a:spcBef>
                <a:spcPts val="0"/>
              </a:spcBef>
              <a:buNone/>
            </a:pPr>
            <a:r>
              <a:rPr lang="kk-KZ" sz="1300" dirty="0">
                <a:latin typeface="Times New Roman" pitchFamily="18" charset="0"/>
                <a:cs typeface="Times New Roman" pitchFamily="18" charset="0"/>
              </a:rPr>
              <a:t>E) мүйізтұмсықтар</a:t>
            </a:r>
            <a:endParaRPr lang="ru-RU" sz="1300" dirty="0">
              <a:latin typeface="Times New Roman" pitchFamily="18" charset="0"/>
              <a:cs typeface="Times New Roman" pitchFamily="18" charset="0"/>
            </a:endParaRPr>
          </a:p>
          <a:p>
            <a:pPr marL="82296" indent="0">
              <a:spcBef>
                <a:spcPts val="0"/>
              </a:spcBef>
              <a:buNone/>
            </a:pPr>
            <a:r>
              <a:rPr lang="kk-KZ" sz="1300" dirty="0">
                <a:latin typeface="Times New Roman" pitchFamily="18" charset="0"/>
                <a:cs typeface="Times New Roman" pitchFamily="18" charset="0"/>
              </a:rPr>
              <a:t>F) қабыландар</a:t>
            </a:r>
            <a:endParaRPr lang="ru-RU" sz="1300" dirty="0">
              <a:latin typeface="Times New Roman" pitchFamily="18" charset="0"/>
              <a:cs typeface="Times New Roman" pitchFamily="18" charset="0"/>
            </a:endParaRPr>
          </a:p>
          <a:p>
            <a:pPr marL="82296" indent="0">
              <a:spcBef>
                <a:spcPts val="0"/>
              </a:spcBef>
              <a:buNone/>
            </a:pPr>
            <a:r>
              <a:rPr lang="kk-KZ" sz="1300" dirty="0">
                <a:latin typeface="Times New Roman" pitchFamily="18" charset="0"/>
                <a:cs typeface="Times New Roman" pitchFamily="18" charset="0"/>
              </a:rPr>
              <a:t>G) бұғылар</a:t>
            </a:r>
            <a:endParaRPr lang="ru-RU" sz="1300" dirty="0">
              <a:latin typeface="Times New Roman" pitchFamily="18" charset="0"/>
              <a:cs typeface="Times New Roman" pitchFamily="18" charset="0"/>
            </a:endParaRPr>
          </a:p>
          <a:p>
            <a:pPr marL="82296" indent="0">
              <a:spcBef>
                <a:spcPts val="0"/>
              </a:spcBef>
              <a:buNone/>
            </a:pPr>
            <a:r>
              <a:rPr lang="kk-KZ" sz="1300" dirty="0">
                <a:latin typeface="Times New Roman" pitchFamily="18" charset="0"/>
                <a:cs typeface="Times New Roman" pitchFamily="18" charset="0"/>
              </a:rPr>
              <a:t>H) киіктер</a:t>
            </a:r>
            <a:endParaRPr lang="ru-RU" sz="1300" dirty="0">
              <a:latin typeface="Times New Roman" pitchFamily="18" charset="0"/>
              <a:cs typeface="Times New Roman" pitchFamily="18" charset="0"/>
            </a:endParaRPr>
          </a:p>
          <a:p>
            <a:pPr marL="82296" indent="0">
              <a:spcBef>
                <a:spcPts val="0"/>
              </a:spcBef>
              <a:buNone/>
            </a:pPr>
            <a:r>
              <a:rPr lang="kk-KZ" sz="1300" dirty="0">
                <a:latin typeface="Times New Roman" pitchFamily="18" charset="0"/>
                <a:cs typeface="Times New Roman" pitchFamily="18" charset="0"/>
              </a:rPr>
              <a:t> </a:t>
            </a:r>
            <a:endParaRPr lang="ru-RU" sz="1300" dirty="0">
              <a:latin typeface="Times New Roman" pitchFamily="18" charset="0"/>
              <a:cs typeface="Times New Roman" pitchFamily="18" charset="0"/>
            </a:endParaRPr>
          </a:p>
          <a:p>
            <a:pPr marL="82296" indent="0">
              <a:spcBef>
                <a:spcPts val="0"/>
              </a:spcBef>
              <a:buNone/>
            </a:pPr>
            <a:r>
              <a:rPr lang="kk-KZ" sz="1300" b="1" i="1" dirty="0">
                <a:latin typeface="Times New Roman" pitchFamily="18" charset="0"/>
                <a:cs typeface="Times New Roman" pitchFamily="18" charset="0"/>
              </a:rPr>
              <a:t>Инструкция:</a:t>
            </a:r>
            <a:r>
              <a:rPr lang="kk-KZ" sz="1300" i="1" dirty="0">
                <a:latin typeface="Times New Roman" pitchFamily="18" charset="0"/>
                <a:cs typeface="Times New Roman" pitchFamily="18" charset="0"/>
              </a:rPr>
              <a:t> «Вам предлагаются задания, в которых могут быть один или несколько правильных ответов. Выбранный ответ необходимо отметить на листе ответов путем полного закрашивания соответствующего кружка».</a:t>
            </a:r>
            <a:endParaRPr lang="ru-RU" sz="1300" dirty="0">
              <a:latin typeface="Times New Roman" pitchFamily="18" charset="0"/>
              <a:cs typeface="Times New Roman" pitchFamily="18" charset="0"/>
            </a:endParaRPr>
          </a:p>
          <a:p>
            <a:pPr marL="82296" indent="0">
              <a:spcBef>
                <a:spcPts val="0"/>
              </a:spcBef>
              <a:buNone/>
            </a:pPr>
            <a:r>
              <a:rPr lang="kk-KZ" sz="1300" dirty="0">
                <a:latin typeface="Times New Roman" pitchFamily="18" charset="0"/>
                <a:cs typeface="Times New Roman" pitchFamily="18" charset="0"/>
              </a:rPr>
              <a:t> </a:t>
            </a:r>
            <a:endParaRPr lang="ru-RU" sz="1300" dirty="0">
              <a:latin typeface="Times New Roman" pitchFamily="18" charset="0"/>
              <a:cs typeface="Times New Roman" pitchFamily="18" charset="0"/>
            </a:endParaRPr>
          </a:p>
          <a:p>
            <a:pPr marL="82296" indent="0">
              <a:spcBef>
                <a:spcPts val="0"/>
              </a:spcBef>
              <a:buNone/>
            </a:pPr>
            <a:r>
              <a:rPr lang="kk-KZ" sz="1300" dirty="0">
                <a:latin typeface="Times New Roman" pitchFamily="18" charset="0"/>
                <a:cs typeface="Times New Roman" pitchFamily="18" charset="0"/>
              </a:rPr>
              <a:t>Пустыни, расположенные в</a:t>
            </a:r>
            <a:r>
              <a:rPr lang="ru-RU" sz="1300" dirty="0">
                <a:latin typeface="Times New Roman" pitchFamily="18" charset="0"/>
                <a:cs typeface="Times New Roman" pitchFamily="18" charset="0"/>
              </a:rPr>
              <a:t> тропических </a:t>
            </a:r>
            <a:r>
              <a:rPr lang="kk-KZ" sz="1300" dirty="0">
                <a:latin typeface="Times New Roman" pitchFamily="18" charset="0"/>
                <a:cs typeface="Times New Roman" pitchFamily="18" charset="0"/>
              </a:rPr>
              <a:t>климатических </a:t>
            </a:r>
            <a:r>
              <a:rPr lang="ru-RU" sz="1300" dirty="0">
                <a:latin typeface="Times New Roman" pitchFamily="18" charset="0"/>
                <a:cs typeface="Times New Roman" pitchFamily="18" charset="0"/>
              </a:rPr>
              <a:t>поясах</a:t>
            </a:r>
          </a:p>
          <a:p>
            <a:pPr marL="82296" indent="0">
              <a:spcBef>
                <a:spcPts val="0"/>
              </a:spcBef>
              <a:buNone/>
            </a:pPr>
            <a:r>
              <a:rPr lang="en-US" sz="1300" dirty="0">
                <a:latin typeface="Times New Roman" pitchFamily="18" charset="0"/>
                <a:cs typeface="Times New Roman" pitchFamily="18" charset="0"/>
              </a:rPr>
              <a:t>A</a:t>
            </a:r>
            <a:r>
              <a:rPr lang="ru-RU" sz="1300" dirty="0">
                <a:latin typeface="Times New Roman" pitchFamily="18" charset="0"/>
                <a:cs typeface="Times New Roman" pitchFamily="18" charset="0"/>
              </a:rPr>
              <a:t>) Гоби</a:t>
            </a:r>
          </a:p>
          <a:p>
            <a:pPr marL="82296" indent="0">
              <a:spcBef>
                <a:spcPts val="0"/>
              </a:spcBef>
              <a:buNone/>
            </a:pPr>
            <a:r>
              <a:rPr lang="en-US" sz="1300" dirty="0">
                <a:latin typeface="Times New Roman" pitchFamily="18" charset="0"/>
                <a:cs typeface="Times New Roman" pitchFamily="18" charset="0"/>
              </a:rPr>
              <a:t>B</a:t>
            </a:r>
            <a:r>
              <a:rPr lang="ru-RU" sz="1300" dirty="0">
                <a:latin typeface="Times New Roman" pitchFamily="18" charset="0"/>
                <a:cs typeface="Times New Roman" pitchFamily="18" charset="0"/>
              </a:rPr>
              <a:t>) Каракумы</a:t>
            </a:r>
          </a:p>
          <a:p>
            <a:pPr marL="82296" indent="0">
              <a:spcBef>
                <a:spcPts val="0"/>
              </a:spcBef>
              <a:buNone/>
            </a:pPr>
            <a:r>
              <a:rPr lang="en-US" sz="1300" dirty="0">
                <a:latin typeface="Times New Roman" pitchFamily="18" charset="0"/>
                <a:cs typeface="Times New Roman" pitchFamily="18" charset="0"/>
              </a:rPr>
              <a:t>C</a:t>
            </a:r>
            <a:r>
              <a:rPr lang="ru-RU" sz="1300" dirty="0">
                <a:latin typeface="Times New Roman" pitchFamily="18" charset="0"/>
                <a:cs typeface="Times New Roman" pitchFamily="18" charset="0"/>
              </a:rPr>
              <a:t>) Нарын</a:t>
            </a:r>
          </a:p>
          <a:p>
            <a:pPr marL="82296" indent="0">
              <a:spcBef>
                <a:spcPts val="0"/>
              </a:spcBef>
              <a:buNone/>
            </a:pPr>
            <a:r>
              <a:rPr lang="en-US" sz="1300" dirty="0">
                <a:latin typeface="Times New Roman" pitchFamily="18" charset="0"/>
                <a:cs typeface="Times New Roman" pitchFamily="18" charset="0"/>
              </a:rPr>
              <a:t>D</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Кызылкумы</a:t>
            </a:r>
            <a:endParaRPr lang="ru-RU" sz="1300" dirty="0">
              <a:latin typeface="Times New Roman" pitchFamily="18" charset="0"/>
              <a:cs typeface="Times New Roman" pitchFamily="18" charset="0"/>
            </a:endParaRPr>
          </a:p>
          <a:p>
            <a:pPr marL="82296" indent="0">
              <a:spcBef>
                <a:spcPts val="0"/>
              </a:spcBef>
              <a:buNone/>
            </a:pPr>
            <a:r>
              <a:rPr lang="en-US" sz="1300" dirty="0">
                <a:latin typeface="Times New Roman" pitchFamily="18" charset="0"/>
                <a:cs typeface="Times New Roman" pitchFamily="18" charset="0"/>
              </a:rPr>
              <a:t>E</a:t>
            </a:r>
            <a:r>
              <a:rPr lang="ru-RU" sz="1300" dirty="0">
                <a:latin typeface="Times New Roman" pitchFamily="18" charset="0"/>
                <a:cs typeface="Times New Roman" pitchFamily="18" charset="0"/>
              </a:rPr>
              <a:t>) Сахара</a:t>
            </a:r>
          </a:p>
          <a:p>
            <a:pPr marL="82296" indent="0">
              <a:spcBef>
                <a:spcPts val="0"/>
              </a:spcBef>
              <a:buNone/>
            </a:pPr>
            <a:r>
              <a:rPr lang="en-US" sz="1300" dirty="0">
                <a:latin typeface="Times New Roman" pitchFamily="18" charset="0"/>
                <a:cs typeface="Times New Roman" pitchFamily="18" charset="0"/>
              </a:rPr>
              <a:t>F</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Таукум</a:t>
            </a:r>
            <a:endParaRPr lang="ru-RU" sz="1300" dirty="0">
              <a:latin typeface="Times New Roman" pitchFamily="18" charset="0"/>
              <a:cs typeface="Times New Roman" pitchFamily="18" charset="0"/>
            </a:endParaRPr>
          </a:p>
          <a:p>
            <a:pPr marL="82296" indent="0">
              <a:spcBef>
                <a:spcPts val="0"/>
              </a:spcBef>
              <a:buNone/>
            </a:pPr>
            <a:r>
              <a:rPr lang="en-US" sz="1300" dirty="0">
                <a:latin typeface="Times New Roman" pitchFamily="18" charset="0"/>
                <a:cs typeface="Times New Roman" pitchFamily="18" charset="0"/>
              </a:rPr>
              <a:t>G</a:t>
            </a:r>
            <a:r>
              <a:rPr lang="ru-RU" sz="1300" dirty="0">
                <a:latin typeface="Times New Roman" pitchFamily="18" charset="0"/>
                <a:cs typeface="Times New Roman" pitchFamily="18" charset="0"/>
              </a:rPr>
              <a:t>) Аравийская</a:t>
            </a:r>
          </a:p>
          <a:p>
            <a:pPr marL="82296" indent="0">
              <a:spcBef>
                <a:spcPts val="0"/>
              </a:spcBef>
              <a:buNone/>
            </a:pPr>
            <a:r>
              <a:rPr lang="en-US" sz="1300" dirty="0">
                <a:latin typeface="Times New Roman" pitchFamily="18" charset="0"/>
                <a:cs typeface="Times New Roman" pitchFamily="18" charset="0"/>
              </a:rPr>
              <a:t>H</a:t>
            </a:r>
            <a:r>
              <a:rPr lang="ru-RU" sz="1300" dirty="0">
                <a:latin typeface="Times New Roman" pitchFamily="18" charset="0"/>
                <a:cs typeface="Times New Roman" pitchFamily="18" charset="0"/>
              </a:rPr>
              <a:t>) </a:t>
            </a:r>
            <a:r>
              <a:rPr lang="ru-RU" sz="1300" dirty="0" err="1" smtClean="0">
                <a:latin typeface="Times New Roman" pitchFamily="18" charset="0"/>
                <a:cs typeface="Times New Roman" pitchFamily="18" charset="0"/>
              </a:rPr>
              <a:t>Сарыесик</a:t>
            </a:r>
            <a:r>
              <a:rPr lang="ru-RU" sz="1300" dirty="0" smtClean="0">
                <a:latin typeface="Times New Roman" pitchFamily="18" charset="0"/>
                <a:cs typeface="Times New Roman" pitchFamily="18" charset="0"/>
              </a:rPr>
              <a:t>-Атырау</a:t>
            </a:r>
            <a:endParaRPr lang="ru-RU" sz="1300" dirty="0">
              <a:latin typeface="Times New Roman" pitchFamily="18" charset="0"/>
              <a:cs typeface="Times New Roman" pitchFamily="18" charset="0"/>
            </a:endParaRPr>
          </a:p>
        </p:txBody>
      </p:sp>
    </p:spTree>
    <p:extLst>
      <p:ext uri="{BB962C8B-B14F-4D97-AF65-F5344CB8AC3E}">
        <p14:creationId xmlns:p14="http://schemas.microsoft.com/office/powerpoint/2010/main" val="1302200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116632"/>
            <a:ext cx="6840760" cy="6471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0192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490066"/>
          </a:xfrm>
        </p:spPr>
        <p:txBody>
          <a:bodyPr>
            <a:normAutofit fontScale="90000"/>
          </a:bodyPr>
          <a:lstStyle/>
          <a:p>
            <a:pPr algn="ctr"/>
            <a:r>
              <a:rPr lang="kk-KZ" dirty="0" smtClean="0">
                <a:latin typeface="Times New Roman" pitchFamily="18" charset="0"/>
                <a:cs typeface="Times New Roman" pitchFamily="18" charset="0"/>
              </a:rPr>
              <a:t>Математикалық сауаттылық</a:t>
            </a:r>
            <a:endParaRPr lang="ru-RU" dirty="0">
              <a:latin typeface="Times New Roman" pitchFamily="18" charset="0"/>
              <a:cs typeface="Times New Roman" pitchFamily="18" charset="0"/>
            </a:endParaRPr>
          </a:p>
        </p:txBody>
      </p:sp>
      <p:pic>
        <p:nvPicPr>
          <p:cNvPr id="1035" name="Picture 11"/>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691680" y="1124744"/>
            <a:ext cx="6765494"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6"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1681" y="3645024"/>
            <a:ext cx="6912768" cy="2108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348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1268760"/>
            <a:ext cx="6912768" cy="2827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2225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1128" y="836712"/>
            <a:ext cx="6972957" cy="3979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9984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33524" y="764938"/>
            <a:ext cx="6566867" cy="496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8789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778098"/>
          </a:xfrm>
        </p:spPr>
        <p:txBody>
          <a:bodyPr/>
          <a:lstStyle/>
          <a:p>
            <a:pPr algn="ctr"/>
            <a:r>
              <a:rPr lang="kk-KZ" dirty="0" smtClean="0">
                <a:latin typeface="Times New Roman" pitchFamily="18" charset="0"/>
                <a:cs typeface="Times New Roman" pitchFamily="18" charset="0"/>
              </a:rPr>
              <a:t>Оқу сауаттылығы</a:t>
            </a:r>
            <a:endParaRPr lang="ru-RU" dirty="0">
              <a:latin typeface="Times New Roman" pitchFamily="18" charset="0"/>
              <a:cs typeface="Times New Roman" pitchFamily="18" charset="0"/>
            </a:endParaRPr>
          </a:p>
        </p:txBody>
      </p:sp>
      <p:sp>
        <p:nvSpPr>
          <p:cNvPr id="3" name="Объект 2"/>
          <p:cNvSpPr>
            <a:spLocks noGrp="1"/>
          </p:cNvSpPr>
          <p:nvPr>
            <p:ph idx="1"/>
          </p:nvPr>
        </p:nvSpPr>
        <p:spPr>
          <a:xfrm>
            <a:off x="1403648" y="1052736"/>
            <a:ext cx="7498080" cy="4800600"/>
          </a:xfrm>
        </p:spPr>
        <p:txBody>
          <a:bodyPr>
            <a:noAutofit/>
          </a:bodyPr>
          <a:lstStyle/>
          <a:p>
            <a:pPr marL="82296" indent="0" algn="just">
              <a:spcBef>
                <a:spcPts val="0"/>
              </a:spcBef>
              <a:buNone/>
            </a:pPr>
            <a:r>
              <a:rPr lang="kk-KZ" sz="1300" b="1" dirty="0">
                <a:latin typeface="Times New Roman" pitchFamily="18" charset="0"/>
                <a:cs typeface="Times New Roman" pitchFamily="18" charset="0"/>
              </a:rPr>
              <a:t>(1) </a:t>
            </a:r>
            <a:r>
              <a:rPr lang="kk-KZ" sz="1300" dirty="0">
                <a:latin typeface="Times New Roman" pitchFamily="18" charset="0"/>
                <a:cs typeface="Times New Roman" pitchFamily="18" charset="0"/>
              </a:rPr>
              <a:t>Балаға ат қоюдың </a:t>
            </a:r>
            <a:r>
              <a:rPr lang="kk-KZ" sz="1300" b="1" dirty="0">
                <a:latin typeface="Times New Roman" pitchFamily="18" charset="0"/>
                <a:cs typeface="Times New Roman" pitchFamily="18" charset="0"/>
              </a:rPr>
              <a:t>қаншалықты маңызды екеніне мән бермейтіндер көп. (2) Сол себепті де, әдемі естілетініне қызығып, көбінесе мағынасыз аттарды қоя салады.</a:t>
            </a:r>
            <a:endParaRPr lang="ru-RU" sz="1300" dirty="0">
              <a:latin typeface="Times New Roman" pitchFamily="18" charset="0"/>
              <a:cs typeface="Times New Roman" pitchFamily="18" charset="0"/>
            </a:endParaRPr>
          </a:p>
          <a:p>
            <a:pPr marL="82296" indent="0" algn="just">
              <a:spcBef>
                <a:spcPts val="0"/>
              </a:spcBef>
              <a:buNone/>
            </a:pPr>
            <a:r>
              <a:rPr lang="kk-KZ" sz="1300" dirty="0">
                <a:latin typeface="Times New Roman" pitchFamily="18" charset="0"/>
                <a:cs typeface="Times New Roman" pitchFamily="18" charset="0"/>
              </a:rPr>
              <a:t>(3) Бір қызығы, сәбидің қай мезгілде, қай айда дүниеге келгендігі де оның мінезінің қалыптасуына ықпал ететін көрінеді. (4) Деректерге сүйен­сек, </a:t>
            </a:r>
            <a:r>
              <a:rPr lang="kk-KZ" sz="1300" b="1" dirty="0">
                <a:latin typeface="Times New Roman" pitchFamily="18" charset="0"/>
                <a:cs typeface="Times New Roman" pitchFamily="18" charset="0"/>
              </a:rPr>
              <a:t>қыста</a:t>
            </a:r>
            <a:r>
              <a:rPr lang="kk-KZ" sz="1300" dirty="0">
                <a:latin typeface="Times New Roman" pitchFamily="18" charset="0"/>
                <a:cs typeface="Times New Roman" pitchFamily="18" charset="0"/>
              </a:rPr>
              <a:t> ынталы, талапты балалар дүниеге келеді. (5) Кі­лең жуан дыбыстардан тұра­тын қатқыл есімнің қойылуы олардың осы қасиетін одан әрі ұштап, дамыта түседі. (6) Жел­тоқсанда туған балалар тік мінезді, өте өктем, ал қаң­тар мен ақпанда туған балалар байсалдырақ болады. (7) «Бірақ қыста туған сәбилер есейгенде өздерінің қырсық­ты­ғының кесірінен ешкіммен сыйыса алмай қиналады. (8) Олар әрдайым елдің алдында болғысы келеді. (9) Егер сіз оның табиғат берген қатал мінезін жұмсартқыңыз келсе, жұмсақ есім таңдаңыз» дейді экстрасенс Заман Сыпатаев. </a:t>
            </a:r>
            <a:endParaRPr lang="ru-RU" sz="1300" dirty="0">
              <a:latin typeface="Times New Roman" pitchFamily="18" charset="0"/>
              <a:cs typeface="Times New Roman" pitchFamily="18" charset="0"/>
            </a:endParaRPr>
          </a:p>
          <a:p>
            <a:pPr marL="82296" indent="0" algn="just">
              <a:spcBef>
                <a:spcPts val="0"/>
              </a:spcBef>
              <a:buNone/>
            </a:pPr>
            <a:r>
              <a:rPr lang="kk-KZ" sz="1300" dirty="0">
                <a:latin typeface="Times New Roman" pitchFamily="18" charset="0"/>
                <a:cs typeface="Times New Roman" pitchFamily="18" charset="0"/>
              </a:rPr>
              <a:t>(10)</a:t>
            </a:r>
            <a:r>
              <a:rPr lang="kk-KZ" sz="1300" b="1" dirty="0">
                <a:latin typeface="Times New Roman" pitchFamily="18" charset="0"/>
                <a:cs typeface="Times New Roman" pitchFamily="18" charset="0"/>
              </a:rPr>
              <a:t> Көктемде</a:t>
            </a:r>
            <a:r>
              <a:rPr lang="kk-KZ" sz="1300" dirty="0">
                <a:latin typeface="Times New Roman" pitchFamily="18" charset="0"/>
                <a:cs typeface="Times New Roman" pitchFamily="18" charset="0"/>
              </a:rPr>
              <a:t> туған балалар тез ренжігіш, сезімтал, әсер­шіл. (11) Олардың көбі тумысынан дарынды, бірақ өздеріне сенімді емес. (12) Осы жасқаншақ, жігерсіз жұмсақ мінезі олардың көш­бас­шы болуына кедергі. (13) Сон­дықтан қайраттандыру үшін оларға қатқыл есім таңдаған жөн. </a:t>
            </a:r>
            <a:endParaRPr lang="ru-RU" sz="1300" dirty="0">
              <a:latin typeface="Times New Roman" pitchFamily="18" charset="0"/>
              <a:cs typeface="Times New Roman" pitchFamily="18" charset="0"/>
            </a:endParaRPr>
          </a:p>
          <a:p>
            <a:pPr marL="82296" indent="0" algn="just">
              <a:spcBef>
                <a:spcPts val="0"/>
              </a:spcBef>
              <a:buNone/>
            </a:pPr>
            <a:r>
              <a:rPr lang="kk-KZ" sz="1300" dirty="0">
                <a:latin typeface="Times New Roman" pitchFamily="18" charset="0"/>
                <a:cs typeface="Times New Roman" pitchFamily="18" charset="0"/>
              </a:rPr>
              <a:t>(14) </a:t>
            </a:r>
            <a:r>
              <a:rPr lang="kk-KZ" sz="1300" b="1" dirty="0">
                <a:latin typeface="Times New Roman" pitchFamily="18" charset="0"/>
                <a:cs typeface="Times New Roman" pitchFamily="18" charset="0"/>
              </a:rPr>
              <a:t>Жазда</a:t>
            </a:r>
            <a:r>
              <a:rPr lang="kk-KZ" sz="1300" dirty="0">
                <a:latin typeface="Times New Roman" pitchFamily="18" charset="0"/>
                <a:cs typeface="Times New Roman" pitchFamily="18" charset="0"/>
              </a:rPr>
              <a:t> туған балаларға, негізінен белсенділік пен тә­каппарлық, батылдық тән. </a:t>
            </a:r>
            <a:r>
              <a:rPr lang="kk-KZ" sz="1300" b="1" dirty="0">
                <a:latin typeface="Times New Roman" pitchFamily="18" charset="0"/>
                <a:cs typeface="Times New Roman" pitchFamily="18" charset="0"/>
              </a:rPr>
              <a:t>(15) Күзде</a:t>
            </a:r>
            <a:r>
              <a:rPr lang="kk-KZ" sz="1300" dirty="0">
                <a:latin typeface="Times New Roman" pitchFamily="18" charset="0"/>
                <a:cs typeface="Times New Roman" pitchFamily="18" charset="0"/>
              </a:rPr>
              <a:t> туған балалар өте әм­бебап, алғыр және сабырлы. (16) Не істесе де, көп ойла­нып-толғанады. (17)  Оларға ат таңдау соншалықты қиын емес, себебі күзгі балалардың таби­ға­тына ештеңе әсер етпейді. </a:t>
            </a:r>
            <a:endParaRPr lang="ru-RU" sz="1300" dirty="0">
              <a:latin typeface="Times New Roman" pitchFamily="18" charset="0"/>
              <a:cs typeface="Times New Roman" pitchFamily="18" charset="0"/>
            </a:endParaRPr>
          </a:p>
          <a:p>
            <a:pPr marL="82296" indent="0" algn="just">
              <a:spcBef>
                <a:spcPts val="0"/>
              </a:spcBef>
              <a:buNone/>
            </a:pPr>
            <a:r>
              <a:rPr lang="kk-KZ" sz="1300" dirty="0">
                <a:latin typeface="Times New Roman" pitchFamily="18" charset="0"/>
                <a:cs typeface="Times New Roman" pitchFamily="18" charset="0"/>
              </a:rPr>
              <a:t>(18) Жалпы, </a:t>
            </a:r>
            <a:r>
              <a:rPr lang="kk-KZ" sz="1300" u="sng" dirty="0">
                <a:latin typeface="Times New Roman" pitchFamily="18" charset="0"/>
                <a:cs typeface="Times New Roman" pitchFamily="18" charset="0"/>
              </a:rPr>
              <a:t>балаға ат қоюда есімдер құпиясын</a:t>
            </a:r>
            <a:r>
              <a:rPr lang="kk-KZ" sz="1300" dirty="0">
                <a:latin typeface="Times New Roman" pitchFamily="18" charset="0"/>
                <a:cs typeface="Times New Roman" pitchFamily="18" charset="0"/>
              </a:rPr>
              <a:t> ескермеуге болмайды. (19) Біріншіден, есім қалай дыбысталады, соған мән берген жөн. (20) Ары қарай, мағынасына көңіл бөлу керек. (21) Мәселен, қыз балаға сұлулық, парасаттылық, ақылдылық қасиеттерін қамтитын есімдер лайық. (22) Ал балаңыз ұл болса және сіз оның болашақта қа­жырлы да қайратты, дәулетті және ер мінезді азамат болып өскенін қаласаңыз, есімін де соған орайластырып қойғаны­ңыз абзал. (23) Ең бастысы, өз балаңыз­дың қандай болғанын қалай­сыз? (24) Есімін де соған қарай таңдаңыз. (25) Ат қою – өте жауапты іс. (26) Сонымен қатар әрбір ата-ана өз баласының бақытты, табысты болуына және үйле­сімді өмір сүруіне ықпал ете алады</a:t>
            </a:r>
            <a:r>
              <a:rPr lang="kk-KZ" sz="1300" dirty="0" smtClean="0">
                <a:latin typeface="Times New Roman" pitchFamily="18" charset="0"/>
                <a:cs typeface="Times New Roman" pitchFamily="18" charset="0"/>
              </a:rPr>
              <a:t>.</a:t>
            </a:r>
            <a:endParaRPr lang="ru-RU" sz="1300" dirty="0">
              <a:latin typeface="Times New Roman" pitchFamily="18" charset="0"/>
              <a:cs typeface="Times New Roman" pitchFamily="18" charset="0"/>
            </a:endParaRPr>
          </a:p>
          <a:p>
            <a:pPr marL="82296" indent="0" algn="r">
              <a:spcBef>
                <a:spcPts val="0"/>
              </a:spcBef>
              <a:buNone/>
            </a:pPr>
            <a:r>
              <a:rPr lang="kk-KZ" sz="1300" u="sng" dirty="0">
                <a:latin typeface="Times New Roman" pitchFamily="18" charset="0"/>
                <a:cs typeface="Times New Roman" pitchFamily="18" charset="0"/>
              </a:rPr>
              <a:t>http://zhasalash.kz/otbasy/17073.html</a:t>
            </a:r>
            <a:endParaRPr lang="ru-RU" sz="1300" dirty="0">
              <a:latin typeface="Times New Roman" pitchFamily="18" charset="0"/>
              <a:cs typeface="Times New Roman" pitchFamily="18" charset="0"/>
            </a:endParaRPr>
          </a:p>
        </p:txBody>
      </p:sp>
    </p:spTree>
    <p:extLst>
      <p:ext uri="{BB962C8B-B14F-4D97-AF65-F5344CB8AC3E}">
        <p14:creationId xmlns:p14="http://schemas.microsoft.com/office/powerpoint/2010/main" val="150204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31640" y="476672"/>
            <a:ext cx="7498080" cy="5616624"/>
          </a:xfrm>
        </p:spPr>
        <p:txBody>
          <a:bodyPr>
            <a:noAutofit/>
          </a:bodyPr>
          <a:lstStyle/>
          <a:p>
            <a:pPr marL="0" indent="0">
              <a:buNone/>
            </a:pPr>
            <a:r>
              <a:rPr lang="kk-KZ" sz="1300" dirty="0">
                <a:latin typeface="Times New Roman" pitchFamily="18" charset="0"/>
                <a:cs typeface="Times New Roman" pitchFamily="18" charset="0"/>
              </a:rPr>
              <a:t>1. Қандай  жауап мәтіндегі негізгі ойға сәйкес келеді?</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А) Әдемі естілетін есім таңдаған жөн. </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В) Есімді экстрасенске қойдырған жөн.</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С) Есімді заманына сәйкестендіріп қойған жөн.</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D) Есімнің мағынасына назар аударған жөн.</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Е) Есімді құрметті адамдарға қойдырған жөн. </a:t>
            </a:r>
            <a:endParaRPr lang="kk-KZ" sz="1300" dirty="0" smtClean="0">
              <a:latin typeface="Times New Roman" pitchFamily="18" charset="0"/>
              <a:cs typeface="Times New Roman" pitchFamily="18" charset="0"/>
            </a:endParaRPr>
          </a:p>
          <a:p>
            <a:pPr marL="72000" indent="0">
              <a:buNone/>
            </a:pPr>
            <a:endParaRPr lang="ru-RU" sz="1300" dirty="0">
              <a:latin typeface="Times New Roman" pitchFamily="18" charset="0"/>
              <a:cs typeface="Times New Roman" pitchFamily="18" charset="0"/>
            </a:endParaRPr>
          </a:p>
          <a:p>
            <a:pPr marL="0" indent="0">
              <a:buNone/>
            </a:pPr>
            <a:r>
              <a:rPr lang="kk-KZ" sz="1300" b="1" dirty="0">
                <a:latin typeface="Times New Roman" pitchFamily="18" charset="0"/>
                <a:cs typeface="Times New Roman" pitchFamily="18" charset="0"/>
              </a:rPr>
              <a:t> </a:t>
            </a:r>
            <a:r>
              <a:rPr lang="kk-KZ" sz="1300" dirty="0" smtClean="0">
                <a:latin typeface="Times New Roman" pitchFamily="18" charset="0"/>
                <a:cs typeface="Times New Roman" pitchFamily="18" charset="0"/>
              </a:rPr>
              <a:t>2</a:t>
            </a:r>
            <a:r>
              <a:rPr lang="kk-KZ" sz="1300" dirty="0">
                <a:latin typeface="Times New Roman" pitchFamily="18" charset="0"/>
                <a:cs typeface="Times New Roman" pitchFamily="18" charset="0"/>
              </a:rPr>
              <a:t>. Қандай мезгілде туған балалардың мінездері бір-біріне қарама-қайшы?  </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А) Жаз-күз</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В) Көктем-күз  </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С) Күз-қыс</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D)</a:t>
            </a:r>
            <a:r>
              <a:rPr lang="kk-KZ" sz="1300" b="1" dirty="0">
                <a:latin typeface="Times New Roman" pitchFamily="18" charset="0"/>
                <a:cs typeface="Times New Roman" pitchFamily="18" charset="0"/>
              </a:rPr>
              <a:t> </a:t>
            </a:r>
            <a:r>
              <a:rPr lang="kk-KZ" sz="1300" dirty="0">
                <a:latin typeface="Times New Roman" pitchFamily="18" charset="0"/>
                <a:cs typeface="Times New Roman" pitchFamily="18" charset="0"/>
              </a:rPr>
              <a:t>Қыс-жаз</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Е) </a:t>
            </a:r>
            <a:r>
              <a:rPr lang="kk-KZ" sz="1300" dirty="0" smtClean="0">
                <a:latin typeface="Times New Roman" pitchFamily="18" charset="0"/>
                <a:cs typeface="Times New Roman" pitchFamily="18" charset="0"/>
              </a:rPr>
              <a:t>Қыс-көктем</a:t>
            </a:r>
          </a:p>
          <a:p>
            <a:pPr marL="72000" indent="0">
              <a:buNone/>
            </a:pPr>
            <a:endParaRPr lang="ru-RU" sz="1300" dirty="0">
              <a:latin typeface="Times New Roman" pitchFamily="18" charset="0"/>
              <a:cs typeface="Times New Roman" pitchFamily="18" charset="0"/>
            </a:endParaRPr>
          </a:p>
          <a:p>
            <a:pPr marL="0" indent="0">
              <a:buNone/>
            </a:pPr>
            <a:r>
              <a:rPr lang="kk-KZ" sz="1300" b="1" dirty="0">
                <a:latin typeface="Times New Roman" pitchFamily="18" charset="0"/>
                <a:cs typeface="Times New Roman" pitchFamily="18" charset="0"/>
              </a:rPr>
              <a:t> </a:t>
            </a:r>
            <a:r>
              <a:rPr lang="kk-KZ" sz="1300" dirty="0" smtClean="0">
                <a:latin typeface="Times New Roman" pitchFamily="18" charset="0"/>
                <a:cs typeface="Times New Roman" pitchFamily="18" charset="0"/>
              </a:rPr>
              <a:t>3</a:t>
            </a:r>
            <a:r>
              <a:rPr lang="kk-KZ" sz="1300" dirty="0">
                <a:latin typeface="Times New Roman" pitchFamily="18" charset="0"/>
                <a:cs typeface="Times New Roman" pitchFamily="18" charset="0"/>
              </a:rPr>
              <a:t>. 15-16-жолға сәйкес қандай есімдер қоюға болады?</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А) Абай, Батырхан</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В) Дана, Сабыржан</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С) </a:t>
            </a:r>
            <a:r>
              <a:rPr lang="ru-RU" sz="1300" dirty="0" err="1">
                <a:latin typeface="Times New Roman" pitchFamily="18" charset="0"/>
                <a:cs typeface="Times New Roman" pitchFamily="18" charset="0"/>
              </a:rPr>
              <a:t>Жамал</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Ақылгүл</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D) Жібек, Меруерт</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Е) Қымбат, </a:t>
            </a:r>
            <a:r>
              <a:rPr lang="kk-KZ" sz="1300" dirty="0" smtClean="0">
                <a:latin typeface="Times New Roman" pitchFamily="18" charset="0"/>
                <a:cs typeface="Times New Roman" pitchFamily="18" charset="0"/>
              </a:rPr>
              <a:t>Әсем</a:t>
            </a:r>
            <a:endParaRPr lang="ru-RU" sz="1300" dirty="0">
              <a:latin typeface="Times New Roman" pitchFamily="18" charset="0"/>
              <a:cs typeface="Times New Roman" pitchFamily="18" charset="0"/>
            </a:endParaRPr>
          </a:p>
        </p:txBody>
      </p:sp>
    </p:spTree>
    <p:extLst>
      <p:ext uri="{BB962C8B-B14F-4D97-AF65-F5344CB8AC3E}">
        <p14:creationId xmlns:p14="http://schemas.microsoft.com/office/powerpoint/2010/main" val="4160035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03648" y="692696"/>
            <a:ext cx="7498080" cy="4800600"/>
          </a:xfrm>
        </p:spPr>
        <p:txBody>
          <a:bodyPr>
            <a:normAutofit/>
          </a:bodyPr>
          <a:lstStyle/>
          <a:p>
            <a:pPr marL="82296" indent="0">
              <a:buNone/>
            </a:pPr>
            <a:r>
              <a:rPr lang="ru-RU" sz="1300" dirty="0">
                <a:latin typeface="Times New Roman" pitchFamily="18" charset="0"/>
                <a:cs typeface="Times New Roman" pitchFamily="18" charset="0"/>
              </a:rPr>
              <a:t> 4. </a:t>
            </a:r>
            <a:r>
              <a:rPr lang="ru-RU" sz="1300" dirty="0" err="1">
                <a:latin typeface="Times New Roman" pitchFamily="18" charset="0"/>
                <a:cs typeface="Times New Roman" pitchFamily="18" charset="0"/>
              </a:rPr>
              <a:t>Қазақта</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белгілі</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бір</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оқиғаға</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мезгілге</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т.б</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сәттерге</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орай</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қойылған</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есімдер</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жиі</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кездеседі</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Мысалы</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айт</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күні</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туса</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Айтбай</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Көктемнің</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бірінші</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және</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үшінші</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айларына</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байланысты</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есімдер</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таңдаңыз</a:t>
            </a:r>
            <a:r>
              <a:rPr lang="ru-RU" sz="1300" dirty="0">
                <a:latin typeface="Times New Roman" pitchFamily="18" charset="0"/>
                <a:cs typeface="Times New Roman" pitchFamily="18" charset="0"/>
              </a:rPr>
              <a:t>.</a:t>
            </a:r>
          </a:p>
          <a:p>
            <a:pPr marL="82296" indent="0">
              <a:buNone/>
            </a:pPr>
            <a:r>
              <a:rPr lang="ru-RU" sz="1300" dirty="0">
                <a:latin typeface="Times New Roman" pitchFamily="18" charset="0"/>
                <a:cs typeface="Times New Roman" pitchFamily="18" charset="0"/>
              </a:rPr>
              <a:t> </a:t>
            </a:r>
          </a:p>
          <a:p>
            <a:pPr marL="82296" indent="0">
              <a:buNone/>
            </a:pPr>
            <a:r>
              <a:rPr lang="ru-RU" sz="1300" dirty="0">
                <a:latin typeface="Times New Roman" pitchFamily="18" charset="0"/>
                <a:cs typeface="Times New Roman" pitchFamily="18" charset="0"/>
              </a:rPr>
              <a:t>___________________________</a:t>
            </a:r>
          </a:p>
          <a:p>
            <a:pPr marL="82296" indent="0">
              <a:buNone/>
            </a:pPr>
            <a:r>
              <a:rPr lang="ru-RU" sz="1300" dirty="0">
                <a:latin typeface="Times New Roman" pitchFamily="18" charset="0"/>
                <a:cs typeface="Times New Roman" pitchFamily="18" charset="0"/>
              </a:rPr>
              <a:t>___________________________</a:t>
            </a:r>
            <a:br>
              <a:rPr lang="ru-RU" sz="1300" dirty="0">
                <a:latin typeface="Times New Roman" pitchFamily="18" charset="0"/>
                <a:cs typeface="Times New Roman" pitchFamily="18" charset="0"/>
              </a:rPr>
            </a:br>
            <a:r>
              <a:rPr lang="ru-RU" sz="1300" dirty="0" err="1">
                <a:latin typeface="Times New Roman" pitchFamily="18" charset="0"/>
                <a:cs typeface="Times New Roman" pitchFamily="18" charset="0"/>
              </a:rPr>
              <a:t>Жауап</a:t>
            </a:r>
            <a:r>
              <a:rPr lang="ru-RU" sz="1300" dirty="0">
                <a:latin typeface="Times New Roman" pitchFamily="18" charset="0"/>
                <a:cs typeface="Times New Roman" pitchFamily="18" charset="0"/>
              </a:rPr>
              <a:t>: </a:t>
            </a:r>
          </a:p>
          <a:p>
            <a:pPr marL="82296" indent="0">
              <a:buNone/>
            </a:pPr>
            <a:r>
              <a:rPr lang="ru-RU" sz="1300" dirty="0" err="1">
                <a:latin typeface="Times New Roman" pitchFamily="18" charset="0"/>
                <a:cs typeface="Times New Roman" pitchFamily="18" charset="0"/>
              </a:rPr>
              <a:t>Наурыз</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Наурызгүл</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Наурызбай</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Наурызбек</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т.б</a:t>
            </a:r>
            <a:r>
              <a:rPr lang="ru-RU" sz="1300" dirty="0">
                <a:latin typeface="Times New Roman" pitchFamily="18" charset="0"/>
                <a:cs typeface="Times New Roman" pitchFamily="18" charset="0"/>
              </a:rPr>
              <a:t>.</a:t>
            </a:r>
          </a:p>
          <a:p>
            <a:pPr marL="82296" indent="0">
              <a:buNone/>
            </a:pPr>
            <a:r>
              <a:rPr lang="ru-RU" sz="1300" dirty="0" err="1">
                <a:latin typeface="Times New Roman" pitchFamily="18" charset="0"/>
                <a:cs typeface="Times New Roman" pitchFamily="18" charset="0"/>
              </a:rPr>
              <a:t>Жеңіс</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Жеңісгүл</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Жеңісхан</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Жеңісбек</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т.б</a:t>
            </a:r>
            <a:r>
              <a:rPr lang="ru-RU" sz="1300" dirty="0" smtClean="0">
                <a:latin typeface="Times New Roman" pitchFamily="18" charset="0"/>
                <a:cs typeface="Times New Roman" pitchFamily="18" charset="0"/>
              </a:rPr>
              <a:t>.</a:t>
            </a:r>
          </a:p>
          <a:p>
            <a:pPr marL="82296" indent="0">
              <a:buNone/>
            </a:pPr>
            <a:endParaRPr lang="ru-RU" sz="1300" dirty="0">
              <a:latin typeface="Times New Roman" pitchFamily="18" charset="0"/>
              <a:cs typeface="Times New Roman" pitchFamily="18" charset="0"/>
            </a:endParaRPr>
          </a:p>
          <a:p>
            <a:pPr marL="82296" indent="0">
              <a:buNone/>
            </a:pPr>
            <a:r>
              <a:rPr lang="ru-RU" sz="1300" dirty="0">
                <a:latin typeface="Times New Roman" pitchFamily="18" charset="0"/>
                <a:cs typeface="Times New Roman" pitchFamily="18" charset="0"/>
              </a:rPr>
              <a:t> 5. </a:t>
            </a:r>
            <a:r>
              <a:rPr lang="ru-RU" sz="1300" dirty="0" err="1">
                <a:latin typeface="Times New Roman" pitchFamily="18" charset="0"/>
                <a:cs typeface="Times New Roman" pitchFamily="18" charset="0"/>
              </a:rPr>
              <a:t>Өмірде</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балалардың</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көшбасшы</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болуына</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кедергі</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жасайтын</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мінездері</a:t>
            </a:r>
            <a:endParaRPr lang="ru-RU" sz="1300" dirty="0">
              <a:latin typeface="Times New Roman" pitchFamily="18" charset="0"/>
              <a:cs typeface="Times New Roman" pitchFamily="18" charset="0"/>
            </a:endParaRPr>
          </a:p>
          <a:p>
            <a:pPr marL="82296" indent="0">
              <a:buNone/>
            </a:pPr>
            <a:r>
              <a:rPr lang="ru-RU" sz="1300" dirty="0">
                <a:latin typeface="Times New Roman" pitchFamily="18" charset="0"/>
                <a:cs typeface="Times New Roman" pitchFamily="18" charset="0"/>
              </a:rPr>
              <a:t>А) </a:t>
            </a:r>
            <a:r>
              <a:rPr lang="ru-RU" sz="1300" dirty="0" err="1">
                <a:latin typeface="Times New Roman" pitchFamily="18" charset="0"/>
                <a:cs typeface="Times New Roman" pitchFamily="18" charset="0"/>
              </a:rPr>
              <a:t>Еркелік</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әсершілдік</a:t>
            </a:r>
            <a:endParaRPr lang="ru-RU" sz="1300" dirty="0">
              <a:latin typeface="Times New Roman" pitchFamily="18" charset="0"/>
              <a:cs typeface="Times New Roman" pitchFamily="18" charset="0"/>
            </a:endParaRPr>
          </a:p>
          <a:p>
            <a:pPr marL="82296" indent="0">
              <a:buNone/>
            </a:pPr>
            <a:r>
              <a:rPr lang="ru-RU" sz="1300" dirty="0">
                <a:latin typeface="Times New Roman" pitchFamily="18" charset="0"/>
                <a:cs typeface="Times New Roman" pitchFamily="18" charset="0"/>
              </a:rPr>
              <a:t>В) </a:t>
            </a:r>
            <a:r>
              <a:rPr lang="ru-RU" sz="1300" dirty="0" err="1">
                <a:latin typeface="Times New Roman" pitchFamily="18" charset="0"/>
                <a:cs typeface="Times New Roman" pitchFamily="18" charset="0"/>
              </a:rPr>
              <a:t>Қарапайымдылық</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табандылық</a:t>
            </a:r>
            <a:endParaRPr lang="ru-RU" sz="1300" dirty="0">
              <a:latin typeface="Times New Roman" pitchFamily="18" charset="0"/>
              <a:cs typeface="Times New Roman" pitchFamily="18" charset="0"/>
            </a:endParaRPr>
          </a:p>
          <a:p>
            <a:pPr marL="82296" indent="0">
              <a:buNone/>
            </a:pPr>
            <a:r>
              <a:rPr lang="ru-RU" sz="1300" dirty="0">
                <a:latin typeface="Times New Roman" pitchFamily="18" charset="0"/>
                <a:cs typeface="Times New Roman" pitchFamily="18" charset="0"/>
              </a:rPr>
              <a:t>С) </a:t>
            </a:r>
            <a:r>
              <a:rPr lang="ru-RU" sz="1300" dirty="0" err="1">
                <a:latin typeface="Times New Roman" pitchFamily="18" charset="0"/>
                <a:cs typeface="Times New Roman" pitchFamily="18" charset="0"/>
              </a:rPr>
              <a:t>Тік</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мінезділік</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алғырлық</a:t>
            </a:r>
            <a:endParaRPr lang="ru-RU" sz="1300" dirty="0">
              <a:latin typeface="Times New Roman" pitchFamily="18" charset="0"/>
              <a:cs typeface="Times New Roman" pitchFamily="18" charset="0"/>
            </a:endParaRPr>
          </a:p>
          <a:p>
            <a:pPr marL="82296" indent="0">
              <a:buNone/>
            </a:pPr>
            <a:r>
              <a:rPr lang="en-US" sz="1300" dirty="0">
                <a:latin typeface="Times New Roman" pitchFamily="18" charset="0"/>
                <a:cs typeface="Times New Roman" pitchFamily="18" charset="0"/>
              </a:rPr>
              <a:t>D) </a:t>
            </a:r>
            <a:r>
              <a:rPr lang="ru-RU" sz="1300" dirty="0" err="1">
                <a:latin typeface="Times New Roman" pitchFamily="18" charset="0"/>
                <a:cs typeface="Times New Roman" pitchFamily="18" charset="0"/>
              </a:rPr>
              <a:t>Кішіпейілділік</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тәкаппарлық</a:t>
            </a:r>
            <a:endParaRPr lang="ru-RU" sz="1300" dirty="0">
              <a:latin typeface="Times New Roman" pitchFamily="18" charset="0"/>
              <a:cs typeface="Times New Roman" pitchFamily="18" charset="0"/>
            </a:endParaRPr>
          </a:p>
          <a:p>
            <a:pPr marL="82296" indent="0">
              <a:buNone/>
            </a:pPr>
            <a:r>
              <a:rPr lang="ru-RU" sz="1300" dirty="0">
                <a:latin typeface="Times New Roman" pitchFamily="18" charset="0"/>
                <a:cs typeface="Times New Roman" pitchFamily="18" charset="0"/>
              </a:rPr>
              <a:t>Е) </a:t>
            </a:r>
            <a:r>
              <a:rPr lang="ru-RU" sz="1300" dirty="0" err="1">
                <a:latin typeface="Times New Roman" pitchFamily="18" charset="0"/>
                <a:cs typeface="Times New Roman" pitchFamily="18" charset="0"/>
              </a:rPr>
              <a:t>Жігерсіздік</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жасқаншақтық</a:t>
            </a:r>
            <a:endParaRPr lang="ru-RU" sz="1300" dirty="0">
              <a:latin typeface="Times New Roman" pitchFamily="18" charset="0"/>
              <a:cs typeface="Times New Roman" pitchFamily="18" charset="0"/>
            </a:endParaRPr>
          </a:p>
          <a:p>
            <a:endParaRPr lang="ru-RU" sz="1300" dirty="0">
              <a:latin typeface="Times New Roman" pitchFamily="18" charset="0"/>
              <a:cs typeface="Times New Roman" pitchFamily="18" charset="0"/>
            </a:endParaRPr>
          </a:p>
        </p:txBody>
      </p:sp>
    </p:spTree>
    <p:extLst>
      <p:ext uri="{BB962C8B-B14F-4D97-AF65-F5344CB8AC3E}">
        <p14:creationId xmlns:p14="http://schemas.microsoft.com/office/powerpoint/2010/main" val="3107915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562074"/>
          </a:xfrm>
        </p:spPr>
        <p:txBody>
          <a:bodyPr>
            <a:normAutofit fontScale="90000"/>
          </a:bodyPr>
          <a:lstStyle/>
          <a:p>
            <a:pPr algn="ctr"/>
            <a:r>
              <a:rPr lang="kk-KZ" dirty="0" smtClean="0"/>
              <a:t>Физика</a:t>
            </a:r>
            <a:endParaRPr lang="ru-RU" dirty="0"/>
          </a:p>
        </p:txBody>
      </p:sp>
      <p:sp>
        <p:nvSpPr>
          <p:cNvPr id="3" name="Объект 2"/>
          <p:cNvSpPr>
            <a:spLocks noGrp="1"/>
          </p:cNvSpPr>
          <p:nvPr>
            <p:ph idx="1"/>
          </p:nvPr>
        </p:nvSpPr>
        <p:spPr>
          <a:xfrm>
            <a:off x="1403648" y="980728"/>
            <a:ext cx="7488832" cy="5256584"/>
          </a:xfrm>
        </p:spPr>
        <p:txBody>
          <a:bodyPr>
            <a:noAutofit/>
          </a:bodyPr>
          <a:lstStyle/>
          <a:p>
            <a:pPr marL="82296" indent="0">
              <a:spcBef>
                <a:spcPts val="0"/>
              </a:spcBef>
              <a:buNone/>
            </a:pPr>
            <a:r>
              <a:rPr lang="kk-KZ" sz="1200" b="1" i="1" dirty="0">
                <a:latin typeface="Times New Roman" pitchFamily="18" charset="0"/>
                <a:cs typeface="Times New Roman" pitchFamily="18" charset="0"/>
              </a:rPr>
              <a:t>Н</a:t>
            </a:r>
            <a:r>
              <a:rPr lang="kk-KZ" sz="1200" b="1" i="1" dirty="0" smtClean="0">
                <a:latin typeface="Times New Roman" pitchFamily="18" charset="0"/>
                <a:cs typeface="Times New Roman" pitchFamily="18" charset="0"/>
              </a:rPr>
              <a:t>ұсқау</a:t>
            </a:r>
            <a:r>
              <a:rPr lang="kk-KZ" sz="1200" b="1" i="1" dirty="0">
                <a:latin typeface="Times New Roman" pitchFamily="18" charset="0"/>
                <a:cs typeface="Times New Roman" pitchFamily="18" charset="0"/>
              </a:rPr>
              <a:t>:</a:t>
            </a:r>
            <a:r>
              <a:rPr lang="kk-KZ" sz="1200" b="1" dirty="0">
                <a:latin typeface="Times New Roman" pitchFamily="18" charset="0"/>
                <a:cs typeface="Times New Roman" pitchFamily="18" charset="0"/>
              </a:rPr>
              <a:t> </a:t>
            </a:r>
            <a:r>
              <a:rPr lang="kk-KZ" sz="1200" i="1" dirty="0">
                <a:latin typeface="Times New Roman" pitchFamily="18" charset="0"/>
                <a:cs typeface="Times New Roman" pitchFamily="18" charset="0"/>
              </a:rPr>
              <a:t>«Сізге бір немесе бірнеше дұрыс жауабы бар тапсырмалар беріледі. Таңдаған жауапты жауап парағындағы берілген пәнге сәйкес орынға, дөңгелекшені  толық бояу арқылы белгілеу қажет».</a:t>
            </a:r>
            <a:endParaRPr lang="ru-RU" sz="1200" dirty="0">
              <a:latin typeface="Times New Roman" pitchFamily="18" charset="0"/>
              <a:cs typeface="Times New Roman" pitchFamily="18" charset="0"/>
            </a:endParaRPr>
          </a:p>
          <a:p>
            <a:pPr marL="82296" indent="0">
              <a:spcBef>
                <a:spcPts val="0"/>
              </a:spcBef>
              <a:buNone/>
            </a:pPr>
            <a:endParaRPr lang="kk-KZ" sz="1200" dirty="0" smtClean="0">
              <a:latin typeface="Times New Roman" pitchFamily="18" charset="0"/>
              <a:cs typeface="Times New Roman" pitchFamily="18" charset="0"/>
            </a:endParaRPr>
          </a:p>
          <a:p>
            <a:pPr marL="82296" indent="0">
              <a:spcBef>
                <a:spcPts val="0"/>
              </a:spcBef>
              <a:buNone/>
            </a:pPr>
            <a:r>
              <a:rPr lang="kk-KZ" sz="1200" dirty="0" smtClean="0">
                <a:latin typeface="Times New Roman" pitchFamily="18" charset="0"/>
                <a:cs typeface="Times New Roman" pitchFamily="18" charset="0"/>
              </a:rPr>
              <a:t>1.Баллондағы </a:t>
            </a:r>
            <a:r>
              <a:rPr lang="kk-KZ" sz="1200" dirty="0">
                <a:latin typeface="Times New Roman" pitchFamily="18" charset="0"/>
                <a:cs typeface="Times New Roman" pitchFamily="18" charset="0"/>
              </a:rPr>
              <a:t>газдың қандайда бір бөлігі шығарылды. Баллондағы газдың (температура өзгермейді)</a:t>
            </a:r>
            <a:endParaRPr lang="ru-RU" sz="1200" dirty="0">
              <a:latin typeface="Times New Roman" pitchFamily="18" charset="0"/>
              <a:cs typeface="Times New Roman" pitchFamily="18" charset="0"/>
            </a:endParaRPr>
          </a:p>
          <a:p>
            <a:pPr marL="82296" indent="0">
              <a:spcBef>
                <a:spcPts val="0"/>
              </a:spcBef>
              <a:buNone/>
            </a:pPr>
            <a:r>
              <a:rPr lang="kk-KZ" sz="1200" dirty="0">
                <a:latin typeface="Times New Roman" pitchFamily="18" charset="0"/>
                <a:cs typeface="Times New Roman" pitchFamily="18" charset="0"/>
              </a:rPr>
              <a:t>A) массасы азайды</a:t>
            </a:r>
            <a:endParaRPr lang="ru-RU" sz="1200" dirty="0">
              <a:latin typeface="Times New Roman" pitchFamily="18" charset="0"/>
              <a:cs typeface="Times New Roman" pitchFamily="18" charset="0"/>
            </a:endParaRPr>
          </a:p>
          <a:p>
            <a:pPr marL="82296" indent="0">
              <a:spcBef>
                <a:spcPts val="0"/>
              </a:spcBef>
              <a:buNone/>
            </a:pPr>
            <a:r>
              <a:rPr lang="kk-KZ" sz="1200" dirty="0">
                <a:latin typeface="Times New Roman" pitchFamily="18" charset="0"/>
                <a:cs typeface="Times New Roman" pitchFamily="18" charset="0"/>
              </a:rPr>
              <a:t>B) массасы өзгермейді</a:t>
            </a:r>
            <a:endParaRPr lang="ru-RU" sz="1200" dirty="0">
              <a:latin typeface="Times New Roman" pitchFamily="18" charset="0"/>
              <a:cs typeface="Times New Roman" pitchFamily="18" charset="0"/>
            </a:endParaRPr>
          </a:p>
          <a:p>
            <a:pPr marL="82296" indent="0">
              <a:spcBef>
                <a:spcPts val="0"/>
              </a:spcBef>
              <a:buNone/>
            </a:pPr>
            <a:r>
              <a:rPr lang="kk-KZ" sz="1200" dirty="0">
                <a:latin typeface="Times New Roman" pitchFamily="18" charset="0"/>
                <a:cs typeface="Times New Roman" pitchFamily="18" charset="0"/>
              </a:rPr>
              <a:t>C) қысымы өзгермейді</a:t>
            </a:r>
            <a:endParaRPr lang="ru-RU" sz="1200" dirty="0">
              <a:latin typeface="Times New Roman" pitchFamily="18" charset="0"/>
              <a:cs typeface="Times New Roman" pitchFamily="18" charset="0"/>
            </a:endParaRPr>
          </a:p>
          <a:p>
            <a:pPr marL="82296" indent="0">
              <a:spcBef>
                <a:spcPts val="0"/>
              </a:spcBef>
              <a:buNone/>
            </a:pPr>
            <a:r>
              <a:rPr lang="kk-KZ" sz="1200" dirty="0">
                <a:latin typeface="Times New Roman" pitchFamily="18" charset="0"/>
                <a:cs typeface="Times New Roman" pitchFamily="18" charset="0"/>
              </a:rPr>
              <a:t>D) қысымы азаяды</a:t>
            </a:r>
            <a:endParaRPr lang="ru-RU" sz="1200" dirty="0">
              <a:latin typeface="Times New Roman" pitchFamily="18" charset="0"/>
              <a:cs typeface="Times New Roman" pitchFamily="18" charset="0"/>
            </a:endParaRPr>
          </a:p>
          <a:p>
            <a:pPr marL="82296" indent="0">
              <a:spcBef>
                <a:spcPts val="0"/>
              </a:spcBef>
              <a:buNone/>
            </a:pPr>
            <a:r>
              <a:rPr lang="kk-KZ" sz="1200" dirty="0">
                <a:latin typeface="Times New Roman" pitchFamily="18" charset="0"/>
                <a:cs typeface="Times New Roman" pitchFamily="18" charset="0"/>
              </a:rPr>
              <a:t>E) қысымы артады</a:t>
            </a:r>
            <a:endParaRPr lang="ru-RU" sz="1200" dirty="0">
              <a:latin typeface="Times New Roman" pitchFamily="18" charset="0"/>
              <a:cs typeface="Times New Roman" pitchFamily="18" charset="0"/>
            </a:endParaRPr>
          </a:p>
          <a:p>
            <a:pPr marL="82296" indent="0">
              <a:spcBef>
                <a:spcPts val="0"/>
              </a:spcBef>
              <a:buNone/>
            </a:pPr>
            <a:r>
              <a:rPr lang="kk-KZ" sz="1200" dirty="0">
                <a:latin typeface="Times New Roman" pitchFamily="18" charset="0"/>
                <a:cs typeface="Times New Roman" pitchFamily="18" charset="0"/>
              </a:rPr>
              <a:t>F) молекула концентрациясы кеміді </a:t>
            </a:r>
            <a:endParaRPr lang="ru-RU" sz="1200" dirty="0">
              <a:latin typeface="Times New Roman" pitchFamily="18" charset="0"/>
              <a:cs typeface="Times New Roman" pitchFamily="18" charset="0"/>
            </a:endParaRPr>
          </a:p>
          <a:p>
            <a:pPr marL="82296" indent="0">
              <a:spcBef>
                <a:spcPts val="0"/>
              </a:spcBef>
              <a:buNone/>
            </a:pPr>
            <a:r>
              <a:rPr lang="kk-KZ" sz="1200" dirty="0">
                <a:latin typeface="Times New Roman" pitchFamily="18" charset="0"/>
                <a:cs typeface="Times New Roman" pitchFamily="18" charset="0"/>
              </a:rPr>
              <a:t>G) массасы артты</a:t>
            </a:r>
            <a:endParaRPr lang="ru-RU" sz="1200" dirty="0">
              <a:latin typeface="Times New Roman" pitchFamily="18" charset="0"/>
              <a:cs typeface="Times New Roman" pitchFamily="18" charset="0"/>
            </a:endParaRPr>
          </a:p>
          <a:p>
            <a:pPr marL="82296" indent="0">
              <a:spcBef>
                <a:spcPts val="0"/>
              </a:spcBef>
              <a:buNone/>
            </a:pPr>
            <a:r>
              <a:rPr lang="kk-KZ" sz="1200" dirty="0">
                <a:latin typeface="Times New Roman" pitchFamily="18" charset="0"/>
                <a:cs typeface="Times New Roman" pitchFamily="18" charset="0"/>
              </a:rPr>
              <a:t>H) молекула концентрациясы артты</a:t>
            </a:r>
            <a:endParaRPr lang="ru-RU" sz="1200" dirty="0">
              <a:latin typeface="Times New Roman" pitchFamily="18" charset="0"/>
              <a:cs typeface="Times New Roman" pitchFamily="18" charset="0"/>
            </a:endParaRPr>
          </a:p>
          <a:p>
            <a:pPr marL="82296" indent="0">
              <a:spcBef>
                <a:spcPts val="0"/>
              </a:spcBef>
              <a:buNone/>
            </a:pPr>
            <a:endParaRPr lang="kk-KZ" sz="1200" b="1" i="1" dirty="0" smtClean="0">
              <a:latin typeface="Times New Roman" pitchFamily="18" charset="0"/>
              <a:cs typeface="Times New Roman" pitchFamily="18" charset="0"/>
            </a:endParaRPr>
          </a:p>
          <a:p>
            <a:pPr marL="82296" indent="0">
              <a:spcBef>
                <a:spcPts val="0"/>
              </a:spcBef>
              <a:buNone/>
            </a:pPr>
            <a:endParaRPr lang="kk-KZ" sz="1200" b="1" i="1" dirty="0">
              <a:latin typeface="Times New Roman" pitchFamily="18" charset="0"/>
              <a:cs typeface="Times New Roman" pitchFamily="18" charset="0"/>
            </a:endParaRPr>
          </a:p>
          <a:p>
            <a:pPr marL="82296" indent="0">
              <a:spcBef>
                <a:spcPts val="0"/>
              </a:spcBef>
              <a:buNone/>
            </a:pPr>
            <a:r>
              <a:rPr lang="kk-KZ" sz="1200" b="1" i="1" dirty="0" smtClean="0">
                <a:latin typeface="Times New Roman" pitchFamily="18" charset="0"/>
                <a:cs typeface="Times New Roman" pitchFamily="18" charset="0"/>
              </a:rPr>
              <a:t>Инструкция</a:t>
            </a:r>
            <a:r>
              <a:rPr lang="kk-KZ" sz="1200" b="1" i="1" dirty="0">
                <a:latin typeface="Times New Roman" pitchFamily="18" charset="0"/>
                <a:cs typeface="Times New Roman" pitchFamily="18" charset="0"/>
              </a:rPr>
              <a:t>:</a:t>
            </a:r>
            <a:r>
              <a:rPr lang="kk-KZ" sz="1200" i="1" dirty="0">
                <a:latin typeface="Times New Roman" pitchFamily="18" charset="0"/>
                <a:cs typeface="Times New Roman" pitchFamily="18" charset="0"/>
              </a:rPr>
              <a:t> «Вам предлагаются задания, в которых могут быть один или несколько правильных ответов. Выбранный ответ необходимо отметить на листе ответов путем полного закрашивания соответствующего кружка».</a:t>
            </a:r>
            <a:endParaRPr lang="ru-RU" sz="1200" dirty="0">
              <a:latin typeface="Times New Roman" pitchFamily="18" charset="0"/>
              <a:cs typeface="Times New Roman" pitchFamily="18" charset="0"/>
            </a:endParaRPr>
          </a:p>
          <a:p>
            <a:pPr marL="82296" indent="0">
              <a:spcBef>
                <a:spcPts val="0"/>
              </a:spcBef>
              <a:buNone/>
            </a:pPr>
            <a:r>
              <a:rPr lang="ru-RU" sz="1200" dirty="0">
                <a:latin typeface="Times New Roman" pitchFamily="18" charset="0"/>
                <a:cs typeface="Times New Roman" pitchFamily="18" charset="0"/>
              </a:rPr>
              <a:t> </a:t>
            </a:r>
          </a:p>
          <a:p>
            <a:pPr marL="82296" indent="0">
              <a:spcBef>
                <a:spcPts val="0"/>
              </a:spcBef>
              <a:buNone/>
            </a:pPr>
            <a:r>
              <a:rPr lang="ru-RU" sz="1200" dirty="0">
                <a:latin typeface="Times New Roman" pitchFamily="18" charset="0"/>
                <a:cs typeface="Times New Roman" pitchFamily="18" charset="0"/>
              </a:rPr>
              <a:t>1. Внутренняя энергия увеличивается за счет совершения механической работы в примерах</a:t>
            </a:r>
          </a:p>
          <a:p>
            <a:pPr marL="82296" indent="0">
              <a:spcBef>
                <a:spcPts val="0"/>
              </a:spcBef>
              <a:buNone/>
            </a:pPr>
            <a:r>
              <a:rPr lang="ru-RU" sz="1200" dirty="0">
                <a:latin typeface="Times New Roman" pitchFamily="18" charset="0"/>
                <a:cs typeface="Times New Roman" pitchFamily="18" charset="0"/>
              </a:rPr>
              <a:t>A) нагревание воды на горячей плите</a:t>
            </a:r>
          </a:p>
          <a:p>
            <a:pPr marL="82296" indent="0">
              <a:spcBef>
                <a:spcPts val="0"/>
              </a:spcBef>
              <a:buNone/>
            </a:pPr>
            <a:r>
              <a:rPr lang="ru-RU" sz="1200" dirty="0">
                <a:latin typeface="Times New Roman" pitchFamily="18" charset="0"/>
                <a:cs typeface="Times New Roman" pitchFamily="18" charset="0"/>
              </a:rPr>
              <a:t>B) плавление куска железа </a:t>
            </a:r>
          </a:p>
          <a:p>
            <a:pPr marL="82296" indent="0">
              <a:spcBef>
                <a:spcPts val="0"/>
              </a:spcBef>
              <a:buNone/>
            </a:pPr>
            <a:r>
              <a:rPr lang="ru-RU" sz="1200" dirty="0">
                <a:latin typeface="Times New Roman" pitchFamily="18" charset="0"/>
                <a:cs typeface="Times New Roman" pitchFamily="18" charset="0"/>
              </a:rPr>
              <a:t>C) металлического шарика при падении на бетонную поверхность</a:t>
            </a:r>
          </a:p>
          <a:p>
            <a:pPr marL="82296" indent="0">
              <a:spcBef>
                <a:spcPts val="0"/>
              </a:spcBef>
              <a:buNone/>
            </a:pPr>
            <a:r>
              <a:rPr lang="ru-RU" sz="1200" dirty="0">
                <a:latin typeface="Times New Roman" pitchFamily="18" charset="0"/>
                <a:cs typeface="Times New Roman" pitchFamily="18" charset="0"/>
              </a:rPr>
              <a:t>D) кипение воды</a:t>
            </a:r>
          </a:p>
          <a:p>
            <a:pPr marL="82296" indent="0">
              <a:spcBef>
                <a:spcPts val="0"/>
              </a:spcBef>
              <a:buNone/>
            </a:pPr>
            <a:r>
              <a:rPr lang="ru-RU" sz="1200" dirty="0">
                <a:latin typeface="Times New Roman" pitchFamily="18" charset="0"/>
                <a:cs typeface="Times New Roman" pitchFamily="18" charset="0"/>
              </a:rPr>
              <a:t>E) нагревание ложки в стакане с горячим чаем</a:t>
            </a:r>
          </a:p>
          <a:p>
            <a:pPr marL="82296" indent="0">
              <a:spcBef>
                <a:spcPts val="0"/>
              </a:spcBef>
              <a:buNone/>
            </a:pPr>
            <a:r>
              <a:rPr lang="ru-RU" sz="1200" dirty="0">
                <a:latin typeface="Times New Roman" pitchFamily="18" charset="0"/>
                <a:cs typeface="Times New Roman" pitchFamily="18" charset="0"/>
              </a:rPr>
              <a:t>F) таяние льда на Солнце</a:t>
            </a:r>
          </a:p>
          <a:p>
            <a:pPr marL="82296" indent="0">
              <a:spcBef>
                <a:spcPts val="0"/>
              </a:spcBef>
              <a:buNone/>
            </a:pPr>
            <a:r>
              <a:rPr lang="ru-RU" sz="1200" dirty="0">
                <a:latin typeface="Times New Roman" pitchFamily="18" charset="0"/>
                <a:cs typeface="Times New Roman" pitchFamily="18" charset="0"/>
              </a:rPr>
              <a:t>G) нагревание детали при обработке на станке</a:t>
            </a:r>
          </a:p>
          <a:p>
            <a:pPr marL="82296" indent="0">
              <a:spcBef>
                <a:spcPts val="0"/>
              </a:spcBef>
              <a:buNone/>
            </a:pPr>
            <a:r>
              <a:rPr lang="ru-RU" sz="1200" dirty="0" smtClean="0">
                <a:latin typeface="Times New Roman" pitchFamily="18" charset="0"/>
                <a:cs typeface="Times New Roman" pitchFamily="18" charset="0"/>
              </a:rPr>
              <a:t>H</a:t>
            </a:r>
            <a:r>
              <a:rPr lang="ru-RU" sz="1200" dirty="0">
                <a:latin typeface="Times New Roman" pitchFamily="18" charset="0"/>
                <a:cs typeface="Times New Roman" pitchFamily="18" charset="0"/>
              </a:rPr>
              <a:t>) нагревание куска свинца в процессе штамповки</a:t>
            </a:r>
          </a:p>
          <a:p>
            <a:pPr marL="82296" indent="0">
              <a:buNone/>
            </a:pPr>
            <a:endParaRPr lang="kk-KZ" sz="2400" dirty="0" smtClean="0"/>
          </a:p>
          <a:p>
            <a:pPr marL="82296" indent="0">
              <a:buNone/>
            </a:pPr>
            <a:endParaRPr lang="ru-RU" sz="2400" dirty="0"/>
          </a:p>
        </p:txBody>
      </p:sp>
    </p:spTree>
    <p:extLst>
      <p:ext uri="{BB962C8B-B14F-4D97-AF65-F5344CB8AC3E}">
        <p14:creationId xmlns:p14="http://schemas.microsoft.com/office/powerpoint/2010/main" val="23724644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164</TotalTime>
  <Words>424</Words>
  <Application>Microsoft Office PowerPoint</Application>
  <PresentationFormat>Экран (4:3)</PresentationFormat>
  <Paragraphs>133</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Солнцестояние</vt:lpstr>
      <vt:lpstr>ҰБТ – 2017 жаңа формат</vt:lpstr>
      <vt:lpstr>Математикалық сауаттылық</vt:lpstr>
      <vt:lpstr>Презентация PowerPoint</vt:lpstr>
      <vt:lpstr>Презентация PowerPoint</vt:lpstr>
      <vt:lpstr>Презентация PowerPoint</vt:lpstr>
      <vt:lpstr>Оқу сауаттылығы</vt:lpstr>
      <vt:lpstr>Презентация PowerPoint</vt:lpstr>
      <vt:lpstr>Презентация PowerPoint</vt:lpstr>
      <vt:lpstr>Физика</vt:lpstr>
      <vt:lpstr>Презентация PowerPoint</vt:lpstr>
      <vt:lpstr>Химия</vt:lpstr>
      <vt:lpstr>Презентация PowerPoint</vt:lpstr>
      <vt:lpstr>Биология</vt:lpstr>
      <vt:lpstr>Презентация PowerPoint</vt:lpstr>
      <vt:lpstr>География</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ҰБТ – 2017 жаңа формат</dc:title>
  <dc:creator>Ботагоз Алина</dc:creator>
  <cp:lastModifiedBy>Учитель</cp:lastModifiedBy>
  <cp:revision>11</cp:revision>
  <dcterms:created xsi:type="dcterms:W3CDTF">2016-08-12T02:59:52Z</dcterms:created>
  <dcterms:modified xsi:type="dcterms:W3CDTF">2016-11-26T04:12:07Z</dcterms:modified>
</cp:coreProperties>
</file>