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sldIdLst>
    <p:sldId id="261" r:id="rId9"/>
    <p:sldId id="262" r:id="rId10"/>
    <p:sldId id="263" r:id="rId11"/>
    <p:sldId id="264" r:id="rId12"/>
    <p:sldId id="266" r:id="rId13"/>
    <p:sldId id="268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09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7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1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4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48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411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57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584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616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817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2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53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660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85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059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7015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76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4297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3960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15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24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795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162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048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992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9295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205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8927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819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940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3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868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644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227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55013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0465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043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4313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253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2052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957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8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2332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629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8204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070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2325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5884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556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4703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91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5116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2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425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900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34955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5084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69400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18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3153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949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32399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7104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6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5569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8238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678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071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75533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2855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7494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6787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7556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375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0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9897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4451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451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967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9993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64539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497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8258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816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28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3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7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9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65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7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073E87"/>
                </a:solidFill>
              </a:rPr>
              <a:pPr/>
              <a:t>02.04.2016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srgbClr val="073E87"/>
                </a:solidFill>
              </a:rPr>
              <a:pPr/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880320"/>
          </a:xfrm>
        </p:spPr>
        <p:txBody>
          <a:bodyPr>
            <a:normAutofit/>
          </a:bodyPr>
          <a:lstStyle/>
          <a:p>
            <a:pPr fontAlgn="base"/>
            <a:r>
              <a:rPr lang="ru-RU" sz="2400" b="1" dirty="0"/>
              <a:t>Орта </a:t>
            </a:r>
            <a:r>
              <a:rPr lang="ru-RU" sz="2400" b="1" dirty="0" err="1"/>
              <a:t>білім</a:t>
            </a:r>
            <a:r>
              <a:rPr lang="ru-RU" sz="2400" b="1" dirty="0"/>
              <a:t> беру </a:t>
            </a:r>
            <a:r>
              <a:rPr lang="ru-RU" sz="2400" b="1" dirty="0" err="1"/>
              <a:t>ұйымдарында</a:t>
            </a:r>
            <a:r>
              <a:rPr lang="ru-RU" sz="2400" b="1" dirty="0"/>
              <a:t> </a:t>
            </a:r>
            <a:r>
              <a:rPr lang="ru-RU" sz="2400" b="1" dirty="0" err="1"/>
              <a:t>міндетті</a:t>
            </a:r>
            <a:r>
              <a:rPr lang="ru-RU" sz="2400" b="1" dirty="0"/>
              <a:t> </a:t>
            </a:r>
            <a:r>
              <a:rPr lang="ru-RU" sz="2400" b="1" dirty="0" err="1"/>
              <a:t>мектеп</a:t>
            </a:r>
            <a:r>
              <a:rPr lang="ru-RU" sz="2400" b="1" dirty="0"/>
              <a:t> </a:t>
            </a:r>
            <a:r>
              <a:rPr lang="ru-RU" sz="2400" b="1" dirty="0" err="1"/>
              <a:t>формасына</a:t>
            </a:r>
            <a:r>
              <a:rPr lang="ru-RU" sz="2400" b="1" dirty="0"/>
              <a:t> </a:t>
            </a:r>
            <a:r>
              <a:rPr lang="ru-RU" sz="2400" b="1" dirty="0" err="1"/>
              <a:t>қойылатын</a:t>
            </a:r>
            <a:r>
              <a:rPr lang="ru-RU" sz="2400" b="1" dirty="0"/>
              <a:t> </a:t>
            </a:r>
            <a:r>
              <a:rPr lang="ru-RU" sz="2400" b="1" dirty="0" err="1" smtClean="0"/>
              <a:t>талаптар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Требования к обязательной школьной форме </a:t>
            </a:r>
            <a:br>
              <a:rPr lang="ru-RU" sz="2400" b="1" dirty="0"/>
            </a:br>
            <a:r>
              <a:rPr lang="ru-RU" sz="2400" b="1" dirty="0"/>
              <a:t>для организаций среднего образования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861048"/>
            <a:ext cx="6428630" cy="2230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70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4968552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№398-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 2015 ЖЫЛДЫҢ </a:t>
            </a:r>
            <a:r>
              <a:rPr lang="kk-KZ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ҚАРАШАСЫНАН </a:t>
            </a:r>
            <a:br>
              <a:rPr lang="kk-KZ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«БІЛІМ ТУРАЛЫ» 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РЕСПУБЛИКАСЫНЫҢ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ЗАҢЫ</a:t>
            </a: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КАЗАХСТАН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ОБРАЗОВАНИИ»</a:t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№398-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13 НОЯБРЯ 2015 ГОДА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09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 fontScale="77500" lnSpcReduction="20000"/>
          </a:bodyPr>
          <a:lstStyle/>
          <a:p>
            <a:pPr fontAlgn="base"/>
            <a:endParaRPr lang="ru-RU" b="1" dirty="0" smtClean="0"/>
          </a:p>
          <a:p>
            <a:pPr algn="ctr" fontAlgn="base"/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министрінің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2016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14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қаңтардағы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 26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бекітілген</a:t>
            </a:r>
            <a:endParaRPr lang="ru-RU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«Орта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ұйымдарында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3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sz="3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ru-RU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/>
            <a:endParaRPr lang="ru-RU" sz="3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Министра образования и науки Республики Казахстан </a:t>
            </a:r>
          </a:p>
          <a:p>
            <a:pPr marL="0" indent="0" algn="ctr" fontAlgn="base">
              <a:buNone/>
            </a:pPr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14 января 2016 года № 26</a:t>
            </a:r>
          </a:p>
          <a:p>
            <a:pPr marL="0" indent="0" algn="ctr" fontAlgn="base"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Требований к обязательной школьной форме для организаций среднего образования»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1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0" indent="0" algn="just" fontAlgn="base"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Талаптардың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қолдануда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бірыңғай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келісімін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жағымды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зайырлы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сипатын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сақтауда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басшыларының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кеңестердің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кеңесі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қамқоршылық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комитеті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жауапкершілігін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арттыру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fontAlgn="base">
              <a:spcBef>
                <a:spcPts val="0"/>
              </a:spcBef>
              <a:buNone/>
            </a:pP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Требований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обеспечение 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 подходов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среднего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образования в применении </a:t>
            </a: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школьной 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формы, формирование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позитивного отношения родителей 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школьной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форме, повышение ответственности руководства учебных заведений и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общественных советов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(совет школы, попечительский совет, </a:t>
            </a: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комитет) в соблюдении светского характера обучения.</a:t>
            </a:r>
          </a:p>
          <a:p>
            <a:pPr marL="0" indent="0" algn="just" fontAlgn="base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7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730632"/>
          </a:xfrm>
        </p:spPr>
        <p:txBody>
          <a:bodyPr>
            <a:normAutofit/>
          </a:bodyPr>
          <a:lstStyle/>
          <a:p>
            <a:pPr fontAlgn="base"/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ұйымдарындағы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обязательной школьной форме </a:t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организаций среднего образования</a:t>
            </a:r>
            <a:b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21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38424"/>
            <a:ext cx="6174744" cy="33828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3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03848" y="332656"/>
            <a:ext cx="5616624" cy="5793507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Ұлдардың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пиджак, жилет,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мерекелік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күнделікті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мезгілде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трикотаж жилет, водолазка).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Ұлдарға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тігілген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форма для мальчиков включает: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пиджак, жилет, брюки, парадную рубашку, повседневную рубашку (зимний период: трикотажный жилет, водолазку). Брюки для мальчиков свободного кроя, и по длине закрывают щиколотки ног.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3" descr="D:\Glasman\Glasman\фотообработка\1\IMG_07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531" y="2924944"/>
            <a:ext cx="2141457" cy="35605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21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175036" cy="324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4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107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93" y="2708920"/>
            <a:ext cx="2376264" cy="38995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55775" y="404664"/>
            <a:ext cx="4608513" cy="5721499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Қыздардың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жилет, юбка,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жейде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трикотаж жилет, сарафан, водолазка).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Қыздарға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тігілген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ұзындығы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для девочек включает: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пиджак, жилет, юбку, брюки, классическую блузу (зимний период: трикотажный жилет, сарафан, водолазку). Брюки для девочек свободного кроя, и по длине закрывают щиколотки ног</a:t>
            </a:r>
            <a:r>
              <a:rPr lang="ru-RU" dirty="0"/>
              <a:t>.</a:t>
            </a:r>
          </a:p>
        </p:txBody>
      </p:sp>
      <p:pic>
        <p:nvPicPr>
          <p:cNvPr id="1027" name="Picture 3" descr="C:\Users\21\Desktop\ce371a4f1739e062c030cc5381ae13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0648"/>
            <a:ext cx="1945168" cy="3024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61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669360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Орта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ұйымдарында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формасына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 Орта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басшысы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қамқоршылық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басшылыққа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талқылауға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қатысады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жетілдіру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енгізеді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желісінен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Облыстардың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Астана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Алматы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қалаларының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басқармалары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аудандық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қалалық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бөлімдері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отандық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шығаратын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өндірушілерден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ұсынады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өндірушілерден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сатып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міндеттемейді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орнында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сатуды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ұйымдастырмайды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мамырға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бекітілуін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етеді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алушылардың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кеңестің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талқылауына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шығарады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Басшы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Талаптармен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өкілдерді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алушыны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өтініш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еркін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беру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қойғызу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мектептік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жиналысында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таныстырады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обязательной школьной форме 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среднего образования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Руководитель организаций среднего образования (далее - Руководитель) и общественный совет (совет школы, попечительский совет, родительский комитет) при введении обязательной школьной формы руководствуется настоящими Требованиями.</a:t>
            </a:r>
          </a:p>
          <a:p>
            <a:pPr marL="0" indent="0" fontAlgn="base">
              <a:buNone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 Родители и иные законные представители участвуют в обсуждении вопросов о школьной форме и вносят предложения по ее совершенствованию, приобретают ее через действующую торговую сеть.</a:t>
            </a:r>
          </a:p>
          <a:p>
            <a:pPr marL="0" indent="0" fontAlgn="base">
              <a:buNone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 Областные, городов Астаны и Алматы управления образования,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районные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(городские) отделы образования рекомендуют родителям приобретение школьной формы у отечественных производителей школьной формы.</a:t>
            </a:r>
          </a:p>
          <a:p>
            <a:pPr marL="0" indent="0" fontAlgn="base">
              <a:buNone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 Руководитель обеспечивает утверждение школьной формы до 25 мая учебного года.</a:t>
            </a:r>
          </a:p>
          <a:p>
            <a:pPr marL="0" indent="0" fontAlgn="base">
              <a:buNone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 Руководитель выносит вопрос соблюдения школьной формы обучающимися на общественный совет.</a:t>
            </a:r>
          </a:p>
          <a:p>
            <a:pPr marL="0" indent="0" fontAlgn="base">
              <a:buNone/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 Руководитель 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ознакамливает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родителей или иных законных представителей с настоящими Требованиями при подаче заявления о приеме (произвольной форме) обучающ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егося в организацию среднего образования под роспись и на общешкольном родительском собрании.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1583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Волна</vt:lpstr>
      <vt:lpstr>1_Волна</vt:lpstr>
      <vt:lpstr>2_Волна</vt:lpstr>
      <vt:lpstr>3_Волна</vt:lpstr>
      <vt:lpstr>4_Волна</vt:lpstr>
      <vt:lpstr>5_Волна</vt:lpstr>
      <vt:lpstr>6_Волна</vt:lpstr>
      <vt:lpstr>7_Волна</vt:lpstr>
      <vt:lpstr>Орта білім беру ұйымдарында міндетті мектеп формасына қойылатын талаптар  Требования к обязательной школьной форме  для организаций среднего образования </vt:lpstr>
      <vt:lpstr>№398-V 13 2015 ЖЫЛДЫҢ ҚАРАШАСЫНАН  «БІЛІМ ТУРАЛЫ»  ҚАЗАҚСТАН РЕСПУБЛИКАСЫНЫҢ  ЗАҢЫ  ЗАКОН  РЕСПУБЛИКИ КАЗАХСТАН «ОБ ОБРАЗОВАНИИ» №398-V ОТ 13 НОЯБРЯ 2015 ГОДА</vt:lpstr>
      <vt:lpstr>Презентация PowerPoint</vt:lpstr>
      <vt:lpstr>Презентация PowerPoint</vt:lpstr>
      <vt:lpstr>Орта білім беру ұйымдарындағы міндетті мектеп формасына қойылатын талаптар  Требования к обязательной школьной форме  для организаций среднего образования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Орта білім беру ұйымдарында міндетті мектеп формасына қойылатын талаптар  Требования к обязательной школьной форме  для организаций среднего образования </dc:title>
  <dc:creator>32 кабинет</dc:creator>
  <cp:lastModifiedBy>7</cp:lastModifiedBy>
  <cp:revision>2</cp:revision>
  <dcterms:created xsi:type="dcterms:W3CDTF">2016-04-02T04:21:20Z</dcterms:created>
  <dcterms:modified xsi:type="dcterms:W3CDTF">2016-04-02T04:23:22Z</dcterms:modified>
</cp:coreProperties>
</file>