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7" r:id="rId9"/>
    <p:sldId id="264" r:id="rId10"/>
    <p:sldId id="27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F4B975-B213-4BE3-945D-91B02C235E0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A1F830-C72B-4C8D-A194-CA620FF0AE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3"/>
            <a:ext cx="8348464" cy="1829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 </a:t>
            </a:r>
            <a:r>
              <a:rPr lang="ru-RU" dirty="0"/>
              <a:t>утверждении Требований к обязательной школьной форме для организаций среднего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077073"/>
            <a:ext cx="7772400" cy="118554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Приказ Министра образования и науки Республики Казахстан от 14 января 2016 года № 26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870892"/>
            <a:ext cx="4032448" cy="384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061"/>
            <a:ext cx="2189981" cy="44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040" y="2276872"/>
            <a:ext cx="2448272" cy="358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7" y="116632"/>
            <a:ext cx="4332659" cy="18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200505"/>
              </p:ext>
            </p:extLst>
          </p:nvPr>
        </p:nvGraphicFramePr>
        <p:xfrm>
          <a:off x="467545" y="1196753"/>
          <a:ext cx="8280919" cy="4518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64"/>
                <a:gridCol w="2363616"/>
                <a:gridCol w="3468682"/>
                <a:gridCol w="1989357"/>
              </a:tblGrid>
              <a:tr h="382375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Адрес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Телефон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Швейная фабрика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en-US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Tomarani</a:t>
                      </a:r>
                      <a:r>
                        <a:rPr lang="en-US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Collection»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  <a:r>
                        <a:rPr lang="en-US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Павлодар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8(7182) 51-06-79.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моб:+ 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7 771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99 33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Казпрофбезопасность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 ул.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Исы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Байзакова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294/1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8(7182) 67-47-47. моб тел: +7 701 532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2 39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Трикотажный цех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ИП 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Жаркумбаева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 ул. Ак.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Сатпаева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ru-RU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офис 313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 тел: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7 705 593 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9588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61113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Трикотажная студия «Софья» ИП Коновалов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Павлодар, ул. Кутузова, 42 «Дом одежды» бутик №40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(7182)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68-10-2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31-86-57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611130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</a:t>
                      </a:r>
                      <a:r>
                        <a:rPr lang="kk-KZ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«Ақтұмар»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г.Павлодар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ТД «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Арман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цокольный этаж бутик №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мобтел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7 775 175 12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Салон «Стиль»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Павлодар, ул. Ак. Бектурова,23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8(7182)55-48-33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ТОО «ДЭКО»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</a:t>
                      </a:r>
                      <a:r>
                        <a:rPr lang="ru-RU" sz="1400" b="0" spc="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Павлодар,ул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Айманова,17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мобтел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</a:t>
                      </a:r>
                      <a:endParaRPr lang="en-US" sz="1400" b="0" spc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</a:t>
                      </a:r>
                      <a:r>
                        <a:rPr lang="ru-RU" sz="1400" b="0" spc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7 747 </a:t>
                      </a:r>
                      <a:r>
                        <a:rPr lang="ru-RU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588</a:t>
                      </a:r>
                      <a:r>
                        <a:rPr lang="en-US" sz="1400" b="0" spc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84 45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485562">
                <a:tc>
                  <a:txBody>
                    <a:bodyPr/>
                    <a:lstStyle/>
                    <a:p>
                      <a:pPr algn="ctr">
                        <a:lnSpc>
                          <a:spcPts val="75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Швейная фабрика </a:t>
                      </a:r>
                      <a:endParaRPr lang="en-US" sz="14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en-US" sz="14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Sens</a:t>
                      </a:r>
                      <a:r>
                        <a:rPr lang="en-US" sz="1400" b="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Fashion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kk-KZ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Павлодар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54-81-85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+7 777 416 02 42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Список предприятий области, занимающихся </a:t>
            </a:r>
            <a:r>
              <a:rPr lang="ru-RU" sz="2700" dirty="0"/>
              <a:t>пошивом школьной формы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602627"/>
          </a:xfrm>
        </p:spPr>
        <p:txBody>
          <a:bodyPr>
            <a:normAutofit/>
          </a:bodyPr>
          <a:lstStyle/>
          <a:p>
            <a:r>
              <a:rPr lang="ru-RU" sz="4000" dirty="0"/>
              <a:t>Школьная форма вводится с учетом возрастных особенностей обучающихся. </a:t>
            </a:r>
            <a:endParaRPr lang="en-US" sz="4000" dirty="0" smtClean="0"/>
          </a:p>
          <a:p>
            <a:endParaRPr lang="en-US" sz="4000" dirty="0"/>
          </a:p>
          <a:p>
            <a:r>
              <a:rPr lang="ru-RU" sz="4000" dirty="0" smtClean="0"/>
              <a:t>Она </a:t>
            </a:r>
            <a:r>
              <a:rPr lang="ru-RU" sz="4000" dirty="0"/>
              <a:t>подразделяется на повседневную, парадную и спортивную.</a:t>
            </a:r>
          </a:p>
        </p:txBody>
      </p:sp>
    </p:spTree>
    <p:extLst>
      <p:ext uri="{BB962C8B-B14F-4D97-AF65-F5344CB8AC3E}">
        <p14:creationId xmlns:p14="http://schemas.microsoft.com/office/powerpoint/2010/main" val="13406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50"/>
            <a:ext cx="8496944" cy="2736303"/>
          </a:xfrm>
        </p:spPr>
        <p:txBody>
          <a:bodyPr>
            <a:noAutofit/>
          </a:bodyPr>
          <a:lstStyle/>
          <a:p>
            <a:r>
              <a:rPr lang="ru-RU" sz="3600" dirty="0"/>
              <a:t>Школьная форма для мальчиков включает: пиджак, жилет, брюки, парадную рубашку, повседневную рубашку (зимний период: трикотажный жилет, водолазку). </a:t>
            </a:r>
            <a:endParaRPr lang="en-US" sz="3600" dirty="0" smtClean="0"/>
          </a:p>
          <a:p>
            <a:endParaRPr lang="en-US" sz="3600" dirty="0"/>
          </a:p>
          <a:p>
            <a:r>
              <a:rPr lang="ru-RU" sz="3600" dirty="0" smtClean="0"/>
              <a:t>Брюки </a:t>
            </a:r>
            <a:r>
              <a:rPr lang="ru-RU" sz="3600" dirty="0"/>
              <a:t>для мальчиков свободного кроя, и по длине закрывают щиколотки ног.</a:t>
            </a:r>
          </a:p>
        </p:txBody>
      </p:sp>
    </p:spTree>
    <p:extLst>
      <p:ext uri="{BB962C8B-B14F-4D97-AF65-F5344CB8AC3E}">
        <p14:creationId xmlns:p14="http://schemas.microsoft.com/office/powerpoint/2010/main" val="32507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4896544"/>
          </a:xfrm>
        </p:spPr>
        <p:txBody>
          <a:bodyPr>
            <a:noAutofit/>
          </a:bodyPr>
          <a:lstStyle/>
          <a:p>
            <a:r>
              <a:rPr lang="ru-RU" sz="3600" dirty="0"/>
              <a:t>Школьная форма для девочек включает: пиджак, жилет, </a:t>
            </a:r>
            <a:r>
              <a:rPr lang="ru-RU" sz="3600" dirty="0" smtClean="0"/>
              <a:t>юбку, </a:t>
            </a:r>
            <a:r>
              <a:rPr lang="ru-RU" sz="3600" dirty="0"/>
              <a:t>классическую блузу (зимний период: трикотажный жилет, сарафан, водолазку</a:t>
            </a:r>
            <a:r>
              <a:rPr lang="ru-RU" sz="3600" dirty="0" smtClean="0"/>
              <a:t>).</a:t>
            </a:r>
            <a:endParaRPr lang="en-US" sz="3600" dirty="0" smtClean="0"/>
          </a:p>
          <a:p>
            <a:pPr marL="109728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1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8435280" cy="5674635"/>
          </a:xfrm>
        </p:spPr>
        <p:txBody>
          <a:bodyPr>
            <a:normAutofit/>
          </a:bodyPr>
          <a:lstStyle/>
          <a:p>
            <a:r>
              <a:rPr lang="ru-RU" dirty="0"/>
              <a:t>Требования к школьной форме реализуются с учетом климатических условий, места проведения учебных занятий и температурного режима в учебном помещении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ru-RU" dirty="0"/>
              <a:t>Выбор цвета, фасона школьной формы и длины юбки определяется организацией среднего образования и общественным советом, утверждается протоколом общешкольного родительского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11280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nsfashion.kz/media/k2/items/cache/3fcd8f90952a19354e6b0c4b58be99e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3960440" cy="63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46066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28-30 размер - </a:t>
            </a:r>
            <a:r>
              <a:rPr lang="ru-RU" dirty="0" smtClean="0"/>
              <a:t>9500тг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32-34 размер - </a:t>
            </a:r>
            <a:r>
              <a:rPr lang="ru-RU" dirty="0" smtClean="0"/>
              <a:t>11500тг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36-38 размер - </a:t>
            </a:r>
            <a:r>
              <a:rPr lang="ru-RU" dirty="0" smtClean="0"/>
              <a:t>12500тг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40-42 размер </a:t>
            </a:r>
            <a:r>
              <a:rPr lang="ru-RU" dirty="0" smtClean="0"/>
              <a:t>- 13500тг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44-46 размер - </a:t>
            </a:r>
            <a:r>
              <a:rPr lang="ru-RU" dirty="0" smtClean="0"/>
              <a:t>16500тг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48 размер - 16500тг</a:t>
            </a:r>
          </a:p>
        </p:txBody>
      </p:sp>
    </p:spTree>
    <p:extLst>
      <p:ext uri="{BB962C8B-B14F-4D97-AF65-F5344CB8AC3E}">
        <p14:creationId xmlns:p14="http://schemas.microsoft.com/office/powerpoint/2010/main" val="23602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ensfashion.kz/media/k2/items/cache/1148c0c947ba828ea344776aa0a78f0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0" y="260650"/>
            <a:ext cx="3899697" cy="62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Жилет </a:t>
            </a:r>
            <a:r>
              <a:rPr lang="ru-RU" b="1" dirty="0" smtClean="0"/>
              <a:t>однотонный</a:t>
            </a:r>
            <a:endParaRPr lang="en-US" b="1" dirty="0" smtClean="0"/>
          </a:p>
          <a:p>
            <a:endParaRPr lang="ru-RU" dirty="0"/>
          </a:p>
          <a:p>
            <a:r>
              <a:rPr lang="ru-RU" dirty="0"/>
              <a:t>28-30 размер - 3500тг</a:t>
            </a:r>
          </a:p>
          <a:p>
            <a:r>
              <a:rPr lang="ru-RU" dirty="0"/>
              <a:t>32-34 размер - 3500тг</a:t>
            </a:r>
          </a:p>
          <a:p>
            <a:r>
              <a:rPr lang="ru-RU" dirty="0"/>
              <a:t>36-38 размер - 4000тг</a:t>
            </a:r>
          </a:p>
          <a:p>
            <a:r>
              <a:rPr lang="ru-RU" dirty="0"/>
              <a:t>40-42 размер - 4300тг</a:t>
            </a:r>
          </a:p>
          <a:p>
            <a:r>
              <a:rPr lang="ru-RU" dirty="0"/>
              <a:t>44-46 размер - 4600тг</a:t>
            </a:r>
          </a:p>
          <a:p>
            <a:r>
              <a:rPr lang="ru-RU" dirty="0"/>
              <a:t>48 размер - 4800тг</a:t>
            </a:r>
          </a:p>
          <a:p>
            <a:r>
              <a:rPr lang="ru-RU" dirty="0"/>
              <a:t>50-54 размер - </a:t>
            </a:r>
            <a:r>
              <a:rPr lang="ru-RU" dirty="0" smtClean="0"/>
              <a:t>5200тг</a:t>
            </a:r>
            <a:endParaRPr lang="en-US" dirty="0" smtClean="0"/>
          </a:p>
          <a:p>
            <a:endParaRPr lang="ru-RU" dirty="0"/>
          </a:p>
          <a:p>
            <a:r>
              <a:rPr lang="ru-RU" b="1" dirty="0" smtClean="0"/>
              <a:t>Брюки</a:t>
            </a:r>
            <a:endParaRPr lang="en-US" b="1" dirty="0" smtClean="0"/>
          </a:p>
          <a:p>
            <a:endParaRPr lang="ru-RU" dirty="0"/>
          </a:p>
          <a:p>
            <a:r>
              <a:rPr lang="ru-RU" dirty="0"/>
              <a:t>28-30 размер - 3600тг</a:t>
            </a:r>
          </a:p>
          <a:p>
            <a:r>
              <a:rPr lang="ru-RU" dirty="0"/>
              <a:t>32-34 размер - 3600тг</a:t>
            </a:r>
          </a:p>
          <a:p>
            <a:r>
              <a:rPr lang="ru-RU" dirty="0"/>
              <a:t>36-38 размер - 3800тг</a:t>
            </a:r>
          </a:p>
          <a:p>
            <a:r>
              <a:rPr lang="ru-RU" dirty="0"/>
              <a:t>40-42 размер - 4000тг</a:t>
            </a:r>
          </a:p>
          <a:p>
            <a:r>
              <a:rPr lang="ru-RU" dirty="0"/>
              <a:t>44-46 размер - 4500тг</a:t>
            </a:r>
          </a:p>
          <a:p>
            <a:r>
              <a:rPr lang="ru-RU" dirty="0"/>
              <a:t>48 размер - 5000тг</a:t>
            </a:r>
          </a:p>
          <a:p>
            <a:r>
              <a:rPr lang="ru-RU" dirty="0"/>
              <a:t>50-54 размер - 6300тг</a:t>
            </a:r>
          </a:p>
        </p:txBody>
      </p:sp>
    </p:spTree>
    <p:extLst>
      <p:ext uri="{BB962C8B-B14F-4D97-AF65-F5344CB8AC3E}">
        <p14:creationId xmlns:p14="http://schemas.microsoft.com/office/powerpoint/2010/main" val="4204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ensfashion.kz/media/k2/items/cache/bb649b5e9b78ccc3d37b687d9b2104d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88640"/>
            <a:ext cx="394128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67837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28-30 размер - </a:t>
            </a:r>
            <a:r>
              <a:rPr lang="ru-RU" sz="2400" dirty="0" smtClean="0"/>
              <a:t>6500тг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32-34 размер - </a:t>
            </a:r>
            <a:r>
              <a:rPr lang="ru-RU" sz="2400" dirty="0" smtClean="0"/>
              <a:t>6500тг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36-38 размер - </a:t>
            </a:r>
            <a:r>
              <a:rPr lang="ru-RU" sz="2400" dirty="0" smtClean="0"/>
              <a:t>7000тг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40-42 </a:t>
            </a:r>
            <a:r>
              <a:rPr lang="ru-RU" sz="2400" dirty="0"/>
              <a:t>размер </a:t>
            </a:r>
            <a:r>
              <a:rPr lang="ru-RU" sz="2400" dirty="0" smtClean="0"/>
              <a:t>- 7500тг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44-46 размер - </a:t>
            </a:r>
            <a:r>
              <a:rPr lang="ru-RU" sz="2400" dirty="0" smtClean="0"/>
              <a:t>8000тг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48 размер - 8500тг</a:t>
            </a:r>
          </a:p>
        </p:txBody>
      </p:sp>
    </p:spTree>
    <p:extLst>
      <p:ext uri="{BB962C8B-B14F-4D97-AF65-F5344CB8AC3E}">
        <p14:creationId xmlns:p14="http://schemas.microsoft.com/office/powerpoint/2010/main" val="3845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nsfashion.kz/images/new-tkani/sin-glad/sin-g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39" y="1015954"/>
            <a:ext cx="6748620" cy="450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10" y="260650"/>
            <a:ext cx="2996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Синяя гладь</a:t>
            </a:r>
          </a:p>
        </p:txBody>
      </p:sp>
    </p:spTree>
    <p:extLst>
      <p:ext uri="{BB962C8B-B14F-4D97-AF65-F5344CB8AC3E}">
        <p14:creationId xmlns:p14="http://schemas.microsoft.com/office/powerpoint/2010/main" val="3333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443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Об утверждении Требований к обязательной школьной форме для организаций среднего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предприятий области, занимающихся пошивом школьной формы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утверждении Требований к обязательной школьной форме для организаций среднего образования</dc:title>
  <dc:creator>Пользователь</dc:creator>
  <cp:lastModifiedBy>User</cp:lastModifiedBy>
  <cp:revision>11</cp:revision>
  <dcterms:created xsi:type="dcterms:W3CDTF">2016-05-16T01:52:14Z</dcterms:created>
  <dcterms:modified xsi:type="dcterms:W3CDTF">2016-05-16T09:01:34Z</dcterms:modified>
</cp:coreProperties>
</file>