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96" r:id="rId2"/>
    <p:sldId id="298" r:id="rId3"/>
    <p:sldId id="264" r:id="rId4"/>
    <p:sldId id="265" r:id="rId5"/>
    <p:sldId id="269" r:id="rId6"/>
    <p:sldId id="270" r:id="rId7"/>
    <p:sldId id="277" r:id="rId8"/>
    <p:sldId id="274" r:id="rId9"/>
    <p:sldId id="275" r:id="rId10"/>
    <p:sldId id="268" r:id="rId11"/>
    <p:sldId id="266" r:id="rId12"/>
    <p:sldId id="276" r:id="rId13"/>
    <p:sldId id="267" r:id="rId14"/>
    <p:sldId id="271" r:id="rId15"/>
    <p:sldId id="273" r:id="rId16"/>
    <p:sldId id="272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88" r:id="rId29"/>
    <p:sldId id="290" r:id="rId30"/>
    <p:sldId id="292" r:id="rId31"/>
    <p:sldId id="293" r:id="rId32"/>
    <p:sldId id="294" r:id="rId33"/>
    <p:sldId id="291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CFF"/>
    <a:srgbClr val="9900CC"/>
    <a:srgbClr val="99CCFF"/>
    <a:srgbClr val="CCECFF"/>
    <a:srgbClr val="66CCFF"/>
    <a:srgbClr val="990099"/>
    <a:srgbClr val="66FFFF"/>
    <a:srgbClr val="008000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850B3D-1B8C-4B22-B675-21984FD9C5F4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5476F-A148-4D7D-BAA9-3F02A2CE60D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23</a:t>
            </a:fld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24</a:t>
            </a:fld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25</a:t>
            </a:fld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26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27</a:t>
            </a:fld>
            <a:endParaRPr lang="ru-RU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29</a:t>
            </a:fld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5476F-A148-4D7D-BAA9-3F02A2CE60DE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151A-0BD6-4856-9153-D793CF17E2A2}" type="datetimeFigureOut">
              <a:rPr lang="ru-RU" smtClean="0"/>
              <a:pPr/>
              <a:t>28.09.2013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A4C8-0AB6-49C3-91A2-8FE64A4D6BD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dsovet.s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udiopoisk.com/track/sme6ariki/mp3/horo6ee-nastroenie/" TargetMode="External"/><Relationship Id="rId3" Type="http://schemas.openxmlformats.org/officeDocument/2006/relationships/hyperlink" Target="http://img.read.ru/images/illustrations/1278630600285397515.jpg" TargetMode="External"/><Relationship Id="rId7" Type="http://schemas.openxmlformats.org/officeDocument/2006/relationships/hyperlink" Target="http://sharodei-orsk.nethouse.ru/static/img/0000/0000/4581/4581471.mc0j9hn0zg.W665.jpg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dvancement.lakeheadu.ca/uploads/images/wpThumbnails/Misc%20Images/balloons%202.jpg" TargetMode="External"/><Relationship Id="rId5" Type="http://schemas.openxmlformats.org/officeDocument/2006/relationships/hyperlink" Target="http://www.delipazari.com/image/cache/data/4615_buyuk-500x500.jpg" TargetMode="External"/><Relationship Id="rId4" Type="http://schemas.openxmlformats.org/officeDocument/2006/relationships/hyperlink" Target="http://static4.read.ru/images/illustrations/13378380583570166521.jpeg" TargetMode="External"/><Relationship Id="rId9" Type="http://schemas.openxmlformats.org/officeDocument/2006/relationships/hyperlink" Target="http://vpleer.ru/music/%D0%B7%D0%B0%D1%81%D1%82%D0%B0%D0%B2%D0%BA%D0%B0+%D0%BD%D1%83-%D0%BF%D0%BE%D0%B3%D0%BE%D0%B4%D0%B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http://cs311418.vk.me/v311418166/1b74/RQXW8QI8BS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1651000" cy="1244600"/>
          </a:xfrm>
          <a:prstGeom prst="rect">
            <a:avLst/>
          </a:prstGeom>
          <a:noFill/>
          <a:ln w="9525">
            <a:solidFill>
              <a:srgbClr val="00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2621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 smtClean="0">
                <a:hlinkClick r:id="rId3"/>
              </a:rPr>
              <a:t>http://pedsovet.su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908720"/>
            <a:ext cx="5917774" cy="1754326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Тренажер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 «Правописание безударных 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личных окончаний глаголов»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5184000"/>
            <a:ext cx="3969163" cy="120032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Лузгина Наталья Григорьевна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учитель русского  языка  и литературы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МАОУ  СОШ  № 90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г. Златоуста</a:t>
            </a:r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6012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ХЛОПОЧ…Т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3815 L -0.23767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5607E-7 L -0.35434 0.091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6012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ДРЕМЛ…ТСЯ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01064 L -0.30521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5607E-7 L -0.37014 0.070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БРОС…ТЕ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0.02104 L 0.42656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1573 L 0.40816 0.0263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СЛЫШ…ТЕ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-0.02104 L -0.32222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-1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8116 L -0.33854 0.070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ПЛЕЩ…ТСЯ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11 -0.01249 L -0.35243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02 -0.00254 L -0.36215 0.08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ЗАВИС…ТЕ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-8.67052E-7 L 0.45034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3677 L 0.43143 0.03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БОРМОЧ…Т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064 L -0.23767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3931 L -0.36215 0.070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ПОСЕ…ШЬ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3144 L 0.41354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2613 L 0.43785 0.0314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РАСКОЛ…Т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3145 L -0.27378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-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0.02358 L -0.35434 0.068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БОР…ТСЯ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1122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Ю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Я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47 -0.02081 L 0.35799 -0.24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3677 L 0.41598 0.03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prazdnikrezh.ru/img/p/6/3/63-thickbox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0" r="23141" b="5980"/>
          <a:stretch>
            <a:fillRect/>
          </a:stretch>
        </p:blipFill>
        <p:spPr bwMode="auto">
          <a:xfrm>
            <a:off x="7581340" y="3861048"/>
            <a:ext cx="1562660" cy="2844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024000" y="5760000"/>
            <a:ext cx="3549370" cy="646331"/>
          </a:xfrm>
          <a:prstGeom prst="rect">
            <a:avLst/>
          </a:prstGeom>
          <a:solidFill>
            <a:srgbClr val="FFCCFF"/>
          </a:solidFill>
          <a:ln w="15875">
            <a:solidFill>
              <a:srgbClr val="990099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ru-RU" sz="3600" b="1" dirty="0" smtClean="0">
                <a:solidFill>
                  <a:srgbClr val="9900CC"/>
                </a:solidFill>
                <a:latin typeface="Segoe Script" pitchFamily="34" charset="0"/>
              </a:rPr>
              <a:t>НАЧИНАЕМ?</a:t>
            </a:r>
            <a:endParaRPr lang="ru-RU" sz="3600" b="1" dirty="0">
              <a:solidFill>
                <a:srgbClr val="9900CC"/>
              </a:solidFill>
              <a:latin typeface="Segoe Script" pitchFamily="34" charset="0"/>
            </a:endParaRPr>
          </a:p>
        </p:txBody>
      </p:sp>
      <p:pic>
        <p:nvPicPr>
          <p:cNvPr id="2" name="Picture 2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01" t="1512" r="22144"/>
          <a:stretch>
            <a:fillRect/>
          </a:stretch>
        </p:blipFill>
        <p:spPr bwMode="auto">
          <a:xfrm>
            <a:off x="0" y="3978000"/>
            <a:ext cx="1680120" cy="2880000"/>
          </a:xfrm>
          <a:prstGeom prst="rect">
            <a:avLst/>
          </a:prstGeom>
          <a:noFill/>
        </p:spPr>
      </p:pic>
      <p:pic>
        <p:nvPicPr>
          <p:cNvPr id="52226" name="Picture 2" descr="http://sharodei-orsk.nethouse.ru/static/img/0000/0000/4581/4581471.mc0j9hn0zg.W66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3612031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91680" y="5733256"/>
            <a:ext cx="825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</a:rPr>
              <a:t>УТ</a:t>
            </a:r>
            <a:endParaRPr lang="ru-RU" sz="4800" b="1" dirty="0">
              <a:solidFill>
                <a:srgbClr val="99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5733256"/>
            <a:ext cx="88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ИТ</a:t>
            </a:r>
            <a:endParaRPr lang="ru-RU" sz="48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733256"/>
            <a:ext cx="786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8" y="5733256"/>
            <a:ext cx="1086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ЕТЕ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733256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800080"/>
                </a:solidFill>
              </a:rPr>
              <a:t>ИТЕ</a:t>
            </a:r>
            <a:endParaRPr lang="ru-RU" sz="4800" b="1" dirty="0">
              <a:solidFill>
                <a:srgbClr val="800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5733256"/>
            <a:ext cx="82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АТ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56000" y="5517232"/>
            <a:ext cx="5976664" cy="1077218"/>
          </a:xfrm>
          <a:prstGeom prst="rect">
            <a:avLst/>
          </a:prstGeom>
          <a:solidFill>
            <a:srgbClr val="66FF66">
              <a:alpha val="92000"/>
            </a:srgbClr>
          </a:solidFill>
          <a:ln w="19050">
            <a:solidFill>
              <a:srgbClr val="008000"/>
            </a:solidFill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Segoe Script" pitchFamily="34" charset="0"/>
              </a:rPr>
              <a:t>ЛИЧНЫЕ ОКОНЧАНИЯ</a:t>
            </a:r>
          </a:p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Segoe Script" pitchFamily="34" charset="0"/>
              </a:rPr>
              <a:t> ГЛАГОЛОВ</a:t>
            </a:r>
            <a:endParaRPr lang="ru-RU" sz="3200" b="1" dirty="0">
              <a:solidFill>
                <a:srgbClr val="008000"/>
              </a:solidFill>
              <a:latin typeface="Segoe Script" pitchFamily="34" charset="0"/>
            </a:endParaRPr>
          </a:p>
        </p:txBody>
      </p:sp>
      <p:sp>
        <p:nvSpPr>
          <p:cNvPr id="14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advClick="0">
    <p:sndAc>
      <p:stSnd>
        <p:snd r:embed="rId3" name="_cut_mp3_com_mp3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9202 L 0.37222 -0.76324 " pathEditMode="relative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8208E-6 L 0.04739 -0.7236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-3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3954 L 0.20902 -0.605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08092E-6 L -0.05504 -0.7445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-37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71 -0.04994 L -0.25399 -0.5114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-23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3931 L -0.2849 -0.5953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4694 L 0.00799 -0.781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 -0.14289 L 0.0066 -0.4261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" y="-142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23861 L -0.00503 -0.4272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6 -0.42612 L 0.36094 -0.40508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42728 L -0.36736 -0.39584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0" grpId="0"/>
      <p:bldP spid="10" grpId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ПРОПОЛ…ШЬ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67052E-7 L 0.48246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5758 L 0.4158 0.03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СТЕЛ…ТСЯ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77 -0.01064 L -0.37604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82 0.04971 L -0.35434 0.0707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УСЛЫШ…М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8.67052E-7 L 0.48246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9942E-6 L 0.4 0.03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РАЗВЕ…ТСЯ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063 L 0.42152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27 0.03677 L 0.4158 0.026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ИСПРАВ…ТЕ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1064 L -0.29861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64 0.04971 L -0.36215 0.0705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ЛЕЧ…ТСЯ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83 -0.01064 L -0.39844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786 L -0.36215 0.0601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ИЩ…Т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1063 L 0.42152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7 0.03677 L 0.4158 0.0578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ОБИД…ШЬСЯ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64 -0.01064 L -0.40625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0786 L -0.36215 0.0811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ДЕРЖ…ШЬСЯ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0.36302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4 -0.00531 L 0.41441 0.04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СЛЫШ…ТСЯ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14 -8.67052E-7 L 0.42916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4 -0.02612 L 0.41424 0.052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КЛЕ…ШЬ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67052E-7 L 0.37864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65 0.00532 L 0.40799 0.0053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СТЕЛ…ТСЯ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1122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Ю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2 -0.01065 L -0.39983 -0.2224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35434 0.07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БЛЕЩ…ТЕ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2 -8.67052E-7 L 0.44375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-1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87 0.02613 L 0.4316 0.0471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РЕ…Т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Я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68344" y="1484784"/>
            <a:ext cx="1122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Ю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542 -2.96296E-6 L -0.38403 -0.21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47 -0.0132 L -0.37795 0.07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401" t="1512" r="22144"/>
          <a:stretch>
            <a:fillRect/>
          </a:stretch>
        </p:blipFill>
        <p:spPr bwMode="auto">
          <a:xfrm>
            <a:off x="36000" y="3789040"/>
            <a:ext cx="1680120" cy="2880000"/>
          </a:xfrm>
          <a:prstGeom prst="rect">
            <a:avLst/>
          </a:prstGeom>
          <a:noFill/>
        </p:spPr>
      </p:pic>
      <p:sp>
        <p:nvSpPr>
          <p:cNvPr id="4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52226" name="Picture 2" descr="http://sharodei-orsk.nethouse.ru/static/img/0000/0000/4581/4581471.mc0j9hn0zg.W66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0"/>
            <a:ext cx="3612031" cy="3600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8064" y="692696"/>
            <a:ext cx="8258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66"/>
                </a:solidFill>
              </a:rPr>
              <a:t>УТ</a:t>
            </a:r>
            <a:endParaRPr lang="ru-RU" sz="4800" b="1" dirty="0">
              <a:solidFill>
                <a:srgbClr val="FF006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908720"/>
            <a:ext cx="889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FF00"/>
                </a:solidFill>
              </a:rPr>
              <a:t>ИТ</a:t>
            </a:r>
            <a:endParaRPr lang="ru-RU" sz="4800" b="1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348880"/>
            <a:ext cx="786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332656"/>
            <a:ext cx="1086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</a:rPr>
              <a:t>ЕТЕ</a:t>
            </a:r>
            <a:endParaRPr lang="ru-RU" sz="4800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36096" y="1556792"/>
            <a:ext cx="820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АТ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556792"/>
            <a:ext cx="11897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9900"/>
                </a:solidFill>
              </a:rPr>
              <a:t>ИТЕ</a:t>
            </a:r>
            <a:endParaRPr lang="ru-RU" sz="4800" b="1" dirty="0">
              <a:solidFill>
                <a:srgbClr val="009900"/>
              </a:solidFill>
            </a:endParaRPr>
          </a:p>
        </p:txBody>
      </p:sp>
      <p:pic>
        <p:nvPicPr>
          <p:cNvPr id="52228" name="Picture 4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0" r="23141" b="5980"/>
          <a:stretch>
            <a:fillRect/>
          </a:stretch>
        </p:blipFill>
        <p:spPr bwMode="auto">
          <a:xfrm>
            <a:off x="7560000" y="3573016"/>
            <a:ext cx="1562660" cy="2844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908000" y="5580000"/>
            <a:ext cx="5030544" cy="923330"/>
          </a:xfrm>
          <a:prstGeom prst="rect">
            <a:avLst/>
          </a:prstGeom>
          <a:solidFill>
            <a:srgbClr val="66FF66">
              <a:alpha val="75000"/>
            </a:srgbClr>
          </a:solidFill>
          <a:ln w="15875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006600"/>
                </a:solidFill>
                <a:latin typeface="Segoe Script" pitchFamily="34" charset="0"/>
                <a:hlinkClick r:id="rId6" action="ppaction://hlinksldjump"/>
              </a:rPr>
              <a:t>ПОВТОРИМ?</a:t>
            </a:r>
            <a:endParaRPr lang="ru-RU" sz="5400" dirty="0">
              <a:solidFill>
                <a:srgbClr val="006600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 advClick="0">
    <p:sndAc>
      <p:stSnd>
        <p:snd r:embed="rId2" name="_cut_mp3_com_mp3(1)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3403 0.07352 L 0.34896 0.052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562 0.04485 L -0.38073 -0.0393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7813 -0.05249 L 0.01823 -0.47191 " pathEditMode="relative" ptsTypes="AA">
                                      <p:cBhvr>
                                        <p:cTn id="4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38073 -0.0393 L -0.04983 -0.4272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17" presetClass="entr" presetSubtype="1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00" y="792000"/>
            <a:ext cx="4310795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9900"/>
            </a:solidFill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9900"/>
                </a:solidFill>
                <a:latin typeface="Segoe Script" pitchFamily="34" charset="0"/>
              </a:rPr>
              <a:t>ИСПОЛЬЗОВАННЫЕ  РЕРУРСЫ</a:t>
            </a:r>
            <a:endParaRPr lang="ru-RU" b="1" dirty="0">
              <a:solidFill>
                <a:srgbClr val="009900"/>
              </a:solidFill>
              <a:latin typeface="Segoe Script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4000" y="1800000"/>
            <a:ext cx="7632848" cy="4500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Фон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презентации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cs typeface="Arial" pitchFamily="34" charset="0"/>
                <a:hlinkClick r:id="rId4"/>
              </a:rPr>
              <a:t>http://static4.read.ru/images/illustrations/13378380583570166521.jpeg</a:t>
            </a:r>
            <a:endParaRPr lang="ru-RU" dirty="0" smtClean="0"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розовые  шары   </a:t>
            </a:r>
            <a:r>
              <a:rPr lang="ru-RU" u="sng" dirty="0" smtClean="0">
                <a:hlinkClick r:id="rId5"/>
              </a:rPr>
              <a:t>http://www.delipazari.com/image/cache/data/4615_buyuk-500x500.jpg</a:t>
            </a:r>
            <a:endParaRPr lang="ru-RU" u="sng" dirty="0" smtClean="0"/>
          </a:p>
          <a:p>
            <a:r>
              <a:rPr lang="ru-RU" dirty="0" smtClean="0"/>
              <a:t>синие  шары </a:t>
            </a:r>
            <a:r>
              <a:rPr lang="ru-RU" u="sng" dirty="0" smtClean="0">
                <a:hlinkClick r:id="rId6"/>
              </a:rPr>
              <a:t>http://</a:t>
            </a:r>
            <a:r>
              <a:rPr lang="ru-RU" dirty="0" smtClean="0">
                <a:hlinkClick r:id="rId6"/>
              </a:rPr>
              <a:t>advancement.lakeheadu.ca/uploads/images/wpThumbnails/Misc%20Images/balloons%202.jpg</a:t>
            </a:r>
            <a:endParaRPr lang="ru-RU" dirty="0" smtClean="0"/>
          </a:p>
          <a:p>
            <a:r>
              <a:rPr lang="ru-RU" dirty="0" smtClean="0"/>
              <a:t>шары на 1 и  33 слайдах    </a:t>
            </a:r>
            <a:r>
              <a:rPr lang="ru-RU" u="sng" dirty="0" smtClean="0">
                <a:hlinkClick r:id="rId7"/>
              </a:rPr>
              <a:t>http://sharodei-orsk.nethouse.ru/static/img/0000/0000/4581/4581471.mc0j9hn0zg.W665.jpg</a:t>
            </a:r>
            <a:endParaRPr lang="ru-RU" u="sng" dirty="0" smtClean="0"/>
          </a:p>
          <a:p>
            <a:r>
              <a:rPr lang="ru-RU" dirty="0" smtClean="0"/>
              <a:t>музыка  из мультфильма  «Смешарики»</a:t>
            </a:r>
          </a:p>
          <a:p>
            <a:r>
              <a:rPr lang="ru-RU" u="sng" dirty="0" smtClean="0">
                <a:hlinkClick r:id="rId8"/>
              </a:rPr>
              <a:t>http://www.audiopoisk.com/track/sme6ariki/mp3/horo6ee-nastroenie/</a:t>
            </a:r>
            <a:endParaRPr lang="ru-RU" u="sng" dirty="0" smtClean="0"/>
          </a:p>
          <a:p>
            <a:r>
              <a:rPr lang="ru-RU" dirty="0" smtClean="0"/>
              <a:t>музыка  из  мультфильма «Ну, погоди!»</a:t>
            </a:r>
          </a:p>
          <a:p>
            <a:r>
              <a:rPr lang="ru-RU" u="sng" dirty="0" smtClean="0">
                <a:hlinkClick r:id="rId9"/>
              </a:rPr>
              <a:t>http://vpleer.ru/music/%D0%B7%D0%B0%D1%81%D1%82%D0%B0%D0%B2%D0%BA%D0%B0+%D0%BD%D1%83-%D0%BF%D0%BE%D0%B3%D0%BE%D0%B4%D0%B8/</a:t>
            </a:r>
            <a:endParaRPr lang="ru-RU" u="sng" dirty="0" smtClean="0"/>
          </a:p>
          <a:p>
            <a:endParaRPr lang="ru-RU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НАДЕВА…ТЕ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-0.01064 L -0.28941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024 0.08116 L -0.37014 0.1100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ГОН…ТСЯ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64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51 -0.00185 L 0.37083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69942E-6 L 0.39219 0.0261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КОЛЫШ…ТСЯ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7457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У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А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-0.02289 L 0.46319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4717 L 0.39809 0.057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6012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НЕНАВИД…ТЕ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21965E-6 L -0.24357 -0.222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3 0.08116 L -0.37014 0.091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ЗАМЕТ…ШЬ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8531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И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Е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92 -0.02289 L 0.43385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46 0.03677 L 0.40799 0.0367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Text Box 24"/>
          <p:cNvSpPr txBox="1">
            <a:spLocks noChangeArrowheads="1"/>
          </p:cNvSpPr>
          <p:nvPr/>
        </p:nvSpPr>
        <p:spPr bwMode="auto">
          <a:xfrm>
            <a:off x="1692000" y="288000"/>
            <a:ext cx="5580000" cy="1107996"/>
          </a:xfrm>
          <a:prstGeom prst="rect">
            <a:avLst/>
          </a:prstGeom>
          <a:solidFill>
            <a:srgbClr val="66CCFF"/>
          </a:solidFill>
          <a:ln w="254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РАСТА…Т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AAA5BBF-F0C5-4E25-98C9-16FC738EE40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131" name="AutoShape 2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280000" y="6228000"/>
            <a:ext cx="720725" cy="504825"/>
          </a:xfrm>
          <a:prstGeom prst="actionButtonForwardNext">
            <a:avLst/>
          </a:prstGeom>
          <a:solidFill>
            <a:srgbClr val="00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2" name="Picture 2" descr="http://prazdnikrezh.ru/img/p/6/3/63-thickbox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9"/>
              </a:clrFrom>
              <a:clrTo>
                <a:srgbClr val="FCFEF9">
                  <a:alpha val="0"/>
                </a:srgbClr>
              </a:clrTo>
            </a:clrChange>
          </a:blip>
          <a:srcRect l="25001" r="19411" b="5501"/>
          <a:stretch>
            <a:fillRect/>
          </a:stretch>
        </p:blipFill>
        <p:spPr bwMode="auto">
          <a:xfrm>
            <a:off x="7428704" y="980728"/>
            <a:ext cx="1630591" cy="2772000"/>
          </a:xfrm>
          <a:prstGeom prst="rect">
            <a:avLst/>
          </a:prstGeom>
          <a:noFill/>
        </p:spPr>
      </p:pic>
      <p:pic>
        <p:nvPicPr>
          <p:cNvPr id="2052" name="Picture 4" descr="http://www.delipazari.com/image/cache/data/4615_buyuk-500x50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382" r="20325" b="7354"/>
          <a:stretch>
            <a:fillRect/>
          </a:stretch>
        </p:blipFill>
        <p:spPr bwMode="auto">
          <a:xfrm>
            <a:off x="395536" y="1268760"/>
            <a:ext cx="1612800" cy="252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55576" y="1772816"/>
            <a:ext cx="11224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Ю</a:t>
            </a:r>
            <a:endParaRPr lang="ru-RU" sz="8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12360" y="1556792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FFFF00"/>
                </a:solidFill>
              </a:rPr>
              <a:t>Я</a:t>
            </a:r>
            <a:endParaRPr lang="ru-RU" sz="8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2289 L 0.45052 -0.2536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1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ST_Nu_Pogodi_zastavka_polnaya_versiya_ChTO_ETO_z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26 0.01573 L 0.41598 0.036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4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3399FF"/>
      </a:accent6>
      <a:hlink>
        <a:srgbClr val="006600"/>
      </a:hlink>
      <a:folHlink>
        <a:srgbClr val="0066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254</Words>
  <Application>Microsoft Office PowerPoint</Application>
  <PresentationFormat>Экран (4:3)</PresentationFormat>
  <Paragraphs>191</Paragraphs>
  <Slides>34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</dc:title>
  <dc:subject>Безударные личные окончания глаголов</dc:subject>
  <dc:creator>1</dc:creator>
  <cp:lastModifiedBy>1</cp:lastModifiedBy>
  <cp:revision>127</cp:revision>
  <dcterms:created xsi:type="dcterms:W3CDTF">2013-09-24T10:27:27Z</dcterms:created>
  <dcterms:modified xsi:type="dcterms:W3CDTF">2013-09-28T18:43:32Z</dcterms:modified>
  <cp:category>тренажер</cp:category>
</cp:coreProperties>
</file>