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73" r:id="rId3"/>
    <p:sldId id="272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7D2F-4994-4C37-89FE-15ECBDADAF83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0F92A-4396-49CE-922E-5B47C06F5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4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0F92A-4396-49CE-922E-5B47C06F5E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785926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БЕЗУДАРНОЙ ГЛАСНОЙ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КОРНЕ СЛОВА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MC90028898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4734177"/>
            <a:ext cx="4361905" cy="1838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372" y="142852"/>
            <a:ext cx="47149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Подготовила: </a:t>
            </a:r>
            <a:r>
              <a:rPr lang="ru-RU" sz="1400" dirty="0" err="1" smtClean="0"/>
              <a:t>Якшина</a:t>
            </a:r>
            <a:r>
              <a:rPr lang="ru-RU" sz="1400" dirty="0" smtClean="0"/>
              <a:t> Светлана Александровна,</a:t>
            </a:r>
          </a:p>
          <a:p>
            <a:r>
              <a:rPr lang="ru-RU" sz="1400" dirty="0" smtClean="0"/>
              <a:t>учитель русского языка и литературы</a:t>
            </a:r>
          </a:p>
          <a:p>
            <a:r>
              <a:rPr lang="ru-RU" sz="1400" dirty="0" smtClean="0"/>
              <a:t>МБНОУ  лицей №22 города Белово Кемеровской области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4071942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учебный тренажёр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MC900288988.png"/>
          <p:cNvPicPr>
            <a:picLocks noChangeAspect="1"/>
          </p:cNvPicPr>
          <p:nvPr/>
        </p:nvPicPr>
        <p:blipFill>
          <a:blip r:embed="rId3"/>
          <a:srcRect l="19653" r="36127"/>
          <a:stretch>
            <a:fillRect/>
          </a:stretch>
        </p:blipFill>
        <p:spPr>
          <a:xfrm>
            <a:off x="7072330" y="4857760"/>
            <a:ext cx="1714512" cy="1633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64386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ряду в обоих словах слове пишется буква Е?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зав..</a:t>
            </a:r>
            <a:r>
              <a:rPr lang="ru-RU" sz="3600" dirty="0" err="1" smtClean="0"/>
              <a:t>нтить</a:t>
            </a:r>
            <a:r>
              <a:rPr lang="ru-RU" sz="3600" dirty="0" smtClean="0"/>
              <a:t>, п..</a:t>
            </a:r>
            <a:r>
              <a:rPr lang="ru-RU" sz="3600" dirty="0" err="1" smtClean="0"/>
              <a:t>диатр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2928934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р..</a:t>
            </a:r>
            <a:r>
              <a:rPr lang="ru-RU" sz="3600" dirty="0" err="1" smtClean="0"/>
              <a:t>ферат</a:t>
            </a:r>
            <a:r>
              <a:rPr lang="ru-RU" sz="3600" dirty="0" smtClean="0"/>
              <a:t>, </a:t>
            </a:r>
            <a:r>
              <a:rPr lang="ru-RU" sz="3600" dirty="0" err="1" smtClean="0"/>
              <a:t>посв</a:t>
            </a:r>
            <a:r>
              <a:rPr lang="ru-RU" sz="3600" dirty="0" smtClean="0"/>
              <a:t>..</a:t>
            </a:r>
            <a:r>
              <a:rPr lang="ru-RU" sz="3600" dirty="0" err="1" smtClean="0"/>
              <a:t>тил</a:t>
            </a:r>
            <a:r>
              <a:rPr lang="ru-RU" sz="3600" dirty="0" smtClean="0"/>
              <a:t> детям 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3786190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ид..</a:t>
            </a:r>
            <a:r>
              <a:rPr lang="ru-RU" sz="3600" dirty="0" err="1" smtClean="0"/>
              <a:t>ология</a:t>
            </a:r>
            <a:r>
              <a:rPr lang="ru-RU" sz="3600" dirty="0" smtClean="0"/>
              <a:t>, разд..валка 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643446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през</a:t>
            </a:r>
            <a:r>
              <a:rPr lang="ru-RU" sz="3600" dirty="0" smtClean="0"/>
              <a:t>..</a:t>
            </a:r>
            <a:r>
              <a:rPr lang="ru-RU" sz="3600" dirty="0" err="1" smtClean="0"/>
              <a:t>дент</a:t>
            </a:r>
            <a:r>
              <a:rPr lang="ru-RU" sz="3600" dirty="0" smtClean="0"/>
              <a:t>, м..</a:t>
            </a:r>
            <a:r>
              <a:rPr lang="ru-RU" sz="3600" dirty="0" err="1" smtClean="0"/>
              <a:t>тодичный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7072330" y="3929066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7072330" y="478632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7072330" y="3071810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707233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00166" y="2071678"/>
            <a:ext cx="7000924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зав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нтить, п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диатр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ферат, посв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>
                <a:solidFill>
                  <a:schemeClr val="tx1"/>
                </a:solidFill>
              </a:rPr>
              <a:t>тил детям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ид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ология, разд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валка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през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дент, м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тодичный</a:t>
            </a:r>
            <a:endParaRPr lang="ru-RU" sz="4000" dirty="0" smtClean="0"/>
          </a:p>
          <a:p>
            <a:pPr algn="ctr"/>
            <a:endParaRPr lang="ru-RU" sz="40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57147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MC900288988.png"/>
          <p:cNvPicPr>
            <a:picLocks noChangeAspect="1"/>
          </p:cNvPicPr>
          <p:nvPr/>
        </p:nvPicPr>
        <p:blipFill>
          <a:blip r:embed="rId3"/>
          <a:srcRect l="19653" r="36127"/>
          <a:stretch>
            <a:fillRect/>
          </a:stretch>
        </p:blipFill>
        <p:spPr>
          <a:xfrm>
            <a:off x="7072330" y="4857760"/>
            <a:ext cx="1714512" cy="1633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64386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ряду в обоих словах слове пишется буква И?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т..</a:t>
            </a:r>
            <a:r>
              <a:rPr lang="ru-RU" sz="3600" dirty="0" err="1" smtClean="0"/>
              <a:t>снота</a:t>
            </a:r>
            <a:r>
              <a:rPr lang="ru-RU" sz="3600" dirty="0" smtClean="0"/>
              <a:t>, пласт..</a:t>
            </a:r>
            <a:r>
              <a:rPr lang="ru-RU" sz="3600" dirty="0" err="1" smtClean="0"/>
              <a:t>лин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2928934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пол..глот, </a:t>
            </a:r>
            <a:r>
              <a:rPr lang="ru-RU" sz="3600" dirty="0" err="1" smtClean="0"/>
              <a:t>выс</a:t>
            </a:r>
            <a:r>
              <a:rPr lang="ru-RU" sz="3600" dirty="0" smtClean="0"/>
              <a:t>..</a:t>
            </a:r>
            <a:r>
              <a:rPr lang="ru-RU" sz="3600" dirty="0" err="1" smtClean="0"/>
              <a:t>кать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3786190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скр</a:t>
            </a:r>
            <a:r>
              <a:rPr lang="ru-RU" sz="3600" dirty="0" smtClean="0"/>
              <a:t>..пить, </a:t>
            </a:r>
            <a:r>
              <a:rPr lang="ru-RU" sz="3600" dirty="0" err="1" smtClean="0"/>
              <a:t>экспер</a:t>
            </a:r>
            <a:r>
              <a:rPr lang="ru-RU" sz="3600" dirty="0" smtClean="0"/>
              <a:t>..</a:t>
            </a:r>
            <a:r>
              <a:rPr lang="ru-RU" sz="3600" dirty="0" err="1" smtClean="0"/>
              <a:t>мент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643446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опт..</a:t>
            </a:r>
            <a:r>
              <a:rPr lang="ru-RU" sz="3600" dirty="0" err="1" smtClean="0"/>
              <a:t>мист</a:t>
            </a:r>
            <a:r>
              <a:rPr lang="ru-RU" sz="3600" dirty="0" smtClean="0"/>
              <a:t>, </a:t>
            </a:r>
            <a:r>
              <a:rPr lang="ru-RU" sz="3600" dirty="0" err="1" smtClean="0"/>
              <a:t>скр</a:t>
            </a:r>
            <a:r>
              <a:rPr lang="ru-RU" sz="3600" dirty="0" smtClean="0"/>
              <a:t>..петь 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7072330" y="4786322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7072330" y="392906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7072330" y="3071810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707233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728" y="2071678"/>
            <a:ext cx="7000924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т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снота, пласт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лин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пол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глот, выс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кать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скр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>
                <a:solidFill>
                  <a:schemeClr val="tx1"/>
                </a:solidFill>
              </a:rPr>
              <a:t>пить, экспер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мент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опт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мист, скр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>
                <a:solidFill>
                  <a:schemeClr val="tx1"/>
                </a:solidFill>
              </a:rPr>
              <a:t>петь</a:t>
            </a:r>
            <a:endParaRPr lang="ru-RU" sz="4000" dirty="0" smtClean="0"/>
          </a:p>
          <a:p>
            <a:pPr algn="ctr"/>
            <a:endParaRPr lang="ru-RU" sz="40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57147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MC900288988.png"/>
          <p:cNvPicPr>
            <a:picLocks noChangeAspect="1"/>
          </p:cNvPicPr>
          <p:nvPr/>
        </p:nvPicPr>
        <p:blipFill>
          <a:blip r:embed="rId3"/>
          <a:srcRect l="19653" r="36127"/>
          <a:stretch>
            <a:fillRect/>
          </a:stretch>
        </p:blipFill>
        <p:spPr>
          <a:xfrm>
            <a:off x="7500958" y="5266224"/>
            <a:ext cx="1285884" cy="1225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64386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ряду в обоих словах слове пишется буква Я?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119962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обд</a:t>
            </a:r>
            <a:r>
              <a:rPr lang="ru-RU" sz="2800" dirty="0" smtClean="0"/>
              <a:t>..лить, </a:t>
            </a:r>
            <a:r>
              <a:rPr lang="ru-RU" sz="2800" dirty="0" err="1" smtClean="0"/>
              <a:t>разр</a:t>
            </a:r>
            <a:r>
              <a:rPr lang="ru-RU" sz="2800" dirty="0" smtClean="0"/>
              <a:t>..</a:t>
            </a:r>
            <a:r>
              <a:rPr lang="ru-RU" sz="2800" dirty="0" err="1" smtClean="0"/>
              <a:t>дить</a:t>
            </a:r>
            <a:r>
              <a:rPr lang="ru-RU" sz="2800" dirty="0" smtClean="0"/>
              <a:t> ружьё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разр</a:t>
            </a:r>
            <a:r>
              <a:rPr lang="ru-RU" sz="2800" dirty="0" smtClean="0"/>
              <a:t>..</a:t>
            </a:r>
            <a:r>
              <a:rPr lang="ru-RU" sz="2800" dirty="0" err="1" smtClean="0"/>
              <a:t>дить</a:t>
            </a:r>
            <a:r>
              <a:rPr lang="ru-RU" sz="2800" dirty="0" smtClean="0"/>
              <a:t> грядки, </a:t>
            </a:r>
            <a:r>
              <a:rPr lang="ru-RU" sz="2800" dirty="0" err="1" smtClean="0"/>
              <a:t>ув</a:t>
            </a:r>
            <a:r>
              <a:rPr lang="ru-RU" sz="2800" dirty="0" smtClean="0"/>
              <a:t>..дать в зеркале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Посв</a:t>
            </a:r>
            <a:r>
              <a:rPr lang="ru-RU" sz="2800" dirty="0" smtClean="0"/>
              <a:t>..</a:t>
            </a:r>
            <a:r>
              <a:rPr lang="ru-RU" sz="2800" dirty="0" err="1" smtClean="0"/>
              <a:t>тил</a:t>
            </a:r>
            <a:r>
              <a:rPr lang="ru-RU" sz="2800" dirty="0" smtClean="0"/>
              <a:t> фонарём, прист..</a:t>
            </a:r>
            <a:r>
              <a:rPr lang="ru-RU" sz="2800" dirty="0" err="1" smtClean="0"/>
              <a:t>жной</a:t>
            </a:r>
            <a:r>
              <a:rPr lang="ru-RU" sz="2800" dirty="0" smtClean="0"/>
              <a:t> воротник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643446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Ув</a:t>
            </a:r>
            <a:r>
              <a:rPr lang="ru-RU" sz="2800" dirty="0" smtClean="0"/>
              <a:t>..дать без влаги, </a:t>
            </a:r>
            <a:r>
              <a:rPr lang="ru-RU" sz="2800" dirty="0" err="1" smtClean="0"/>
              <a:t>землетр</a:t>
            </a:r>
            <a:r>
              <a:rPr lang="ru-RU" sz="2800" dirty="0" smtClean="0"/>
              <a:t>..</a:t>
            </a:r>
            <a:r>
              <a:rPr lang="ru-RU" sz="2800" dirty="0" err="1" smtClean="0"/>
              <a:t>сение</a:t>
            </a:r>
            <a:endParaRPr lang="ru-RU" sz="28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212166" y="4714884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8215338" y="3857628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215338" y="2928934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8215338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4414" y="2000240"/>
            <a:ext cx="7500990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обд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лить, разр</a:t>
            </a:r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sz="3600" dirty="0" smtClean="0">
                <a:solidFill>
                  <a:schemeClr val="tx1"/>
                </a:solidFill>
              </a:rPr>
              <a:t>дить ружьё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разр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дить грядки, ув</a:t>
            </a:r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>
                <a:solidFill>
                  <a:schemeClr val="tx1"/>
                </a:solidFill>
              </a:rPr>
              <a:t>дать в зеркале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посв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тил фонарём, прист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жной воротник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ув</a:t>
            </a:r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sz="3600" dirty="0" smtClean="0">
                <a:solidFill>
                  <a:schemeClr val="tx1"/>
                </a:solidFill>
              </a:rPr>
              <a:t>дать без влаги, землетр</a:t>
            </a:r>
            <a:r>
              <a:rPr lang="ru-RU" sz="3600" dirty="0" smtClean="0">
                <a:solidFill>
                  <a:srgbClr val="FF0000"/>
                </a:solidFill>
              </a:rPr>
              <a:t>я</a:t>
            </a:r>
            <a:r>
              <a:rPr lang="ru-RU" sz="3600" dirty="0" smtClean="0">
                <a:solidFill>
                  <a:schemeClr val="tx1"/>
                </a:solidFill>
              </a:rPr>
              <a:t>сение</a:t>
            </a:r>
            <a:endParaRPr lang="ru-RU" sz="3600" dirty="0" smtClean="0"/>
          </a:p>
          <a:p>
            <a:pPr algn="ctr"/>
            <a:endParaRPr lang="ru-RU" sz="36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428596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572000" y="6072206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MC900288988.png"/>
          <p:cNvPicPr>
            <a:picLocks noChangeAspect="1"/>
          </p:cNvPicPr>
          <p:nvPr/>
        </p:nvPicPr>
        <p:blipFill>
          <a:blip r:embed="rId3"/>
          <a:srcRect l="19653" r="36127"/>
          <a:stretch>
            <a:fillRect/>
          </a:stretch>
        </p:blipFill>
        <p:spPr>
          <a:xfrm>
            <a:off x="7500958" y="5266224"/>
            <a:ext cx="1285884" cy="1225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7643866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каком ряду во всех словах слове пишется проверяемая безударная гласная в корне ?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119962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вгл_деться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выс_та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приг_реть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выч_тать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зар_дить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оч_ровать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д_ктовать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заст_лать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д_лина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643446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ж_леть</a:t>
            </a:r>
            <a:r>
              <a:rPr lang="ru-RU" sz="2800" dirty="0" smtClean="0"/>
              <a:t>, </a:t>
            </a:r>
            <a:r>
              <a:rPr lang="ru-RU" sz="2800" dirty="0" err="1" smtClean="0"/>
              <a:t>разл_чать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уд_вляться</a:t>
            </a:r>
            <a:endParaRPr lang="ru-RU" sz="28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212166" y="4714884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8215338" y="3857628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215338" y="2928934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8215338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4414" y="2071678"/>
            <a:ext cx="750099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Ж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</a:rPr>
              <a:t>леть-ж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</a:rPr>
              <a:t>ль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разл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чать-разл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чие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уд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вляться-д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во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428596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MC900288988.png"/>
          <p:cNvPicPr>
            <a:picLocks noChangeAspect="1"/>
          </p:cNvPicPr>
          <p:nvPr/>
        </p:nvPicPr>
        <p:blipFill>
          <a:blip r:embed="rId3"/>
          <a:srcRect l="19653" r="36127"/>
          <a:stretch>
            <a:fillRect/>
          </a:stretch>
        </p:blipFill>
        <p:spPr>
          <a:xfrm>
            <a:off x="7500958" y="5266224"/>
            <a:ext cx="1285884" cy="1225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7643866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каком ряду во всех словах слове пишется проверяемая безударная гласная в корне ?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119962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насл_ждение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выж_гать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ок_менеть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увл_чение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исп_риться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дв_жение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проск_</a:t>
            </a:r>
            <a:r>
              <a:rPr lang="ru-RU" sz="2800" dirty="0" smtClean="0"/>
              <a:t> </a:t>
            </a:r>
            <a:r>
              <a:rPr lang="ru-RU" sz="2800" dirty="0" err="1" smtClean="0"/>
              <a:t>льзнуть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ог_ленный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заг_релый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643446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ст_рать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огл_деться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позн_вательный</a:t>
            </a:r>
            <a:endParaRPr lang="ru-RU" sz="28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215338" y="3000372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8215338" y="3857628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215338" y="4714884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8215338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4414" y="2071678"/>
            <a:ext cx="750099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Увл</a:t>
            </a:r>
            <a:r>
              <a:rPr lang="ru-RU" sz="3600" dirty="0" err="1" smtClean="0">
                <a:solidFill>
                  <a:srgbClr val="FF0000"/>
                </a:solidFill>
              </a:rPr>
              <a:t>е</a:t>
            </a:r>
            <a:r>
              <a:rPr lang="ru-RU" sz="3600" dirty="0" err="1" smtClean="0">
                <a:solidFill>
                  <a:schemeClr val="tx1"/>
                </a:solidFill>
              </a:rPr>
              <a:t>чение-увл</a:t>
            </a:r>
            <a:r>
              <a:rPr lang="ru-RU" sz="3600" dirty="0" err="1" smtClean="0">
                <a:solidFill>
                  <a:srgbClr val="FF0000"/>
                </a:solidFill>
              </a:rPr>
              <a:t>е</a:t>
            </a:r>
            <a:r>
              <a:rPr lang="ru-RU" sz="3600" dirty="0" err="1" smtClean="0">
                <a:solidFill>
                  <a:schemeClr val="tx1"/>
                </a:solidFill>
              </a:rPr>
              <a:t>чь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исп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</a:rPr>
              <a:t>риться-п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</a:rPr>
              <a:t>р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дв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жение-дв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гаться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428596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MC900288988.png"/>
          <p:cNvPicPr>
            <a:picLocks noChangeAspect="1"/>
          </p:cNvPicPr>
          <p:nvPr/>
        </p:nvPicPr>
        <p:blipFill>
          <a:blip r:embed="rId3"/>
          <a:srcRect l="50771"/>
          <a:stretch>
            <a:fillRect/>
          </a:stretch>
        </p:blipFill>
        <p:spPr>
          <a:xfrm>
            <a:off x="6929454" y="4908622"/>
            <a:ext cx="1785950" cy="15287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7643866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каком ряду во всех словах слове пишется проверяемая безударная гласная в корне ?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119962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погл_щать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ок_нчательный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выпр_млять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см_нить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недор_сль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предв_дитель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пов_лить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сн_жение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возр_стной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643446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препод_ватель</a:t>
            </a:r>
            <a:r>
              <a:rPr lang="ru-RU" sz="2800" dirty="0" smtClean="0"/>
              <a:t>, </a:t>
            </a:r>
            <a:r>
              <a:rPr lang="ru-RU" sz="2800" dirty="0" err="1" smtClean="0"/>
              <a:t>изл_гать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оп_сение</a:t>
            </a:r>
            <a:endParaRPr lang="ru-RU" sz="28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215338" y="2143116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8215338" y="3857628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215338" y="4714884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8215338" y="300037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4414" y="2071678"/>
            <a:ext cx="750099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Погл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>
                <a:solidFill>
                  <a:schemeClr val="tx1"/>
                </a:solidFill>
              </a:rPr>
              <a:t>щать-гл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>
                <a:solidFill>
                  <a:schemeClr val="tx1"/>
                </a:solidFill>
              </a:rPr>
              <a:t>тка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ок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>
                <a:solidFill>
                  <a:schemeClr val="tx1"/>
                </a:solidFill>
              </a:rPr>
              <a:t>нчательный-ок</a:t>
            </a:r>
            <a:r>
              <a:rPr lang="ru-RU" sz="3600" dirty="0" err="1" smtClean="0">
                <a:solidFill>
                  <a:srgbClr val="FF0000"/>
                </a:solidFill>
              </a:rPr>
              <a:t>о</a:t>
            </a:r>
            <a:r>
              <a:rPr lang="ru-RU" sz="3600" dirty="0" err="1" smtClean="0">
                <a:solidFill>
                  <a:schemeClr val="tx1"/>
                </a:solidFill>
              </a:rPr>
              <a:t>нчить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выпр</a:t>
            </a:r>
            <a:r>
              <a:rPr lang="ru-RU" sz="3600" dirty="0" err="1" smtClean="0">
                <a:solidFill>
                  <a:srgbClr val="FF0000"/>
                </a:solidFill>
              </a:rPr>
              <a:t>я</a:t>
            </a:r>
            <a:r>
              <a:rPr lang="ru-RU" sz="3600" dirty="0" err="1" smtClean="0">
                <a:solidFill>
                  <a:schemeClr val="tx1"/>
                </a:solidFill>
              </a:rPr>
              <a:t>млять-пр</a:t>
            </a:r>
            <a:r>
              <a:rPr lang="ru-RU" sz="3600" dirty="0" err="1" smtClean="0">
                <a:solidFill>
                  <a:srgbClr val="FF0000"/>
                </a:solidFill>
              </a:rPr>
              <a:t>я</a:t>
            </a:r>
            <a:r>
              <a:rPr lang="ru-RU" sz="3600" dirty="0" err="1" smtClean="0">
                <a:solidFill>
                  <a:schemeClr val="tx1"/>
                </a:solidFill>
              </a:rPr>
              <a:t>мо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428596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MC900288988.png"/>
          <p:cNvPicPr>
            <a:picLocks noChangeAspect="1"/>
          </p:cNvPicPr>
          <p:nvPr/>
        </p:nvPicPr>
        <p:blipFill>
          <a:blip r:embed="rId3"/>
          <a:srcRect l="50771"/>
          <a:stretch>
            <a:fillRect/>
          </a:stretch>
        </p:blipFill>
        <p:spPr>
          <a:xfrm>
            <a:off x="6786578" y="4786322"/>
            <a:ext cx="1928826" cy="16510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7643866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каком ряду во всех словах слове пишется проверяемая безударная гласная в корне ?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119962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бл_стать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к_шевар</a:t>
            </a:r>
            <a:r>
              <a:rPr lang="ru-RU" sz="2800" dirty="0" smtClean="0"/>
              <a:t>, </a:t>
            </a:r>
            <a:r>
              <a:rPr lang="ru-RU" sz="2800" dirty="0" err="1" smtClean="0"/>
              <a:t>опр_вдаться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зак_лоть</a:t>
            </a:r>
            <a:r>
              <a:rPr lang="ru-RU" sz="2800" dirty="0" smtClean="0"/>
              <a:t>, </a:t>
            </a:r>
            <a:r>
              <a:rPr lang="ru-RU" sz="2800" dirty="0" err="1" smtClean="0"/>
              <a:t>ед_ничный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к_снуться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м_тодика</a:t>
            </a:r>
            <a:r>
              <a:rPr lang="ru-RU" sz="2800" dirty="0" smtClean="0"/>
              <a:t>, </a:t>
            </a:r>
            <a:r>
              <a:rPr lang="ru-RU" sz="2800" dirty="0" err="1" smtClean="0"/>
              <a:t>пок_яние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обр_мление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643446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хв_стун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прит_гательный</a:t>
            </a:r>
            <a:r>
              <a:rPr lang="ru-RU" sz="2800" dirty="0" smtClean="0"/>
              <a:t>, </a:t>
            </a:r>
            <a:r>
              <a:rPr lang="ru-RU" sz="2800" dirty="0" err="1" smtClean="0"/>
              <a:t>р_стение</a:t>
            </a:r>
            <a:endParaRPr lang="ru-RU" sz="28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215338" y="3857628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8215338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215338" y="4714884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8215338" y="300037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4414" y="2071678"/>
            <a:ext cx="750099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тодика-м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тод, </a:t>
            </a:r>
            <a:r>
              <a:rPr lang="ru-RU" sz="3600" dirty="0" err="1" smtClean="0">
                <a:solidFill>
                  <a:schemeClr val="tx1"/>
                </a:solidFill>
              </a:rPr>
              <a:t>пок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</a:rPr>
              <a:t>яние-к</a:t>
            </a:r>
            <a:r>
              <a:rPr lang="ru-RU" sz="3600" dirty="0" err="1" smtClean="0">
                <a:solidFill>
                  <a:srgbClr val="FF0000"/>
                </a:solidFill>
              </a:rPr>
              <a:t>а</a:t>
            </a:r>
            <a:r>
              <a:rPr lang="ru-RU" sz="3600" dirty="0" err="1" smtClean="0">
                <a:solidFill>
                  <a:schemeClr val="tx1"/>
                </a:solidFill>
              </a:rPr>
              <a:t>яться</a:t>
            </a:r>
            <a:r>
              <a:rPr lang="ru-RU" sz="3600" dirty="0" smtClean="0">
                <a:solidFill>
                  <a:schemeClr val="tx1"/>
                </a:solidFill>
              </a:rPr>
              <a:t>, обр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chemeClr val="tx1"/>
                </a:solidFill>
              </a:rPr>
              <a:t>мление-р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chemeClr val="tx1"/>
                </a:solidFill>
              </a:rPr>
              <a:t>мка</a:t>
            </a: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428596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MC900288988.png"/>
          <p:cNvPicPr>
            <a:picLocks noChangeAspect="1"/>
          </p:cNvPicPr>
          <p:nvPr/>
        </p:nvPicPr>
        <p:blipFill>
          <a:blip r:embed="rId3"/>
          <a:srcRect l="50771"/>
          <a:stretch>
            <a:fillRect/>
          </a:stretch>
        </p:blipFill>
        <p:spPr>
          <a:xfrm>
            <a:off x="6786578" y="4786322"/>
            <a:ext cx="1928826" cy="16510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7643866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 каком ряду во всех словах слове пишется проверяемая безударная гласная в корне ?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2119962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ув_дание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уд_влять</a:t>
            </a:r>
            <a:r>
              <a:rPr lang="ru-RU" sz="2800" dirty="0" smtClean="0"/>
              <a:t>, </a:t>
            </a:r>
            <a:r>
              <a:rPr lang="ru-RU" sz="2800" dirty="0" err="1" smtClean="0"/>
              <a:t>в_сенний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зат_</a:t>
            </a:r>
            <a:r>
              <a:rPr lang="ru-RU" sz="2800" dirty="0" smtClean="0"/>
              <a:t> </a:t>
            </a:r>
            <a:r>
              <a:rPr lang="ru-RU" sz="2800" dirty="0" err="1" smtClean="0"/>
              <a:t>птать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пл_</a:t>
            </a:r>
            <a:r>
              <a:rPr lang="ru-RU" sz="2800" dirty="0" smtClean="0"/>
              <a:t> </a:t>
            </a:r>
            <a:r>
              <a:rPr lang="ru-RU" sz="2800" dirty="0" err="1" smtClean="0"/>
              <a:t>вец</a:t>
            </a:r>
            <a:r>
              <a:rPr lang="ru-RU" sz="2800" dirty="0" smtClean="0"/>
              <a:t>, </a:t>
            </a:r>
            <a:r>
              <a:rPr lang="ru-RU" sz="2800" dirty="0" err="1" smtClean="0"/>
              <a:t>похв_</a:t>
            </a:r>
            <a:r>
              <a:rPr lang="ru-RU" sz="2800" dirty="0" smtClean="0"/>
              <a:t> </a:t>
            </a:r>
            <a:r>
              <a:rPr lang="ru-RU" sz="2800" dirty="0" err="1" smtClean="0"/>
              <a:t>ла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786190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к_рмить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расст_лила</a:t>
            </a:r>
            <a:r>
              <a:rPr lang="ru-RU" sz="2800" dirty="0" smtClean="0"/>
              <a:t>, </a:t>
            </a:r>
            <a:r>
              <a:rPr lang="ru-RU" sz="2800" dirty="0" err="1" smtClean="0"/>
              <a:t>разл_</a:t>
            </a:r>
            <a:r>
              <a:rPr lang="ru-RU" sz="2800" dirty="0" smtClean="0"/>
              <a:t> </a:t>
            </a:r>
            <a:r>
              <a:rPr lang="ru-RU" sz="2800" dirty="0" err="1" smtClean="0"/>
              <a:t>чать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4643446"/>
            <a:ext cx="67866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обд_лить</a:t>
            </a:r>
            <a:r>
              <a:rPr lang="ru-RU" sz="2800" dirty="0" smtClean="0"/>
              <a:t>, </a:t>
            </a:r>
            <a:r>
              <a:rPr lang="ru-RU" sz="2800" dirty="0" err="1" smtClean="0"/>
              <a:t>кн_гиня</a:t>
            </a:r>
            <a:r>
              <a:rPr lang="ru-RU" sz="2800" dirty="0" smtClean="0"/>
              <a:t>, </a:t>
            </a:r>
            <a:r>
              <a:rPr lang="ru-RU" sz="2800" dirty="0" err="1" smtClean="0"/>
              <a:t>з_ря</a:t>
            </a:r>
            <a:endParaRPr lang="ru-RU" sz="28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215338" y="2143116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8215338" y="3786190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215338" y="4714884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8215338" y="300037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85852" y="2071678"/>
            <a:ext cx="750099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err="1" smtClean="0">
                <a:solidFill>
                  <a:schemeClr val="tx1"/>
                </a:solidFill>
              </a:rPr>
              <a:t>Ув</a:t>
            </a:r>
            <a:r>
              <a:rPr lang="ru-RU" sz="3600" dirty="0" err="1" smtClean="0">
                <a:solidFill>
                  <a:srgbClr val="FF0000"/>
                </a:solidFill>
              </a:rPr>
              <a:t>я</a:t>
            </a:r>
            <a:r>
              <a:rPr lang="ru-RU" sz="3600" dirty="0" err="1" smtClean="0">
                <a:solidFill>
                  <a:schemeClr val="tx1"/>
                </a:solidFill>
              </a:rPr>
              <a:t>дание-ув</a:t>
            </a:r>
            <a:r>
              <a:rPr lang="ru-RU" sz="3600" dirty="0" err="1" smtClean="0">
                <a:solidFill>
                  <a:srgbClr val="FF0000"/>
                </a:solidFill>
              </a:rPr>
              <a:t>я</a:t>
            </a:r>
            <a:r>
              <a:rPr lang="ru-RU" sz="3600" dirty="0" err="1" smtClean="0">
                <a:solidFill>
                  <a:schemeClr val="tx1"/>
                </a:solidFill>
              </a:rPr>
              <a:t>ть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уд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влять-д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>
                <a:solidFill>
                  <a:schemeClr val="tx1"/>
                </a:solidFill>
              </a:rPr>
              <a:t>во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в</a:t>
            </a:r>
            <a:r>
              <a:rPr lang="ru-RU" sz="3600" dirty="0" err="1" smtClean="0">
                <a:solidFill>
                  <a:srgbClr val="FF0000"/>
                </a:solidFill>
              </a:rPr>
              <a:t>е</a:t>
            </a:r>
            <a:r>
              <a:rPr lang="ru-RU" sz="3600" dirty="0" err="1" smtClean="0">
                <a:solidFill>
                  <a:schemeClr val="tx1"/>
                </a:solidFill>
              </a:rPr>
              <a:t>сенний-в</a:t>
            </a:r>
            <a:r>
              <a:rPr lang="ru-RU" sz="3600" dirty="0" err="1" smtClean="0">
                <a:solidFill>
                  <a:srgbClr val="FF0000"/>
                </a:solidFill>
              </a:rPr>
              <a:t>ё</a:t>
            </a:r>
            <a:r>
              <a:rPr lang="ru-RU" sz="3600" dirty="0" err="1" smtClean="0">
                <a:solidFill>
                  <a:schemeClr val="tx1"/>
                </a:solidFill>
              </a:rPr>
              <a:t>сны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 smtClean="0"/>
          </a:p>
          <a:p>
            <a:pPr algn="ctr"/>
            <a:endParaRPr lang="ru-RU" sz="36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428596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MC900288988.png"/>
          <p:cNvPicPr>
            <a:picLocks noChangeAspect="1"/>
          </p:cNvPicPr>
          <p:nvPr/>
        </p:nvPicPr>
        <p:blipFill>
          <a:blip r:embed="rId3"/>
          <a:srcRect l="50771"/>
          <a:stretch>
            <a:fillRect/>
          </a:stretch>
        </p:blipFill>
        <p:spPr>
          <a:xfrm>
            <a:off x="6786578" y="4786322"/>
            <a:ext cx="1928826" cy="1651060"/>
          </a:xfrm>
          <a:prstGeom prst="rect">
            <a:avLst/>
          </a:prstGeom>
        </p:spPr>
      </p:pic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1071546"/>
            <a:ext cx="8358246" cy="503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Вакурова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О.Ф., Львова, С.И.,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Цыбулько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И.П. Готовимся к ЕГЭ: Русский язык [Текст]/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Вакурова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О.Ф., Львова, С.И.,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Цыбулько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И.П.- М. : «Дрофа», 2004. – 68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К.А. Русский язык. Орфография [Текст]: тематическая тетрадь/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Войлова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К.А. – М. : «Дрофа», 2003. – 63 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Никитина, Т.Г.,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Чуфистова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Е.В. Русский язык [Текст]: тематические тренировочные задания/ Никитина, Т.Г.,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Чуфистова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Е.В. – М.: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Эксмо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2009. -117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Штоль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А. Русский язык в таблицах. Орфография и пунктуация [Текст] /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Штоль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А.  - Новосибирск: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унив. изд-во, 2006. -60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357166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z="2400" dirty="0" smtClean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3108" y="285728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Инструкция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071546"/>
            <a:ext cx="835824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Ссылки на слайдах:</a:t>
            </a:r>
          </a:p>
          <a:p>
            <a:r>
              <a:rPr lang="ru-RU" dirty="0" smtClean="0"/>
              <a:t>              - назад,              - вперед</a:t>
            </a:r>
          </a:p>
          <a:p>
            <a:endParaRPr lang="ru-RU" dirty="0" smtClean="0"/>
          </a:p>
          <a:p>
            <a:r>
              <a:rPr lang="ru-RU" dirty="0" smtClean="0"/>
              <a:t>               - возвращение к содержанию комплекта и к правилу,</a:t>
            </a:r>
          </a:p>
          <a:p>
            <a:endParaRPr lang="ru-RU" dirty="0" smtClean="0"/>
          </a:p>
          <a:p>
            <a:r>
              <a:rPr lang="ru-RU" dirty="0" smtClean="0"/>
              <a:t>                        - переход к тренажёру.</a:t>
            </a:r>
          </a:p>
          <a:p>
            <a:endParaRPr lang="ru-RU" dirty="0" smtClean="0"/>
          </a:p>
          <a:p>
            <a:r>
              <a:rPr lang="ru-RU" dirty="0" smtClean="0"/>
              <a:t>Выполняя тестовые задания, нажимайте на слово или ряд слов.  При этом появится              (правильно)  или               (неправильно) . </a:t>
            </a:r>
          </a:p>
          <a:p>
            <a:endParaRPr lang="ru-RU" dirty="0" smtClean="0"/>
          </a:p>
          <a:p>
            <a:r>
              <a:rPr lang="ru-RU" dirty="0" smtClean="0"/>
              <a:t>Более подробно можно проверить ход своих рассуждений, нажав на ссылку «ПРОВЕРЬ СЕБЯ!». </a:t>
            </a:r>
            <a:endParaRPr lang="ru-RU" dirty="0" smtClean="0"/>
          </a:p>
          <a:p>
            <a:r>
              <a:rPr lang="ru-RU" dirty="0" smtClean="0"/>
              <a:t>             означает «нажми сюда».</a:t>
            </a:r>
            <a:endParaRPr lang="ru-RU" dirty="0" smtClean="0"/>
          </a:p>
          <a:p>
            <a:r>
              <a:rPr lang="ru-RU" dirty="0" smtClean="0"/>
              <a:t>Чтобы поле с правильным написанием </a:t>
            </a:r>
            <a:r>
              <a:rPr lang="ru-RU" dirty="0" smtClean="0"/>
              <a:t>слов или с правилом </a:t>
            </a:r>
            <a:r>
              <a:rPr lang="ru-RU" dirty="0" smtClean="0"/>
              <a:t>исчезло, необходимо на него щёлкнуть левой кнопкой мыши.</a:t>
            </a:r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Управляющая кнопка: далее 8">
            <a:hlinkClick r:id="" action="ppaction://noaction" highlightClick="1"/>
          </p:cNvPr>
          <p:cNvSpPr/>
          <p:nvPr/>
        </p:nvSpPr>
        <p:spPr>
          <a:xfrm>
            <a:off x="2071670" y="1500174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noaction" highlightClick="1"/>
          </p:cNvPr>
          <p:cNvSpPr/>
          <p:nvPr/>
        </p:nvSpPr>
        <p:spPr>
          <a:xfrm>
            <a:off x="642910" y="1500174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1" name="Управляющая кнопка: домой 10">
            <a:hlinkClick r:id="" action="ppaction://noaction" highlightClick="1"/>
          </p:cNvPr>
          <p:cNvSpPr/>
          <p:nvPr/>
        </p:nvSpPr>
        <p:spPr>
          <a:xfrm>
            <a:off x="642910" y="2000240"/>
            <a:ext cx="428628" cy="428628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2910" y="2571744"/>
            <a:ext cx="928694" cy="2857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тренажёр</a:t>
            </a:r>
            <a:endParaRPr lang="ru-RU" sz="1200" b="1" dirty="0"/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1500166" y="3429000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3857620" y="3429000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Управляющая кнопка: документ 14">
            <a:hlinkClick r:id="" action="ppaction://noaction" highlightClick="1"/>
          </p:cNvPr>
          <p:cNvSpPr/>
          <p:nvPr/>
        </p:nvSpPr>
        <p:spPr>
          <a:xfrm>
            <a:off x="8143900" y="3500438"/>
            <a:ext cx="500066" cy="714380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MC90028898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5400807"/>
            <a:ext cx="2723764" cy="1147787"/>
          </a:xfrm>
          <a:prstGeom prst="rect">
            <a:avLst/>
          </a:prstGeom>
        </p:spPr>
      </p:pic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571472" y="6000768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142976" y="6000768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555745" y="4467149"/>
            <a:ext cx="483727" cy="290228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вал 28"/>
          <p:cNvSpPr/>
          <p:nvPr/>
        </p:nvSpPr>
        <p:spPr>
          <a:xfrm>
            <a:off x="6169095" y="2521883"/>
            <a:ext cx="2592288" cy="1576766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419872" y="2783493"/>
            <a:ext cx="2592288" cy="157676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3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3">
                  <a:lumMod val="40000"/>
                  <a:lumOff val="6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175">
            <a:solidFill>
              <a:schemeClr val="accent3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1560" y="2500306"/>
            <a:ext cx="2592288" cy="1576766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8900000" scaled="1"/>
            <a:tileRect/>
          </a:gradFill>
          <a:ln w="317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2143108" y="1500174"/>
            <a:ext cx="1143008" cy="9286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179091" y="2178041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29322" y="1571612"/>
            <a:ext cx="1214446" cy="9286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14414" y="1191268"/>
            <a:ext cx="700092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БЕЗУДАРНАЯ ГЛАСНАЯ В КОРНЕ СЛОВА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3000372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проверяемая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57554" y="328612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непроверяемая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43636" y="304865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чередующаяся</a:t>
            </a:r>
            <a:endParaRPr lang="ru-RU" sz="28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14612" y="28572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Повтори!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928662" y="6286520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428596" y="6286520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>
            <a:hlinkClick r:id="rId4" action="ppaction://hlinksldjump"/>
          </p:cNvPr>
          <p:cNvSpPr/>
          <p:nvPr/>
        </p:nvSpPr>
        <p:spPr>
          <a:xfrm>
            <a:off x="6572264" y="357166"/>
            <a:ext cx="1785950" cy="3571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тренажёр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86512" y="4386776"/>
            <a:ext cx="2357454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ndara" pitchFamily="34" charset="0"/>
              </a:rPr>
              <a:t>А//О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86512" y="5250511"/>
            <a:ext cx="2357454" cy="646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ndara" pitchFamily="34" charset="0"/>
              </a:rPr>
              <a:t>И</a:t>
            </a:r>
            <a:r>
              <a:rPr lang="ru-RU" sz="3200" b="1" dirty="0" smtClean="0">
                <a:latin typeface="Candara" pitchFamily="34" charset="0"/>
              </a:rPr>
              <a:t>//</a:t>
            </a:r>
            <a:r>
              <a:rPr lang="ru-RU" sz="3200" b="1" dirty="0">
                <a:latin typeface="Candara" pitchFamily="34" charset="0"/>
              </a:rPr>
              <a:t>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4360259"/>
            <a:ext cx="2775252" cy="180504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пр</a:t>
            </a:r>
            <a:r>
              <a:rPr lang="ru-RU" sz="2800" b="1" dirty="0">
                <a:solidFill>
                  <a:srgbClr val="FF0000"/>
                </a:solidFill>
              </a:rPr>
              <a:t>о</a:t>
            </a:r>
            <a:r>
              <a:rPr lang="ru-RU" sz="2800" dirty="0">
                <a:solidFill>
                  <a:schemeClr val="tx1"/>
                </a:solidFill>
              </a:rPr>
              <a:t>стой-пр</a:t>
            </a:r>
            <a:r>
              <a:rPr lang="ru-RU" sz="2800" b="1" u="sng" dirty="0">
                <a:solidFill>
                  <a:srgbClr val="FF0000"/>
                </a:solidFill>
              </a:rPr>
              <a:t>о</a:t>
            </a:r>
            <a:r>
              <a:rPr lang="ru-RU" sz="2800" dirty="0">
                <a:solidFill>
                  <a:schemeClr val="tx1"/>
                </a:solidFill>
              </a:rPr>
              <a:t>ще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т</a:t>
            </a:r>
            <a:r>
              <a:rPr lang="ru-RU" sz="2800" b="1" dirty="0">
                <a:solidFill>
                  <a:srgbClr val="FF0000"/>
                </a:solidFill>
              </a:rPr>
              <a:t>а</a:t>
            </a:r>
            <a:r>
              <a:rPr lang="ru-RU" sz="2800" dirty="0">
                <a:solidFill>
                  <a:schemeClr val="tx1"/>
                </a:solidFill>
              </a:rPr>
              <a:t>щить-т</a:t>
            </a:r>
            <a:r>
              <a:rPr lang="ru-RU" sz="2800" b="1" u="sng" dirty="0">
                <a:solidFill>
                  <a:srgbClr val="FF0000"/>
                </a:solidFill>
              </a:rPr>
              <a:t>а</a:t>
            </a:r>
            <a:r>
              <a:rPr lang="ru-RU" sz="2800" dirty="0">
                <a:solidFill>
                  <a:schemeClr val="tx1"/>
                </a:solidFill>
              </a:rPr>
              <a:t>щит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р</a:t>
            </a:r>
            <a:r>
              <a:rPr lang="ru-RU" sz="2800" b="1" dirty="0">
                <a:solidFill>
                  <a:srgbClr val="FF0000"/>
                </a:solidFill>
              </a:rPr>
              <a:t>о</a:t>
            </a:r>
            <a:r>
              <a:rPr lang="ru-RU" sz="2800" dirty="0">
                <a:solidFill>
                  <a:schemeClr val="tx1"/>
                </a:solidFill>
              </a:rPr>
              <a:t>са-р</a:t>
            </a:r>
            <a:r>
              <a:rPr lang="ru-RU" sz="2800" b="1" u="sng" dirty="0">
                <a:solidFill>
                  <a:srgbClr val="FF0000"/>
                </a:solidFill>
              </a:rPr>
              <a:t>о</a:t>
            </a:r>
            <a:r>
              <a:rPr lang="ru-RU" sz="2800" dirty="0">
                <a:solidFill>
                  <a:schemeClr val="tx1"/>
                </a:solidFill>
              </a:rPr>
              <a:t>сы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39142" y="4578932"/>
            <a:ext cx="2592288" cy="1805045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3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3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solidFill>
              <a:schemeClr val="accent3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prstClr val="black"/>
                </a:solidFill>
              </a:rPr>
              <a:t>в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dirty="0">
                <a:solidFill>
                  <a:prstClr val="black"/>
                </a:solidFill>
              </a:rPr>
              <a:t>ст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dirty="0">
                <a:solidFill>
                  <a:prstClr val="black"/>
                </a:solidFill>
              </a:rPr>
              <a:t>бюль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</a:rPr>
              <a:t>пр</a:t>
            </a:r>
            <a:r>
              <a:rPr lang="ru-RU" sz="2800" b="1" u="sng" dirty="0">
                <a:solidFill>
                  <a:srgbClr val="FF0000"/>
                </a:solidFill>
              </a:rPr>
              <a:t>е</a:t>
            </a:r>
            <a:r>
              <a:rPr lang="ru-RU" sz="2800" dirty="0">
                <a:solidFill>
                  <a:prstClr val="black"/>
                </a:solidFill>
              </a:rPr>
              <a:t>з</a:t>
            </a:r>
            <a:r>
              <a:rPr lang="ru-RU" sz="2800" b="1" u="sng" dirty="0">
                <a:solidFill>
                  <a:srgbClr val="FF0000"/>
                </a:solidFill>
              </a:rPr>
              <a:t>и</a:t>
            </a:r>
            <a:r>
              <a:rPr lang="ru-RU" sz="2800" dirty="0">
                <a:solidFill>
                  <a:prstClr val="black"/>
                </a:solidFill>
              </a:rPr>
              <a:t>дент</a:t>
            </a:r>
          </a:p>
          <a:p>
            <a:pPr lvl="0" algn="ctr"/>
            <a:r>
              <a:rPr lang="ru-RU" sz="2800" b="1" u="sng" dirty="0">
                <a:solidFill>
                  <a:srgbClr val="FF0000"/>
                </a:solidFill>
              </a:rPr>
              <a:t>о</a:t>
            </a:r>
            <a:r>
              <a:rPr lang="ru-RU" sz="2800" dirty="0">
                <a:solidFill>
                  <a:prstClr val="black"/>
                </a:solidFill>
              </a:rPr>
              <a:t>громный</a:t>
            </a: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6536545" y="4578932"/>
            <a:ext cx="483727" cy="290228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6557303" y="5428890"/>
            <a:ext cx="483727" cy="290228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13500000" scaled="1"/>
            <a:tileRect/>
          </a:gradFill>
          <a:ln w="3175"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75001"/>
              </p:ext>
            </p:extLst>
          </p:nvPr>
        </p:nvGraphicFramePr>
        <p:xfrm>
          <a:off x="314985" y="714356"/>
          <a:ext cx="8501122" cy="5577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15138"/>
                <a:gridCol w="4071340"/>
                <a:gridCol w="2714644"/>
              </a:tblGrid>
              <a:tr h="36301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Корень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Правило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Примеры</a:t>
                      </a:r>
                      <a:endParaRPr lang="ru-RU" sz="2000" b="1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с – </a:t>
                      </a:r>
                      <a:r>
                        <a:rPr lang="ru-RU" sz="2000" dirty="0" err="1" smtClean="0"/>
                        <a:t>к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с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л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ж - л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smtClean="0"/>
                        <a:t>, если есть суффикс -</a:t>
                      </a:r>
                      <a:r>
                        <a:rPr lang="ru-RU" sz="2000" b="1" dirty="0" smtClean="0">
                          <a:solidFill>
                            <a:srgbClr val="FF0066"/>
                          </a:solidFill>
                        </a:rPr>
                        <a:t>а</a:t>
                      </a:r>
                      <a:r>
                        <a:rPr lang="ru-RU" sz="2000" dirty="0" smtClean="0"/>
                        <a:t>-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снуться – 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с</a:t>
                      </a:r>
                      <a:r>
                        <a:rPr lang="ru-RU" b="1" u="sng" dirty="0" smtClean="0"/>
                        <a:t>а</a:t>
                      </a:r>
                      <a:r>
                        <a:rPr lang="ru-RU" dirty="0" smtClean="0"/>
                        <a:t>ться</a:t>
                      </a:r>
                    </a:p>
                    <a:p>
                      <a:pPr algn="ctr"/>
                      <a:r>
                        <a:rPr lang="ru-RU" dirty="0" smtClean="0"/>
                        <a:t>пол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жить</a:t>
                      </a:r>
                      <a:r>
                        <a:rPr lang="ru-RU" baseline="0" dirty="0" smtClean="0"/>
                        <a:t> - пол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aseline="0" dirty="0" smtClean="0"/>
                        <a:t>г</a:t>
                      </a:r>
                      <a:r>
                        <a:rPr lang="ru-RU" b="1" u="sng" baseline="0" dirty="0" smtClean="0"/>
                        <a:t>а</a:t>
                      </a:r>
                      <a:r>
                        <a:rPr lang="ru-RU" baseline="0" dirty="0" smtClean="0"/>
                        <a:t>ть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р – </a:t>
                      </a:r>
                      <a:r>
                        <a:rPr lang="ru-RU" sz="2000" dirty="0" err="1" smtClean="0"/>
                        <a:t>г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р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кл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н – кл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smtClean="0"/>
                        <a:t>н</a:t>
                      </a:r>
                    </a:p>
                    <a:p>
                      <a:pPr algn="ctr"/>
                      <a:r>
                        <a:rPr lang="ru-RU" sz="2000" dirty="0" err="1" smtClean="0"/>
                        <a:t>тв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err="1" smtClean="0"/>
                        <a:t>р</a:t>
                      </a:r>
                      <a:r>
                        <a:rPr lang="ru-RU" sz="2000" dirty="0" smtClean="0"/>
                        <a:t> – </a:t>
                      </a:r>
                      <a:r>
                        <a:rPr lang="ru-RU" sz="2000" dirty="0" err="1" smtClean="0"/>
                        <a:t>тв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 без ударения</a:t>
                      </a:r>
                    </a:p>
                    <a:p>
                      <a:pPr algn="l"/>
                      <a:r>
                        <a:rPr lang="ru-RU" sz="1600" i="1" dirty="0" smtClean="0"/>
                        <a:t>Исключения</a:t>
                      </a:r>
                      <a:r>
                        <a:rPr lang="ru-RU" sz="1600" dirty="0" smtClean="0"/>
                        <a:t>:</a:t>
                      </a:r>
                      <a:r>
                        <a:rPr lang="ru-RU" sz="1600" baseline="0" dirty="0" smtClean="0"/>
                        <a:t> выг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600" baseline="0" dirty="0" smtClean="0"/>
                        <a:t>рки, утв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600" baseline="0" dirty="0" smtClean="0"/>
                        <a:t>рь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реть – заг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р</a:t>
                      </a:r>
                    </a:p>
                    <a:p>
                      <a:pPr algn="ctr"/>
                      <a:r>
                        <a:rPr lang="ru-RU" dirty="0" smtClean="0"/>
                        <a:t>скл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ниться – кл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няться</a:t>
                      </a:r>
                    </a:p>
                    <a:p>
                      <a:pPr algn="ctr"/>
                      <a:r>
                        <a:rPr lang="ru-RU" dirty="0" smtClean="0"/>
                        <a:t>тв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рю 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з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err="1" smtClean="0"/>
                        <a:t>р</a:t>
                      </a:r>
                      <a:r>
                        <a:rPr lang="ru-RU" sz="2000" dirty="0" smtClean="0"/>
                        <a:t> - </a:t>
                      </a:r>
                      <a:r>
                        <a:rPr lang="ru-RU" sz="2000" dirty="0" err="1" smtClean="0"/>
                        <a:t>з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smtClean="0"/>
                        <a:t> без ударения</a:t>
                      </a:r>
                    </a:p>
                    <a:p>
                      <a:pPr algn="l"/>
                      <a:r>
                        <a:rPr lang="ru-RU" sz="1600" i="1" dirty="0" smtClean="0"/>
                        <a:t>Исключения</a:t>
                      </a:r>
                      <a:r>
                        <a:rPr lang="ru-RU" sz="1600" dirty="0" smtClean="0"/>
                        <a:t>: з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dirty="0" smtClean="0"/>
                        <a:t>ревать, </a:t>
                      </a:r>
                      <a:r>
                        <a:rPr lang="ru-RU" sz="1600" dirty="0" err="1" smtClean="0"/>
                        <a:t>з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dirty="0" err="1" smtClean="0"/>
                        <a:t>ревой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err="1" smtClean="0"/>
                        <a:t>з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dirty="0" err="1" smtClean="0"/>
                        <a:t>рянка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ря – 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ри, з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рево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к – м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smtClean="0"/>
                        <a:t>к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р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err="1" smtClean="0"/>
                        <a:t>вн</a:t>
                      </a:r>
                      <a:r>
                        <a:rPr lang="ru-RU" sz="2000" dirty="0" smtClean="0"/>
                        <a:t> - </a:t>
                      </a:r>
                      <a:r>
                        <a:rPr lang="ru-RU" sz="2000" dirty="0" err="1" smtClean="0"/>
                        <a:t>р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вн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 – пропускать, впитывать жидкость</a:t>
                      </a: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dirty="0" smtClean="0"/>
                        <a:t> – макать в жидкость</a:t>
                      </a: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baseline="0" dirty="0" smtClean="0"/>
                        <a:t> – ровный, гладкий, прямой</a:t>
                      </a:r>
                    </a:p>
                    <a:p>
                      <a:pPr algn="l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baseline="0" dirty="0" smtClean="0"/>
                        <a:t> – равный, одинаковый, наравне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кать, нам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кать</a:t>
                      </a:r>
                    </a:p>
                    <a:p>
                      <a:pPr algn="ctr"/>
                      <a:r>
                        <a:rPr lang="ru-RU" dirty="0" smtClean="0"/>
                        <a:t>обм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кнуть</a:t>
                      </a:r>
                    </a:p>
                    <a:p>
                      <a:pPr algn="ctr"/>
                      <a:r>
                        <a:rPr lang="ru-RU" dirty="0" smtClean="0"/>
                        <a:t>ср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dirty="0" smtClean="0"/>
                        <a:t>внять</a:t>
                      </a:r>
                    </a:p>
                    <a:p>
                      <a:pPr algn="ctr"/>
                      <a:r>
                        <a:rPr lang="ru-RU" dirty="0" smtClean="0"/>
                        <a:t>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dirty="0" smtClean="0"/>
                        <a:t>внина 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smtClean="0"/>
                        <a:t>с – </a:t>
                      </a:r>
                      <a:r>
                        <a:rPr lang="ru-RU" sz="2000" dirty="0" err="1" smtClean="0"/>
                        <a:t>р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ст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dirty="0" err="1" smtClean="0"/>
                        <a:t>р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щ</a:t>
                      </a:r>
                      <a:r>
                        <a:rPr lang="ru-RU" sz="2000" dirty="0" smtClean="0"/>
                        <a:t>)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ск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2000" dirty="0" err="1" smtClean="0"/>
                        <a:t>ч</a:t>
                      </a:r>
                      <a:r>
                        <a:rPr lang="ru-RU" sz="2000" dirty="0" smtClean="0"/>
                        <a:t> - </a:t>
                      </a:r>
                      <a:r>
                        <a:rPr lang="ru-RU" sz="2000" dirty="0" err="1" smtClean="0"/>
                        <a:t>ск</a:t>
                      </a:r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dirty="0" err="1" smtClean="0"/>
                        <a:t>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 перед </a:t>
                      </a:r>
                      <a:r>
                        <a:rPr lang="ru-RU" sz="1800" b="1" dirty="0" smtClean="0"/>
                        <a:t>С</a:t>
                      </a:r>
                      <a:r>
                        <a:rPr lang="ru-RU" sz="1800" dirty="0" smtClean="0"/>
                        <a:t>,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aseline="0" dirty="0" smtClean="0"/>
                        <a:t>перед </a:t>
                      </a:r>
                      <a:r>
                        <a:rPr lang="ru-RU" sz="1800" b="1" baseline="0" dirty="0" smtClean="0"/>
                        <a:t>СТ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ru-RU" sz="1800" b="1" baseline="0" dirty="0" smtClean="0"/>
                        <a:t>Щ</a:t>
                      </a:r>
                      <a:r>
                        <a:rPr lang="ru-RU" sz="1800" baseline="0" dirty="0" smtClean="0"/>
                        <a:t>)</a:t>
                      </a:r>
                    </a:p>
                    <a:p>
                      <a:pPr algn="l"/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</a:rPr>
                        <a:t>Исключения: 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отр</a:t>
                      </a:r>
                      <a:r>
                        <a:rPr lang="ru-RU" sz="1600" b="0" i="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сль, р</a:t>
                      </a:r>
                      <a:r>
                        <a:rPr lang="ru-RU" sz="1600" b="0" i="0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сток, р</a:t>
                      </a:r>
                      <a:r>
                        <a:rPr lang="ru-RU" sz="1600" b="0" i="0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стовщик, Р</a:t>
                      </a:r>
                      <a:r>
                        <a:rPr lang="ru-RU" sz="1600" b="0" i="0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стов, Р</a:t>
                      </a:r>
                      <a:r>
                        <a:rPr lang="ru-RU" sz="1600" b="0" i="0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стислав</a:t>
                      </a:r>
                    </a:p>
                    <a:p>
                      <a:pPr algn="l"/>
                      <a:endParaRPr lang="ru-RU" sz="18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baseline="0" dirty="0" smtClean="0"/>
                        <a:t> перед </a:t>
                      </a:r>
                      <a:r>
                        <a:rPr lang="ru-RU" sz="1800" b="1" baseline="0" dirty="0" smtClean="0"/>
                        <a:t>Ч, 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baseline="0" dirty="0" smtClean="0"/>
                        <a:t> перед </a:t>
                      </a:r>
                      <a:r>
                        <a:rPr lang="ru-RU" sz="1800" b="1" baseline="0" dirty="0" smtClean="0"/>
                        <a:t>К</a:t>
                      </a:r>
                    </a:p>
                    <a:p>
                      <a:pPr algn="l"/>
                      <a:r>
                        <a:rPr lang="ru-RU" sz="1600" b="0" i="1" baseline="0" dirty="0" smtClean="0"/>
                        <a:t>Исключения</a:t>
                      </a:r>
                      <a:r>
                        <a:rPr lang="ru-RU" sz="1600" b="0" baseline="0" dirty="0" smtClean="0"/>
                        <a:t>: ск</a:t>
                      </a: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600" b="0" baseline="0" dirty="0" smtClean="0"/>
                        <a:t>чок, ск</a:t>
                      </a: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600" b="0" baseline="0" dirty="0" smtClean="0"/>
                        <a:t>чу, вск</a:t>
                      </a: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600" b="0" baseline="0" dirty="0" smtClean="0"/>
                        <a:t>чу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1" dirty="0" smtClean="0"/>
                        <a:t>с</a:t>
                      </a:r>
                      <a:r>
                        <a:rPr lang="ru-RU" dirty="0" smtClean="0"/>
                        <a:t>ль, 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smtClean="0"/>
                        <a:t>ст</a:t>
                      </a:r>
                      <a:r>
                        <a:rPr lang="ru-RU" dirty="0" smtClean="0"/>
                        <a:t>и, выр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smtClean="0"/>
                        <a:t>щ</a:t>
                      </a:r>
                      <a:r>
                        <a:rPr lang="ru-RU" dirty="0" smtClean="0"/>
                        <a:t>енный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соск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1" dirty="0" smtClean="0"/>
                        <a:t>ч</a:t>
                      </a:r>
                      <a:r>
                        <a:rPr lang="ru-RU" dirty="0" smtClean="0"/>
                        <a:t>ить, ск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smtClean="0"/>
                        <a:t>к</a:t>
                      </a:r>
                      <a:r>
                        <a:rPr lang="ru-RU" dirty="0" smtClean="0"/>
                        <a:t>ать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39312"/>
              </p:ext>
            </p:extLst>
          </p:nvPr>
        </p:nvGraphicFramePr>
        <p:xfrm>
          <a:off x="357158" y="1101841"/>
          <a:ext cx="8429684" cy="509069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{0505E3EF-67EA-436B-97B2-0124C06EBD24}</a:tableStyleId>
              </a:tblPr>
              <a:tblGrid>
                <a:gridCol w="2071702"/>
                <a:gridCol w="3643338"/>
                <a:gridCol w="2714644"/>
              </a:tblGrid>
              <a:tr h="5186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правило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294025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б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err="1" smtClean="0"/>
                        <a:t>р</a:t>
                      </a:r>
                      <a:r>
                        <a:rPr lang="ru-RU" sz="2400" dirty="0" smtClean="0"/>
                        <a:t> – </a:t>
                      </a:r>
                      <a:r>
                        <a:rPr lang="ru-RU" sz="2400" dirty="0" err="1" smtClean="0"/>
                        <a:t>б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err="1" smtClean="0"/>
                        <a:t>р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err="1" smtClean="0"/>
                        <a:t>д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err="1" smtClean="0"/>
                        <a:t>р</a:t>
                      </a:r>
                      <a:r>
                        <a:rPr lang="ru-RU" sz="2400" dirty="0" smtClean="0"/>
                        <a:t> – </a:t>
                      </a:r>
                      <a:r>
                        <a:rPr lang="ru-RU" sz="2400" dirty="0" err="1" smtClean="0"/>
                        <a:t>д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err="1" smtClean="0"/>
                        <a:t>р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р –п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р</a:t>
                      </a:r>
                    </a:p>
                    <a:p>
                      <a:pPr algn="ctr"/>
                      <a:r>
                        <a:rPr lang="ru-RU" sz="2400" dirty="0" smtClean="0"/>
                        <a:t>т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р –т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р</a:t>
                      </a:r>
                    </a:p>
                    <a:p>
                      <a:pPr algn="ctr"/>
                      <a:r>
                        <a:rPr lang="ru-RU" sz="2400" dirty="0" smtClean="0"/>
                        <a:t>м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р - м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р</a:t>
                      </a:r>
                    </a:p>
                    <a:p>
                      <a:pPr algn="ctr"/>
                      <a:r>
                        <a:rPr lang="ru-RU" sz="2400" dirty="0" smtClean="0"/>
                        <a:t>ст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л – </a:t>
                      </a:r>
                      <a:r>
                        <a:rPr lang="ru-RU" sz="2400" dirty="0" err="1" smtClean="0"/>
                        <a:t>ст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err="1" smtClean="0"/>
                        <a:t>л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ж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г – ж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г</a:t>
                      </a:r>
                    </a:p>
                    <a:p>
                      <a:pPr algn="ctr"/>
                      <a:r>
                        <a:rPr lang="ru-RU" sz="2400" dirty="0" smtClean="0"/>
                        <a:t>ч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т – </a:t>
                      </a:r>
                      <a:r>
                        <a:rPr lang="ru-RU" sz="2400" dirty="0" err="1" smtClean="0"/>
                        <a:t>ч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err="1" smtClean="0"/>
                        <a:t>т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2400" dirty="0" err="1" smtClean="0"/>
                        <a:t>бл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400" dirty="0" err="1" smtClean="0"/>
                        <a:t>ст</a:t>
                      </a:r>
                      <a:r>
                        <a:rPr lang="ru-RU" sz="2400" dirty="0" smtClean="0"/>
                        <a:t> - </a:t>
                      </a:r>
                      <a:r>
                        <a:rPr lang="ru-RU" sz="2400" dirty="0" err="1" smtClean="0"/>
                        <a:t>бл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400" dirty="0" err="1" smtClean="0"/>
                        <a:t>ст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, если есть</a:t>
                      </a:r>
                      <a:r>
                        <a:rPr lang="ru-RU" sz="2800" baseline="0" dirty="0" smtClean="0"/>
                        <a:t> суффикс </a:t>
                      </a:r>
                    </a:p>
                    <a:p>
                      <a:pPr algn="ctr"/>
                      <a:r>
                        <a:rPr lang="ru-RU" sz="2800" b="1" baseline="0" dirty="0" smtClean="0"/>
                        <a:t>-А- 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err="1" smtClean="0"/>
                        <a:t>соб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ру-соб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р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сд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ру-сд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р</a:t>
                      </a:r>
                      <a:r>
                        <a:rPr lang="ru-RU" sz="2000" b="1" i="1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зап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реть-зап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р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ст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реть-ст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р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ум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реть-ум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р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заст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лить-заст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л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выж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гший-выж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г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err="1" smtClean="0"/>
                        <a:t>выч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err="1" smtClean="0"/>
                        <a:t>т-выч</a:t>
                      </a:r>
                      <a:r>
                        <a:rPr lang="ru-RU" sz="2000" i="1" dirty="0" err="1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err="1" smtClean="0"/>
                        <a:t>т</a:t>
                      </a:r>
                      <a:r>
                        <a:rPr lang="ru-RU" sz="2000" b="1" i="1" u="sng" dirty="0" err="1" smtClean="0"/>
                        <a:t>а</a:t>
                      </a:r>
                      <a:r>
                        <a:rPr lang="ru-RU" sz="2000" i="1" dirty="0" err="1" smtClean="0"/>
                        <a:t>ть</a:t>
                      </a:r>
                      <a:endParaRPr lang="ru-RU" sz="2000" i="1" dirty="0" smtClean="0"/>
                    </a:p>
                    <a:p>
                      <a:pPr algn="ctr"/>
                      <a:r>
                        <a:rPr lang="ru-RU" sz="2000" i="1" dirty="0" smtClean="0"/>
                        <a:t>бл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i="1" dirty="0" smtClean="0"/>
                        <a:t>стеть-бл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i="1" dirty="0" smtClean="0"/>
                        <a:t>ст</a:t>
                      </a:r>
                      <a:r>
                        <a:rPr lang="ru-RU" sz="2000" b="1" i="1" u="sng" dirty="0" smtClean="0"/>
                        <a:t>а</a:t>
                      </a:r>
                      <a:r>
                        <a:rPr lang="ru-RU" sz="2000" i="1" dirty="0" smtClean="0"/>
                        <a:t>ть</a:t>
                      </a:r>
                      <a:endParaRPr lang="ru-RU" sz="2000" i="1" dirty="0"/>
                    </a:p>
                  </a:txBody>
                  <a:tcPr/>
                </a:tc>
              </a:tr>
              <a:tr h="51869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Исключение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Сочетать ( сочетание, бракосочетание)</a:t>
                      </a:r>
                    </a:p>
                    <a:p>
                      <a:pPr algn="ctr"/>
                      <a:endParaRPr lang="ru-RU" i="1" dirty="0" smtClean="0"/>
                    </a:p>
                    <a:p>
                      <a:pPr algn="ctr"/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C900288988.png"/>
          <p:cNvPicPr>
            <a:picLocks noChangeAspect="1"/>
          </p:cNvPicPr>
          <p:nvPr/>
        </p:nvPicPr>
        <p:blipFill>
          <a:blip r:embed="rId3"/>
          <a:srcRect l="63873"/>
          <a:stretch>
            <a:fillRect/>
          </a:stretch>
        </p:blipFill>
        <p:spPr>
          <a:xfrm>
            <a:off x="6929454" y="4286355"/>
            <a:ext cx="1785950" cy="2083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1438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слове пишется буква А?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071678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погл</a:t>
            </a:r>
            <a:r>
              <a:rPr lang="ru-RU" sz="3600" dirty="0" smtClean="0"/>
              <a:t>..</a:t>
            </a:r>
            <a:r>
              <a:rPr lang="ru-RU" sz="3600" dirty="0" err="1" smtClean="0"/>
              <a:t>щать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2928934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вопл</a:t>
            </a:r>
            <a:r>
              <a:rPr lang="ru-RU" sz="3600" dirty="0" smtClean="0"/>
              <a:t>..</a:t>
            </a:r>
            <a:r>
              <a:rPr lang="ru-RU" sz="3600" dirty="0" err="1" smtClean="0"/>
              <a:t>тить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3786190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спл</a:t>
            </a:r>
            <a:r>
              <a:rPr lang="ru-RU" sz="3600" dirty="0" smtClean="0"/>
              <a:t>..</a:t>
            </a:r>
            <a:r>
              <a:rPr lang="ru-RU" sz="3600" dirty="0" err="1" smtClean="0"/>
              <a:t>титься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643446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уд..литься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6357950" y="4714884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6357950" y="3857628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6357950" y="300037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635795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83512" y="1969636"/>
            <a:ext cx="4714908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/>
              <a:t>погл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щать-гл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тка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вопл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тить-пл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ть</a:t>
            </a:r>
            <a:endParaRPr lang="ru-RU" sz="4400" dirty="0" smtClean="0"/>
          </a:p>
          <a:p>
            <a:pPr algn="ctr"/>
            <a:r>
              <a:rPr lang="ru-RU" sz="4400" dirty="0" err="1" smtClean="0"/>
              <a:t>спл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титься-опл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т</a:t>
            </a:r>
            <a:endParaRPr lang="ru-RU" sz="4400" dirty="0" smtClean="0"/>
          </a:p>
          <a:p>
            <a:pPr algn="ctr"/>
            <a:r>
              <a:rPr lang="ru-RU" sz="4400" dirty="0" err="1" smtClean="0"/>
              <a:t>уд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литься-д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ль</a:t>
            </a:r>
            <a:endParaRPr lang="ru-RU" sz="4400" dirty="0" smtClean="0"/>
          </a:p>
          <a:p>
            <a:pPr algn="ctr"/>
            <a:endParaRPr lang="ru-RU" sz="4400" dirty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92866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C900288988.png"/>
          <p:cNvPicPr>
            <a:picLocks noChangeAspect="1"/>
          </p:cNvPicPr>
          <p:nvPr/>
        </p:nvPicPr>
        <p:blipFill>
          <a:blip r:embed="rId3"/>
          <a:srcRect l="63873"/>
          <a:stretch>
            <a:fillRect/>
          </a:stretch>
        </p:blipFill>
        <p:spPr>
          <a:xfrm>
            <a:off x="6929454" y="4286256"/>
            <a:ext cx="1785950" cy="2083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1438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слове пишется буква О?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071678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сост..</a:t>
            </a:r>
            <a:r>
              <a:rPr lang="ru-RU" sz="3600" dirty="0" err="1" smtClean="0"/>
              <a:t>влять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2928934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нас..ждать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3786190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упр..</a:t>
            </a:r>
            <a:r>
              <a:rPr lang="ru-RU" sz="3600" dirty="0" err="1" smtClean="0"/>
              <a:t>щать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643446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распростр</a:t>
            </a:r>
            <a:r>
              <a:rPr lang="ru-RU" sz="3600" dirty="0" smtClean="0"/>
              <a:t>..</a:t>
            </a:r>
            <a:r>
              <a:rPr lang="ru-RU" sz="3600" dirty="0" err="1" smtClean="0"/>
              <a:t>нять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6357950" y="3857628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6357950" y="478632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6357950" y="300037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635795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7356" y="2071678"/>
            <a:ext cx="6000792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/>
              <a:t>сост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влять-сост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вить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нас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ждать-с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дит</a:t>
            </a:r>
            <a:endParaRPr lang="ru-RU" sz="4400" dirty="0" smtClean="0"/>
          </a:p>
          <a:p>
            <a:pPr algn="ctr"/>
            <a:r>
              <a:rPr lang="ru-RU" sz="4400" dirty="0" err="1" smtClean="0"/>
              <a:t>упр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щать-пр</a:t>
            </a:r>
            <a:r>
              <a:rPr lang="ru-RU" sz="4400" dirty="0" err="1" smtClean="0">
                <a:solidFill>
                  <a:srgbClr val="FF0000"/>
                </a:solidFill>
              </a:rPr>
              <a:t>о</a:t>
            </a:r>
            <a:r>
              <a:rPr lang="ru-RU" sz="4400" dirty="0" err="1" smtClean="0"/>
              <a:t>сто</a:t>
            </a:r>
            <a:endParaRPr lang="ru-RU" sz="4400" dirty="0" smtClean="0"/>
          </a:p>
          <a:p>
            <a:pPr algn="ctr"/>
            <a:r>
              <a:rPr lang="ru-RU" sz="4400" dirty="0" err="1" smtClean="0"/>
              <a:t>распростр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нять-стр</a:t>
            </a:r>
            <a:r>
              <a:rPr lang="ru-RU" sz="4400" dirty="0" err="1" smtClean="0">
                <a:solidFill>
                  <a:srgbClr val="FF0000"/>
                </a:solidFill>
              </a:rPr>
              <a:t>а</a:t>
            </a:r>
            <a:r>
              <a:rPr lang="ru-RU" sz="4400" dirty="0" err="1" smtClean="0"/>
              <a:t>ны</a:t>
            </a:r>
            <a:endParaRPr lang="ru-RU" sz="4400" dirty="0" smtClean="0"/>
          </a:p>
          <a:p>
            <a:pPr algn="ctr"/>
            <a:endParaRPr lang="ru-RU" sz="4400" dirty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92866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C900288988.png"/>
          <p:cNvPicPr>
            <a:picLocks noChangeAspect="1"/>
          </p:cNvPicPr>
          <p:nvPr/>
        </p:nvPicPr>
        <p:blipFill>
          <a:blip r:embed="rId3"/>
          <a:srcRect l="63873"/>
          <a:stretch>
            <a:fillRect/>
          </a:stretch>
        </p:blipFill>
        <p:spPr>
          <a:xfrm>
            <a:off x="6929454" y="4286256"/>
            <a:ext cx="1785950" cy="2083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1438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слове пишется буква И?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071678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от..</a:t>
            </a:r>
            <a:r>
              <a:rPr lang="ru-RU" sz="3600" dirty="0" err="1" smtClean="0"/>
              <a:t>гощать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2928934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разв</a:t>
            </a:r>
            <a:r>
              <a:rPr lang="ru-RU" sz="3600" dirty="0" smtClean="0"/>
              <a:t>..</a:t>
            </a:r>
            <a:r>
              <a:rPr lang="ru-RU" sz="3600" dirty="0" err="1" smtClean="0"/>
              <a:t>вается</a:t>
            </a:r>
            <a:r>
              <a:rPr lang="ru-RU" sz="3600" dirty="0" smtClean="0"/>
              <a:t> флаг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3786190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объед</a:t>
            </a:r>
            <a:r>
              <a:rPr lang="ru-RU" sz="3600" dirty="0" smtClean="0"/>
              <a:t>..нить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643446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сотр</a:t>
            </a:r>
            <a:r>
              <a:rPr lang="ru-RU" sz="3600" dirty="0" smtClean="0"/>
              <a:t>..</a:t>
            </a:r>
            <a:r>
              <a:rPr lang="ru-RU" sz="3600" dirty="0" err="1" smtClean="0"/>
              <a:t>сти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6357950" y="3857628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6357950" y="478632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6357950" y="300037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635795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7356" y="2071678"/>
            <a:ext cx="6000792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/>
              <a:t>от</a:t>
            </a:r>
            <a:r>
              <a:rPr lang="ru-RU" sz="4400" dirty="0" err="1" smtClean="0">
                <a:solidFill>
                  <a:srgbClr val="FF0000"/>
                </a:solidFill>
              </a:rPr>
              <a:t>я</a:t>
            </a:r>
            <a:r>
              <a:rPr lang="ru-RU" sz="4400" dirty="0" err="1" smtClean="0"/>
              <a:t>гощать-т</a:t>
            </a:r>
            <a:r>
              <a:rPr lang="ru-RU" sz="4400" dirty="0" err="1" smtClean="0">
                <a:solidFill>
                  <a:srgbClr val="FF0000"/>
                </a:solidFill>
              </a:rPr>
              <a:t>я</a:t>
            </a:r>
            <a:r>
              <a:rPr lang="ru-RU" sz="4400" dirty="0" err="1" smtClean="0"/>
              <a:t>готы</a:t>
            </a:r>
            <a:endParaRPr lang="ru-RU" sz="4400" dirty="0" smtClean="0"/>
          </a:p>
          <a:p>
            <a:pPr algn="ctr"/>
            <a:r>
              <a:rPr lang="ru-RU" sz="4400" dirty="0" smtClean="0"/>
              <a:t>разв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вается </a:t>
            </a:r>
            <a:r>
              <a:rPr lang="ru-RU" sz="4400" dirty="0" err="1" smtClean="0"/>
              <a:t>флаг-в</a:t>
            </a:r>
            <a:r>
              <a:rPr lang="ru-RU" sz="4400" dirty="0" err="1" smtClean="0">
                <a:solidFill>
                  <a:srgbClr val="FF0000"/>
                </a:solidFill>
              </a:rPr>
              <a:t>е</a:t>
            </a:r>
            <a:r>
              <a:rPr lang="ru-RU" sz="4400" dirty="0" err="1" smtClean="0"/>
              <a:t>ет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объед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нить-ед</a:t>
            </a:r>
            <a:r>
              <a:rPr lang="ru-RU" sz="4400" dirty="0" err="1" smtClean="0">
                <a:solidFill>
                  <a:srgbClr val="FF0000"/>
                </a:solidFill>
              </a:rPr>
              <a:t>и</a:t>
            </a:r>
            <a:r>
              <a:rPr lang="ru-RU" sz="4400" dirty="0" err="1" smtClean="0"/>
              <a:t>ный</a:t>
            </a:r>
            <a:endParaRPr lang="ru-RU" sz="4400" dirty="0" smtClean="0"/>
          </a:p>
          <a:p>
            <a:pPr algn="ctr"/>
            <a:r>
              <a:rPr lang="ru-RU" sz="4400" dirty="0" err="1" smtClean="0"/>
              <a:t>сотр</a:t>
            </a:r>
            <a:r>
              <a:rPr lang="ru-RU" sz="4400" dirty="0" err="1" smtClean="0">
                <a:solidFill>
                  <a:srgbClr val="FF0000"/>
                </a:solidFill>
              </a:rPr>
              <a:t>я</a:t>
            </a:r>
            <a:r>
              <a:rPr lang="ru-RU" sz="4400" dirty="0" err="1" smtClean="0"/>
              <a:t>сти-тр</a:t>
            </a:r>
            <a:r>
              <a:rPr lang="ru-RU" sz="4400" dirty="0" err="1" smtClean="0">
                <a:solidFill>
                  <a:srgbClr val="FF0000"/>
                </a:solidFill>
              </a:rPr>
              <a:t>я</a:t>
            </a:r>
            <a:r>
              <a:rPr lang="ru-RU" sz="4400" dirty="0" err="1" smtClean="0"/>
              <a:t>ска</a:t>
            </a:r>
            <a:endParaRPr lang="ru-RU" sz="4400" dirty="0" smtClean="0"/>
          </a:p>
          <a:p>
            <a:pPr algn="ctr"/>
            <a:endParaRPr lang="ru-RU" sz="4400" dirty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92866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C900288988.png"/>
          <p:cNvPicPr>
            <a:picLocks noChangeAspect="1"/>
          </p:cNvPicPr>
          <p:nvPr/>
        </p:nvPicPr>
        <p:blipFill>
          <a:blip r:embed="rId3"/>
          <a:srcRect l="63873"/>
          <a:stretch>
            <a:fillRect/>
          </a:stretch>
        </p:blipFill>
        <p:spPr>
          <a:xfrm>
            <a:off x="6929454" y="4286256"/>
            <a:ext cx="1785950" cy="2083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78674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слове пишется буква Е?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071678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разв</a:t>
            </a:r>
            <a:r>
              <a:rPr lang="ru-RU" sz="3600" dirty="0" smtClean="0"/>
              <a:t>..</a:t>
            </a:r>
            <a:r>
              <a:rPr lang="ru-RU" sz="3600" dirty="0" err="1" smtClean="0"/>
              <a:t>вать</a:t>
            </a:r>
            <a:r>
              <a:rPr lang="ru-RU" sz="3600" dirty="0" smtClean="0"/>
              <a:t> память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2928934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просв</a:t>
            </a:r>
            <a:r>
              <a:rPr lang="ru-RU" sz="3600" dirty="0" smtClean="0"/>
              <a:t>..</a:t>
            </a:r>
            <a:r>
              <a:rPr lang="ru-RU" sz="3600" dirty="0" err="1" smtClean="0"/>
              <a:t>щение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3786190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изв</a:t>
            </a:r>
            <a:r>
              <a:rPr lang="ru-RU" sz="3600" dirty="0" smtClean="0"/>
              <a:t>..нить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643446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раст</a:t>
            </a:r>
            <a:r>
              <a:rPr lang="ru-RU" sz="3600" dirty="0" smtClean="0"/>
              <a:t>..</a:t>
            </a:r>
            <a:r>
              <a:rPr lang="ru-RU" sz="3600" dirty="0" err="1" smtClean="0"/>
              <a:t>жение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6357950" y="3000372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6357950" y="478632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6357950" y="392906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635795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7356" y="2116289"/>
            <a:ext cx="6643734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разв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вать память-разв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тие</a:t>
            </a:r>
          </a:p>
          <a:p>
            <a:pPr algn="ctr"/>
            <a:r>
              <a:rPr lang="ru-RU" sz="4000" dirty="0" smtClean="0"/>
              <a:t>просв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щение-св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</a:t>
            </a:r>
          </a:p>
          <a:p>
            <a:pPr algn="ctr"/>
            <a:r>
              <a:rPr lang="ru-RU" sz="4000" dirty="0" err="1" smtClean="0"/>
              <a:t>изв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нить-безв</a:t>
            </a:r>
            <a:r>
              <a:rPr lang="ru-RU" sz="4000" dirty="0" err="1" smtClean="0">
                <a:solidFill>
                  <a:srgbClr val="FF0000"/>
                </a:solidFill>
              </a:rPr>
              <a:t>и</a:t>
            </a:r>
            <a:r>
              <a:rPr lang="ru-RU" sz="4000" dirty="0" err="1" smtClean="0"/>
              <a:t>нный</a:t>
            </a:r>
            <a:endParaRPr lang="ru-RU" sz="4000" dirty="0" smtClean="0"/>
          </a:p>
          <a:p>
            <a:pPr algn="ctr"/>
            <a:r>
              <a:rPr lang="ru-RU" sz="4000" dirty="0" smtClean="0"/>
              <a:t>раст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жение-раст</a:t>
            </a:r>
            <a:r>
              <a:rPr lang="ru-RU" sz="4000" dirty="0" smtClean="0">
                <a:solidFill>
                  <a:srgbClr val="FF0000"/>
                </a:solidFill>
              </a:rPr>
              <a:t>я</a:t>
            </a:r>
            <a:r>
              <a:rPr lang="ru-RU" sz="4000" dirty="0" smtClean="0"/>
              <a:t>жка</a:t>
            </a:r>
          </a:p>
          <a:p>
            <a:pPr algn="ctr"/>
            <a:endParaRPr lang="ru-RU" sz="40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92866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C900288988.png"/>
          <p:cNvPicPr>
            <a:picLocks noChangeAspect="1"/>
          </p:cNvPicPr>
          <p:nvPr/>
        </p:nvPicPr>
        <p:blipFill>
          <a:blip r:embed="rId3"/>
          <a:srcRect l="63873"/>
          <a:stretch>
            <a:fillRect/>
          </a:stretch>
        </p:blipFill>
        <p:spPr>
          <a:xfrm>
            <a:off x="6929454" y="4286256"/>
            <a:ext cx="1785950" cy="2083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64386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ряду в обоих словах слове пишется буква А?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н..</a:t>
            </a:r>
            <a:r>
              <a:rPr lang="ru-RU" sz="3600" dirty="0" err="1" smtClean="0"/>
              <a:t>стальгия</a:t>
            </a:r>
            <a:r>
              <a:rPr lang="ru-RU" sz="3600" dirty="0" smtClean="0"/>
              <a:t>, </a:t>
            </a:r>
            <a:r>
              <a:rPr lang="ru-RU" sz="3600" dirty="0" err="1" smtClean="0"/>
              <a:t>уг</a:t>
            </a:r>
            <a:r>
              <a:rPr lang="ru-RU" sz="3600" dirty="0" smtClean="0"/>
              <a:t>..</a:t>
            </a:r>
            <a:r>
              <a:rPr lang="ru-RU" sz="3600" dirty="0" err="1" smtClean="0"/>
              <a:t>сать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2928934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тр..</a:t>
            </a:r>
            <a:r>
              <a:rPr lang="ru-RU" sz="3600" dirty="0" err="1" smtClean="0"/>
              <a:t>фарет</a:t>
            </a:r>
            <a:r>
              <a:rPr lang="ru-RU" sz="3600" dirty="0" smtClean="0"/>
              <a:t>, </a:t>
            </a:r>
            <a:r>
              <a:rPr lang="ru-RU" sz="3600" dirty="0" err="1" smtClean="0"/>
              <a:t>препод</a:t>
            </a:r>
            <a:r>
              <a:rPr lang="ru-RU" sz="3600" dirty="0" smtClean="0"/>
              <a:t>..</a:t>
            </a:r>
            <a:r>
              <a:rPr lang="ru-RU" sz="3600" dirty="0" err="1" smtClean="0"/>
              <a:t>вать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3786190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Нав</a:t>
            </a:r>
            <a:r>
              <a:rPr lang="ru-RU" sz="3600" dirty="0" smtClean="0"/>
              <a:t>..</a:t>
            </a:r>
            <a:r>
              <a:rPr lang="ru-RU" sz="3600" dirty="0" err="1" smtClean="0"/>
              <a:t>ждение</a:t>
            </a:r>
            <a:r>
              <a:rPr lang="ru-RU" sz="3600" dirty="0" smtClean="0"/>
              <a:t>, оп..</a:t>
            </a:r>
            <a:r>
              <a:rPr lang="ru-RU" sz="3600" dirty="0" err="1" smtClean="0"/>
              <a:t>лчиться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643446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При..</a:t>
            </a:r>
            <a:r>
              <a:rPr lang="ru-RU" sz="3600" dirty="0" err="1" smtClean="0"/>
              <a:t>ритет</a:t>
            </a:r>
            <a:r>
              <a:rPr lang="ru-RU" sz="3600" dirty="0" smtClean="0"/>
              <a:t>, </a:t>
            </a:r>
            <a:r>
              <a:rPr lang="ru-RU" sz="3600" dirty="0" err="1" smtClean="0"/>
              <a:t>раск</a:t>
            </a:r>
            <a:r>
              <a:rPr lang="ru-RU" sz="3600" dirty="0" smtClean="0"/>
              <a:t>..лить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7069158" y="3000372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7072330" y="478632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7072330" y="392906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7072330" y="214311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7290" y="2071678"/>
            <a:ext cx="7000924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стальгия, уг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сать</a:t>
            </a:r>
          </a:p>
          <a:p>
            <a:pPr algn="ctr"/>
            <a:r>
              <a:rPr lang="ru-RU" sz="4000" dirty="0" smtClean="0"/>
              <a:t>тр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фарет, препод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вать</a:t>
            </a:r>
          </a:p>
          <a:p>
            <a:pPr algn="ctr"/>
            <a:r>
              <a:rPr lang="ru-RU" sz="4000" dirty="0" smtClean="0"/>
              <a:t>нав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ждение, оп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лчиться</a:t>
            </a:r>
          </a:p>
          <a:p>
            <a:pPr algn="ctr"/>
            <a:r>
              <a:rPr lang="ru-RU" sz="4000" dirty="0" smtClean="0"/>
              <a:t>при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ритет, раск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лить</a:t>
            </a:r>
          </a:p>
          <a:p>
            <a:pPr algn="ctr"/>
            <a:endParaRPr lang="ru-RU" sz="40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57147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омой 18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MC900288988.png"/>
          <p:cNvPicPr>
            <a:picLocks noChangeAspect="1"/>
          </p:cNvPicPr>
          <p:nvPr/>
        </p:nvPicPr>
        <p:blipFill>
          <a:blip r:embed="rId3"/>
          <a:srcRect l="19653" r="36127"/>
          <a:stretch>
            <a:fillRect/>
          </a:stretch>
        </p:blipFill>
        <p:spPr>
          <a:xfrm>
            <a:off x="7072330" y="4857760"/>
            <a:ext cx="1714512" cy="1633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285860"/>
            <a:ext cx="764386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каком ряду в обоих словах слове пишется буква О?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071678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бл</a:t>
            </a:r>
            <a:r>
              <a:rPr lang="ru-RU" sz="3600" dirty="0" smtClean="0"/>
              <a:t>..</a:t>
            </a:r>
            <a:r>
              <a:rPr lang="ru-RU" sz="3600" dirty="0" err="1" smtClean="0"/>
              <a:t>кировать</a:t>
            </a:r>
            <a:r>
              <a:rPr lang="ru-RU" sz="3600" dirty="0" smtClean="0"/>
              <a:t>, к..</a:t>
            </a:r>
            <a:r>
              <a:rPr lang="ru-RU" sz="3600" dirty="0" err="1" smtClean="0"/>
              <a:t>ронация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2928934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пропол</a:t>
            </a:r>
            <a:r>
              <a:rPr lang="ru-RU" sz="3600" dirty="0" smtClean="0"/>
              <a:t>..</a:t>
            </a:r>
            <a:r>
              <a:rPr lang="ru-RU" sz="3600" dirty="0" err="1" smtClean="0"/>
              <a:t>скать</a:t>
            </a:r>
            <a:r>
              <a:rPr lang="ru-RU" sz="3600" dirty="0" smtClean="0"/>
              <a:t>, </a:t>
            </a:r>
            <a:r>
              <a:rPr lang="ru-RU" sz="3600" dirty="0" err="1" smtClean="0"/>
              <a:t>ди</a:t>
            </a:r>
            <a:r>
              <a:rPr lang="ru-RU" sz="3600" dirty="0" smtClean="0"/>
              <a:t>..</a:t>
            </a:r>
            <a:r>
              <a:rPr lang="ru-RU" sz="3600" dirty="0" err="1" smtClean="0"/>
              <a:t>гональ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3786190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отв..</a:t>
            </a:r>
            <a:r>
              <a:rPr lang="ru-RU" sz="3600" dirty="0" err="1" smtClean="0"/>
              <a:t>рить</a:t>
            </a:r>
            <a:r>
              <a:rPr lang="ru-RU" sz="3600" dirty="0" smtClean="0"/>
              <a:t> овощи, тр..</a:t>
            </a:r>
            <a:r>
              <a:rPr lang="ru-RU" sz="3600" dirty="0" err="1" smtClean="0"/>
              <a:t>туар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643446"/>
            <a:ext cx="52864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подсл</a:t>
            </a:r>
            <a:r>
              <a:rPr lang="ru-RU" sz="3600" dirty="0" smtClean="0"/>
              <a:t>..</a:t>
            </a:r>
            <a:r>
              <a:rPr lang="ru-RU" sz="3600" dirty="0" err="1" smtClean="0"/>
              <a:t>стить</a:t>
            </a:r>
            <a:r>
              <a:rPr lang="ru-RU" sz="3600" dirty="0" smtClean="0"/>
              <a:t>, </a:t>
            </a:r>
            <a:r>
              <a:rPr lang="ru-RU" sz="3600" dirty="0" err="1" smtClean="0"/>
              <a:t>экск</a:t>
            </a:r>
            <a:r>
              <a:rPr lang="ru-RU" sz="3600" dirty="0" smtClean="0"/>
              <a:t>..</a:t>
            </a:r>
            <a:r>
              <a:rPr lang="ru-RU" sz="3600" dirty="0" err="1" smtClean="0"/>
              <a:t>ватор</a:t>
            </a:r>
            <a:endParaRPr lang="ru-RU" sz="3600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7069158" y="2214554"/>
            <a:ext cx="503238" cy="43180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7072330" y="4786322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7072330" y="3929066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7072330" y="3071810"/>
            <a:ext cx="500066" cy="42862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600" b="1" dirty="0"/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728" y="2071678"/>
            <a:ext cx="7000924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бл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кировать, 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>
                <a:solidFill>
                  <a:schemeClr val="tx1"/>
                </a:solidFill>
              </a:rPr>
              <a:t>ронация</a:t>
            </a:r>
            <a:endParaRPr lang="ru-RU" sz="4000" dirty="0" smtClean="0"/>
          </a:p>
          <a:p>
            <a:pPr algn="ctr"/>
            <a:r>
              <a:rPr lang="ru-RU" sz="4000" dirty="0" smtClean="0"/>
              <a:t>пропол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скать, ди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гональ</a:t>
            </a:r>
          </a:p>
          <a:p>
            <a:pPr algn="ctr"/>
            <a:r>
              <a:rPr lang="ru-RU" sz="4000" dirty="0" smtClean="0"/>
              <a:t>отв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рить овощи, тр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туар</a:t>
            </a:r>
          </a:p>
          <a:p>
            <a:pPr algn="ctr"/>
            <a:r>
              <a:rPr lang="ru-RU" sz="4000" dirty="0" smtClean="0"/>
              <a:t>подсл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стить, экск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ватор</a:t>
            </a:r>
          </a:p>
          <a:p>
            <a:pPr algn="ctr"/>
            <a:endParaRPr lang="ru-RU" sz="4000" dirty="0" smtClean="0"/>
          </a:p>
        </p:txBody>
      </p:sp>
      <p:sp>
        <p:nvSpPr>
          <p:cNvPr id="16" name="Управляющая кнопка: документ 15">
            <a:hlinkClick r:id="" action="ppaction://noaction" highlightClick="1"/>
          </p:cNvPr>
          <p:cNvSpPr/>
          <p:nvPr/>
        </p:nvSpPr>
        <p:spPr>
          <a:xfrm>
            <a:off x="571472" y="3214686"/>
            <a:ext cx="714380" cy="928694"/>
          </a:xfrm>
          <a:prstGeom prst="actionButtonDocumen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14348" y="5715016"/>
            <a:ext cx="468000" cy="288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214414" y="5715016"/>
            <a:ext cx="468000" cy="288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омой 19">
            <a:hlinkClick r:id="rId4" action="ppaction://hlinksldjump" highlightClick="1"/>
          </p:cNvPr>
          <p:cNvSpPr/>
          <p:nvPr/>
        </p:nvSpPr>
        <p:spPr>
          <a:xfrm>
            <a:off x="4429124" y="5643578"/>
            <a:ext cx="500066" cy="500066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gradFill flip="none" rotWithShape="1">
          <a:gsLst>
            <a:gs pos="0">
              <a:schemeClr val="accent1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1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1">
                <a:lumMod val="40000"/>
                <a:lumOff val="60000"/>
                <a:tint val="23500"/>
                <a:satMod val="160000"/>
              </a:schemeClr>
            </a:gs>
          </a:gsLst>
          <a:lin ang="13500000" scaled="1"/>
          <a:tileRect/>
        </a:gradFill>
        <a:ln w="3175">
          <a:solidFill>
            <a:schemeClr val="accent1">
              <a:lumMod val="75000"/>
            </a:schemeClr>
          </a:solidFill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569</TotalTime>
  <Words>1137</Words>
  <Application>Microsoft Office PowerPoint</Application>
  <PresentationFormat>Экран (4:3)</PresentationFormat>
  <Paragraphs>297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Светлана</cp:lastModifiedBy>
  <cp:revision>63</cp:revision>
  <dcterms:created xsi:type="dcterms:W3CDTF">2011-03-31T16:09:32Z</dcterms:created>
  <dcterms:modified xsi:type="dcterms:W3CDTF">2012-12-16T13:54:52Z</dcterms:modified>
</cp:coreProperties>
</file>