
<file path=[Content_Types].xml><?xml version="1.0" encoding="utf-8"?>
<Types xmlns="http://schemas.openxmlformats.org/package/2006/content-types">
  <Default Extension="bin" ContentType="application/vnd.ms-office.vbaProject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ms-powerpoint.presentation.macroEnabled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2" r:id="rId5"/>
    <p:sldId id="264" r:id="rId6"/>
    <p:sldId id="265" r:id="rId7"/>
    <p:sldId id="269" r:id="rId8"/>
    <p:sldId id="268" r:id="rId9"/>
    <p:sldId id="267" r:id="rId10"/>
    <p:sldId id="266" r:id="rId11"/>
    <p:sldId id="270" r:id="rId1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 useTimings="0">
    <p:kiosk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3300"/>
    <a:srgbClr val="FFFFFF"/>
    <a:srgbClr val="A50021"/>
    <a:srgbClr val="FFE181"/>
    <a:srgbClr val="0066FF"/>
    <a:srgbClr val="FF9900"/>
    <a:srgbClr val="FFFF00"/>
    <a:srgbClr val="558E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054" autoAdjust="0"/>
    <p:restoredTop sz="94660"/>
  </p:normalViewPr>
  <p:slideViewPr>
    <p:cSldViewPr>
      <p:cViewPr>
        <p:scale>
          <a:sx n="90" d="100"/>
          <a:sy n="90" d="100"/>
        </p:scale>
        <p:origin x="-1524" y="-4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microsoft.com/office/2006/relationships/vbaProject" Target="vbaProject.bin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84615B-B720-440C-9AA5-9D71F8925C15}" type="datetimeFigureOut">
              <a:rPr lang="ru-RU"/>
              <a:pPr>
                <a:defRPr/>
              </a:pPr>
              <a:t>05.07.2011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8418E4-A771-4790-9226-A716F3CCEEF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80143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A6C810-C409-42D2-A822-9643C08F7343}" type="datetimeFigureOut">
              <a:rPr lang="ru-RU"/>
              <a:pPr>
                <a:defRPr/>
              </a:pPr>
              <a:t>05.07.2011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420D27-AB39-4D01-8B95-38F0F87147A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02996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263B9F-2E14-4C26-B53E-AC83685F4F5C}" type="datetimeFigureOut">
              <a:rPr lang="ru-RU"/>
              <a:pPr>
                <a:defRPr/>
              </a:pPr>
              <a:t>05.07.2011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C0BB77-C62D-47D1-BB3C-242972A6728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33496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6B5E4D-56A8-4169-9D73-983C1E149F05}" type="datetimeFigureOut">
              <a:rPr lang="ru-RU"/>
              <a:pPr>
                <a:defRPr/>
              </a:pPr>
              <a:t>05.07.2011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0BD193-AAE3-4B91-BF5B-F05A7C68F37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96495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A06458-E7CD-4CAC-98FD-20C148121013}" type="datetimeFigureOut">
              <a:rPr lang="ru-RU"/>
              <a:pPr>
                <a:defRPr/>
              </a:pPr>
              <a:t>05.07.2011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D6A1FB-1BAD-4FC5-846B-7A3FB810EB9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69385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9D1D5E-8819-4773-B3B9-4CFEA830970C}" type="datetimeFigureOut">
              <a:rPr lang="ru-RU"/>
              <a:pPr>
                <a:defRPr/>
              </a:pPr>
              <a:t>05.07.2011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185641-EF83-47D4-8A70-371C414B48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22365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84B8E3-9AAF-4E49-BDDA-9B26DA51EC0B}" type="datetimeFigureOut">
              <a:rPr lang="ru-RU"/>
              <a:pPr>
                <a:defRPr/>
              </a:pPr>
              <a:t>05.07.2011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B7E841-F76D-4F25-9143-7ED188AE23E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03014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9B77E6-6C48-4629-97BD-4F1D3506EB8C}" type="datetimeFigureOut">
              <a:rPr lang="ru-RU"/>
              <a:pPr>
                <a:defRPr/>
              </a:pPr>
              <a:t>05.07.2011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3A05CF-4850-4A9F-AF64-DB3C6441FB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69989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6374D2-81C0-4D25-9EAC-AD0B24198AA2}" type="datetimeFigureOut">
              <a:rPr lang="ru-RU"/>
              <a:pPr>
                <a:defRPr/>
              </a:pPr>
              <a:t>05.07.2011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A6ABCD-9FB5-4AC1-9B77-75703A01C2B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43996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FA49DA-8340-4CA6-8635-8FDAB8B68158}" type="datetimeFigureOut">
              <a:rPr lang="ru-RU"/>
              <a:pPr>
                <a:defRPr/>
              </a:pPr>
              <a:t>05.07.2011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A881DD-7221-43B9-8C7A-78CB993627E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81045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E58CD4-E726-4633-903C-62D1B3767507}" type="datetimeFigureOut">
              <a:rPr lang="ru-RU"/>
              <a:pPr>
                <a:defRPr/>
              </a:pPr>
              <a:t>05.07.2011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48B3B4-9653-45EE-8074-0088FE01BB7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29351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tHorz">
          <a:fgClr>
            <a:srgbClr val="C00000"/>
          </a:fgClr>
          <a:bgClr>
            <a:srgbClr val="FFE18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8F5DA03-15A8-42A4-94AE-05F9C48B3363}" type="datetimeFigureOut">
              <a:rPr lang="ru-RU"/>
              <a:pPr>
                <a:defRPr/>
              </a:pPr>
              <a:t>05.07.2011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6C479F7-EA90-4677-902F-78E697899DF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>
          <a:xfrm rot="20946963">
            <a:off x="2054225" y="3263900"/>
            <a:ext cx="5197475" cy="771525"/>
          </a:xfrm>
        </p:spPr>
        <p:txBody>
          <a:bodyPr/>
          <a:lstStyle/>
          <a:p>
            <a:pPr eaLnBrk="1" hangingPunct="1"/>
            <a:r>
              <a:rPr lang="ru-RU" b="1" smtClean="0">
                <a:solidFill>
                  <a:srgbClr val="FF3300"/>
                </a:solidFill>
                <a:latin typeface="Monotype Corsiva" pitchFamily="66" charset="0"/>
                <a:cs typeface="Arial" charset="0"/>
              </a:rPr>
              <a:t>Интерактивный тест </a:t>
            </a:r>
          </a:p>
        </p:txBody>
      </p:sp>
      <p:sp>
        <p:nvSpPr>
          <p:cNvPr id="2051" name="Подзаголовок 2"/>
          <p:cNvSpPr>
            <a:spLocks noGrp="1"/>
          </p:cNvSpPr>
          <p:nvPr>
            <p:ph type="subTitle" idx="1"/>
          </p:nvPr>
        </p:nvSpPr>
        <p:spPr>
          <a:xfrm rot="20969325">
            <a:off x="1992313" y="4059238"/>
            <a:ext cx="5595937" cy="1025525"/>
          </a:xfrm>
        </p:spPr>
        <p:txBody>
          <a:bodyPr/>
          <a:lstStyle/>
          <a:p>
            <a:pPr eaLnBrk="1" hangingPunct="1"/>
            <a:r>
              <a:rPr lang="ru-RU" sz="6600" b="1" i="1" smtClean="0">
                <a:solidFill>
                  <a:srgbClr val="A50021"/>
                </a:solidFill>
                <a:latin typeface="Monotype Corsiva" pitchFamily="66" charset="0"/>
                <a:cs typeface="Arial" charset="0"/>
              </a:rPr>
              <a:t>ПРЕ </a:t>
            </a:r>
            <a:r>
              <a:rPr lang="ru-RU" b="1" i="1" smtClean="0">
                <a:solidFill>
                  <a:srgbClr val="A50021"/>
                </a:solidFill>
                <a:latin typeface="Monotype Corsiva" pitchFamily="66" charset="0"/>
                <a:cs typeface="Arial" charset="0"/>
              </a:rPr>
              <a:t>или</a:t>
            </a:r>
            <a:r>
              <a:rPr lang="en-US" b="1" i="1" smtClean="0">
                <a:solidFill>
                  <a:srgbClr val="A50021"/>
                </a:solidFill>
                <a:latin typeface="Monotype Corsiva" pitchFamily="66" charset="0"/>
                <a:cs typeface="Arial" charset="0"/>
              </a:rPr>
              <a:t> </a:t>
            </a:r>
            <a:r>
              <a:rPr lang="ru-RU" sz="6600" b="1" i="1" smtClean="0">
                <a:solidFill>
                  <a:srgbClr val="A50021"/>
                </a:solidFill>
                <a:latin typeface="Monotype Corsiva" pitchFamily="66" charset="0"/>
                <a:cs typeface="Arial" charset="0"/>
              </a:rPr>
              <a:t>ПРИ ?</a:t>
            </a:r>
          </a:p>
        </p:txBody>
      </p:sp>
      <p:sp>
        <p:nvSpPr>
          <p:cNvPr id="8" name="Улыбающееся лицо 7">
            <a:hlinkClick r:id="" action="ppaction://macro?name=wrk_start"/>
          </p:cNvPr>
          <p:cNvSpPr>
            <a:spLocks noChangeArrowheads="1"/>
          </p:cNvSpPr>
          <p:nvPr/>
        </p:nvSpPr>
        <p:spPr bwMode="auto">
          <a:xfrm rot="21296605">
            <a:off x="3707041" y="5087733"/>
            <a:ext cx="2088233" cy="1706598"/>
          </a:xfrm>
          <a:prstGeom prst="smileyFace">
            <a:avLst/>
          </a:prstGeom>
          <a:gradFill flip="none" rotWithShape="1"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path path="circle">
              <a:fillToRect l="50000" t="50000" r="50000" b="50000"/>
            </a:path>
            <a:tileRect/>
          </a:gradFill>
          <a:ln w="25400" algn="ctr">
            <a:solidFill>
              <a:srgbClr val="FFFF00"/>
            </a:solidFill>
            <a:round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ru-RU" sz="2400" b="1" spc="50" dirty="0">
                <a:ln w="19050" cmpd="sng">
                  <a:solidFill>
                    <a:srgbClr val="C00000"/>
                  </a:solidFill>
                  <a:prstDash val="solid"/>
                </a:ln>
                <a:solidFill>
                  <a:srgbClr val="FFFF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cs typeface="Arial" charset="0"/>
              </a:rPr>
              <a:t>Старт</a:t>
            </a:r>
          </a:p>
        </p:txBody>
      </p:sp>
      <p:sp>
        <p:nvSpPr>
          <p:cNvPr id="6" name="Содержимое 2"/>
          <p:cNvSpPr txBox="1">
            <a:spLocks/>
          </p:cNvSpPr>
          <p:nvPr/>
        </p:nvSpPr>
        <p:spPr bwMode="auto">
          <a:xfrm rot="-406837">
            <a:off x="1608138" y="1092200"/>
            <a:ext cx="5541962" cy="2132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20000"/>
              </a:spcBef>
              <a:buFont typeface="Arial" charset="0"/>
              <a:buNone/>
            </a:pPr>
            <a:r>
              <a:rPr lang="ru-RU" b="1">
                <a:solidFill>
                  <a:srgbClr val="A50021"/>
                </a:solidFill>
                <a:latin typeface="Times New Roman" pitchFamily="18" charset="0"/>
                <a:cs typeface="Times New Roman" pitchFamily="18" charset="0"/>
              </a:rPr>
              <a:t>Конкурс презентаций: «Интерактивная мозаика»</a:t>
            </a:r>
          </a:p>
          <a:p>
            <a:pPr eaLnBrk="1" hangingPunct="1">
              <a:spcBef>
                <a:spcPct val="20000"/>
              </a:spcBef>
            </a:pPr>
            <a:r>
              <a:rPr lang="ru-RU" b="1">
                <a:solidFill>
                  <a:srgbClr val="A50021"/>
                </a:solidFill>
                <a:latin typeface="Times New Roman" pitchFamily="18" charset="0"/>
                <a:cs typeface="Times New Roman" pitchFamily="18" charset="0"/>
              </a:rPr>
              <a:t>Сайт: Pedsovet.su.</a:t>
            </a:r>
            <a:endParaRPr lang="en-US" b="1">
              <a:solidFill>
                <a:srgbClr val="A5002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spcBef>
                <a:spcPct val="20000"/>
              </a:spcBef>
              <a:buFont typeface="Arial" charset="0"/>
              <a:buNone/>
            </a:pPr>
            <a:r>
              <a:rPr lang="ru-RU" b="1">
                <a:solidFill>
                  <a:srgbClr val="A50021"/>
                </a:solidFill>
                <a:latin typeface="Times New Roman" pitchFamily="18" charset="0"/>
                <a:cs typeface="Times New Roman" pitchFamily="18" charset="0"/>
              </a:rPr>
              <a:t>Автор: Арсенова Елена Анатольевна</a:t>
            </a:r>
          </a:p>
          <a:p>
            <a:pPr eaLnBrk="1" hangingPunct="1">
              <a:spcBef>
                <a:spcPct val="20000"/>
              </a:spcBef>
              <a:buFont typeface="Arial" charset="0"/>
              <a:buNone/>
            </a:pPr>
            <a:r>
              <a:rPr lang="ru-RU" b="1">
                <a:solidFill>
                  <a:srgbClr val="A50021"/>
                </a:solidFill>
                <a:latin typeface="Times New Roman" pitchFamily="18" charset="0"/>
                <a:cs typeface="Times New Roman" pitchFamily="18" charset="0"/>
              </a:rPr>
              <a:t>Место работы: г. Краснодар МОУ СОШ № 20 </a:t>
            </a:r>
          </a:p>
          <a:p>
            <a:pPr eaLnBrk="1" hangingPunct="1">
              <a:spcBef>
                <a:spcPct val="20000"/>
              </a:spcBef>
              <a:buFont typeface="Arial" charset="0"/>
              <a:buNone/>
            </a:pPr>
            <a:r>
              <a:rPr lang="ru-RU" b="1">
                <a:solidFill>
                  <a:srgbClr val="A50021"/>
                </a:solidFill>
                <a:latin typeface="Times New Roman" pitchFamily="18" charset="0"/>
                <a:cs typeface="Times New Roman" pitchFamily="18" charset="0"/>
              </a:rPr>
              <a:t>Должность: учитель русского языка и литературы</a:t>
            </a:r>
            <a:r>
              <a:rPr lang="en-US" b="1">
                <a:solidFill>
                  <a:srgbClr val="A5002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b="1">
              <a:solidFill>
                <a:srgbClr val="A5002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spcBef>
                <a:spcPct val="20000"/>
              </a:spcBef>
              <a:buFont typeface="Arial" charset="0"/>
              <a:buNone/>
            </a:pPr>
            <a:r>
              <a:rPr lang="ru-RU" b="1">
                <a:solidFill>
                  <a:srgbClr val="A50021"/>
                </a:solidFill>
                <a:latin typeface="Times New Roman" pitchFamily="18" charset="0"/>
                <a:cs typeface="Times New Roman" pitchFamily="18" charset="0"/>
              </a:rPr>
              <a:t>Квалификационная категория: первая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Скругленный прямоугольник 19">
            <a:hlinkClick r:id="" action="ppaction://macro?name=wrk_refresh"/>
          </p:cNvPr>
          <p:cNvSpPr>
            <a:spLocks noChangeArrowheads="1"/>
          </p:cNvSpPr>
          <p:nvPr/>
        </p:nvSpPr>
        <p:spPr bwMode="auto">
          <a:xfrm>
            <a:off x="1259632" y="5643563"/>
            <a:ext cx="2643188" cy="642937"/>
          </a:xfrm>
          <a:prstGeom prst="bevel">
            <a:avLst/>
          </a:prstGeom>
          <a:solidFill>
            <a:srgbClr val="558ED5">
              <a:alpha val="65882"/>
            </a:srgbClr>
          </a:solidFill>
          <a:ln w="25400" algn="ctr">
            <a:solidFill>
              <a:srgbClr val="990000"/>
            </a:solidFill>
            <a:round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ru-RU" sz="2800" b="1" dirty="0">
                <a:ln w="18000">
                  <a:solidFill>
                    <a:srgbClr val="C00000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cs typeface="Arial" charset="0"/>
              </a:rPr>
              <a:t>исправить</a:t>
            </a:r>
            <a:endParaRPr lang="ru-RU" sz="2800" dirty="0">
              <a:ln w="18000">
                <a:solidFill>
                  <a:srgbClr val="C00000"/>
                </a:solidFill>
                <a:prstDash val="solid"/>
                <a:miter lim="800000"/>
              </a:ln>
              <a:solidFill>
                <a:srgbClr val="FFFF00"/>
              </a:solidFill>
              <a:cs typeface="Arial" charset="0"/>
            </a:endParaRPr>
          </a:p>
        </p:txBody>
      </p:sp>
      <p:sp>
        <p:nvSpPr>
          <p:cNvPr id="19" name="Багетная рамка 18">
            <a:hlinkClick r:id="" action="ppaction://macro?name=wrk_finished"/>
          </p:cNvPr>
          <p:cNvSpPr/>
          <p:nvPr/>
        </p:nvSpPr>
        <p:spPr>
          <a:xfrm>
            <a:off x="5004048" y="5643563"/>
            <a:ext cx="3000375" cy="642937"/>
          </a:xfrm>
          <a:prstGeom prst="bevel">
            <a:avLst/>
          </a:prstGeom>
          <a:solidFill>
            <a:srgbClr val="FF9900">
              <a:alpha val="65882"/>
            </a:srgbClr>
          </a:solidFill>
          <a:ln>
            <a:solidFill>
              <a:srgbClr val="99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>
                <a:ln w="18000">
                  <a:solidFill>
                    <a:srgbClr val="C00000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ответ готов!</a:t>
            </a:r>
          </a:p>
        </p:txBody>
      </p:sp>
      <p:sp>
        <p:nvSpPr>
          <p:cNvPr id="20" name="Заголовок 1"/>
          <p:cNvSpPr txBox="1">
            <a:spLocks/>
          </p:cNvSpPr>
          <p:nvPr/>
        </p:nvSpPr>
        <p:spPr bwMode="auto">
          <a:xfrm>
            <a:off x="581025" y="188913"/>
            <a:ext cx="8229600" cy="1143000"/>
          </a:xfrm>
          <a:prstGeom prst="rect">
            <a:avLst/>
          </a:prstGeom>
          <a:solidFill>
            <a:srgbClr val="FFE181"/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defRPr/>
            </a:pPr>
            <a:r>
              <a:rPr lang="ru-RU" sz="2800" b="1" dirty="0" smtClean="0">
                <a:solidFill>
                  <a:srgbClr val="0066FF"/>
                </a:solidFill>
                <a:latin typeface="Times New Roman" pitchFamily="18" charset="0"/>
                <a:cs typeface="Times New Roman" pitchFamily="18" charset="0"/>
              </a:rPr>
              <a:t>Укажите слова, в которых действие</a:t>
            </a:r>
          </a:p>
          <a:p>
            <a:pPr eaLnBrk="1" hangingPunct="1">
              <a:defRPr/>
            </a:pPr>
            <a:r>
              <a:rPr lang="ru-RU" sz="2800" b="1" dirty="0" smtClean="0">
                <a:solidFill>
                  <a:srgbClr val="0066FF"/>
                </a:solidFill>
                <a:latin typeface="Times New Roman" pitchFamily="18" charset="0"/>
                <a:cs typeface="Times New Roman" pitchFamily="18" charset="0"/>
              </a:rPr>
              <a:t> доведено до конца</a:t>
            </a:r>
          </a:p>
        </p:txBody>
      </p:sp>
      <p:sp>
        <p:nvSpPr>
          <p:cNvPr id="21" name="Горизонтальный свиток 20">
            <a:hlinkClick r:id="" action="ppaction://macro?name=DA_MN"/>
          </p:cNvPr>
          <p:cNvSpPr/>
          <p:nvPr/>
        </p:nvSpPr>
        <p:spPr>
          <a:xfrm>
            <a:off x="250825" y="2781300"/>
            <a:ext cx="2305050" cy="781050"/>
          </a:xfrm>
          <a:prstGeom prst="horizontalScroll">
            <a:avLst/>
          </a:prstGeom>
          <a:solidFill>
            <a:srgbClr val="FFE18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solidFill>
                  <a:srgbClr val="C00000"/>
                </a:solidFill>
                <a:latin typeface="Arial" charset="0"/>
                <a:cs typeface="Arial" charset="0"/>
              </a:rPr>
              <a:t>пристукнуть</a:t>
            </a:r>
          </a:p>
        </p:txBody>
      </p:sp>
      <p:sp>
        <p:nvSpPr>
          <p:cNvPr id="22" name="Горизонтальный свиток 21">
            <a:hlinkClick r:id="" action="ppaction://macro?name=NET_MN"/>
          </p:cNvPr>
          <p:cNvSpPr/>
          <p:nvPr/>
        </p:nvSpPr>
        <p:spPr>
          <a:xfrm>
            <a:off x="250825" y="3927475"/>
            <a:ext cx="2305050" cy="795338"/>
          </a:xfrm>
          <a:prstGeom prst="horizontalScroll">
            <a:avLst/>
          </a:prstGeom>
          <a:solidFill>
            <a:srgbClr val="FFE18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solidFill>
                  <a:srgbClr val="C00000"/>
                </a:solidFill>
                <a:latin typeface="Arial" charset="0"/>
                <a:cs typeface="Arial" charset="0"/>
              </a:rPr>
              <a:t>приблизить</a:t>
            </a:r>
          </a:p>
        </p:txBody>
      </p:sp>
      <p:sp>
        <p:nvSpPr>
          <p:cNvPr id="23" name="Горизонтальный свиток 22">
            <a:hlinkClick r:id="" action="ppaction://macro?name=DA_MN"/>
          </p:cNvPr>
          <p:cNvSpPr/>
          <p:nvPr/>
        </p:nvSpPr>
        <p:spPr>
          <a:xfrm>
            <a:off x="3132138" y="2811463"/>
            <a:ext cx="2519362" cy="784225"/>
          </a:xfrm>
          <a:prstGeom prst="horizontalScroll">
            <a:avLst/>
          </a:prstGeom>
          <a:solidFill>
            <a:srgbClr val="FFE18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solidFill>
                  <a:srgbClr val="C00000"/>
                </a:solidFill>
                <a:latin typeface="Arial" charset="0"/>
                <a:cs typeface="Arial" charset="0"/>
              </a:rPr>
              <a:t>придумать</a:t>
            </a:r>
          </a:p>
        </p:txBody>
      </p:sp>
      <p:sp>
        <p:nvSpPr>
          <p:cNvPr id="24" name="Горизонтальный свиток 23">
            <a:hlinkClick r:id="" action="ppaction://macro?name=DA_MN"/>
          </p:cNvPr>
          <p:cNvSpPr/>
          <p:nvPr/>
        </p:nvSpPr>
        <p:spPr>
          <a:xfrm>
            <a:off x="3132138" y="3957638"/>
            <a:ext cx="2519362" cy="795337"/>
          </a:xfrm>
          <a:prstGeom prst="horizontalScroll">
            <a:avLst/>
          </a:prstGeom>
          <a:solidFill>
            <a:srgbClr val="FFE18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solidFill>
                  <a:srgbClr val="C00000"/>
                </a:solidFill>
                <a:latin typeface="Arial" charset="0"/>
                <a:cs typeface="Arial" charset="0"/>
              </a:rPr>
              <a:t>приучить</a:t>
            </a:r>
          </a:p>
        </p:txBody>
      </p:sp>
      <p:sp>
        <p:nvSpPr>
          <p:cNvPr id="25" name="Горизонтальный свиток 24">
            <a:hlinkClick r:id="" action="ppaction://macro?name=NET_MN"/>
          </p:cNvPr>
          <p:cNvSpPr/>
          <p:nvPr/>
        </p:nvSpPr>
        <p:spPr>
          <a:xfrm>
            <a:off x="6165850" y="2752725"/>
            <a:ext cx="2679700" cy="855663"/>
          </a:xfrm>
          <a:prstGeom prst="horizontalScroll">
            <a:avLst/>
          </a:prstGeom>
          <a:solidFill>
            <a:srgbClr val="FFE18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solidFill>
                  <a:srgbClr val="C00000"/>
                </a:solidFill>
                <a:latin typeface="Arial" charset="0"/>
                <a:cs typeface="Arial" charset="0"/>
              </a:rPr>
              <a:t>пристегнуть</a:t>
            </a:r>
          </a:p>
        </p:txBody>
      </p:sp>
      <p:sp>
        <p:nvSpPr>
          <p:cNvPr id="26" name="Горизонтальный свиток 25">
            <a:hlinkClick r:id="" action="ppaction://macro?name=DA_MN"/>
          </p:cNvPr>
          <p:cNvSpPr/>
          <p:nvPr/>
        </p:nvSpPr>
        <p:spPr>
          <a:xfrm>
            <a:off x="6165850" y="3927475"/>
            <a:ext cx="2736850" cy="825500"/>
          </a:xfrm>
          <a:prstGeom prst="horizontalScroll">
            <a:avLst/>
          </a:prstGeom>
          <a:solidFill>
            <a:srgbClr val="FFE18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solidFill>
                  <a:srgbClr val="C00000"/>
                </a:solidFill>
                <a:latin typeface="Arial" charset="0"/>
                <a:cs typeface="Arial" charset="0"/>
              </a:rPr>
              <a:t>приискать</a:t>
            </a:r>
          </a:p>
        </p:txBody>
      </p:sp>
      <p:sp>
        <p:nvSpPr>
          <p:cNvPr id="27" name="Скругленный прямоугольник 16">
            <a:hlinkClick r:id="" action="ppaction://macro?name=NET_MN"/>
          </p:cNvPr>
          <p:cNvSpPr/>
          <p:nvPr/>
        </p:nvSpPr>
        <p:spPr>
          <a:xfrm>
            <a:off x="1258888" y="1557338"/>
            <a:ext cx="2747962" cy="936625"/>
          </a:xfrm>
          <a:prstGeom prst="horizontalScroll">
            <a:avLst/>
          </a:prstGeom>
          <a:solidFill>
            <a:srgbClr val="FFE18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solidFill>
                  <a:srgbClr val="C00000"/>
                </a:solidFill>
                <a:latin typeface="Arial" charset="0"/>
                <a:cs typeface="Arial" charset="0"/>
              </a:rPr>
              <a:t>приколоть</a:t>
            </a:r>
          </a:p>
        </p:txBody>
      </p:sp>
      <p:sp>
        <p:nvSpPr>
          <p:cNvPr id="28" name="Скругленный прямоугольник 16">
            <a:hlinkClick r:id="" action="ppaction://macro?name=DA_MN"/>
          </p:cNvPr>
          <p:cNvSpPr/>
          <p:nvPr/>
        </p:nvSpPr>
        <p:spPr>
          <a:xfrm>
            <a:off x="4695825" y="1557338"/>
            <a:ext cx="2711450" cy="936625"/>
          </a:xfrm>
          <a:prstGeom prst="horizontalScroll">
            <a:avLst/>
          </a:prstGeom>
          <a:solidFill>
            <a:srgbClr val="FFE18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solidFill>
                  <a:srgbClr val="C00000"/>
                </a:solidFill>
                <a:latin typeface="Arial" charset="0"/>
                <a:cs typeface="Arial" charset="0"/>
              </a:rPr>
              <a:t>приплыть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1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 nodeType="clickPar">
                      <p:stCondLst>
                        <p:cond delay="0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 tmFilter="0, 0; .2, .5; .8, .5; 1, 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250" autoRev="1" fill="hold"/>
                                        <p:tgtEl>
                                          <p:spTgt spid="2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2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 nodeType="clickPar">
                      <p:stCondLst>
                        <p:cond delay="0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 tmFilter="0, 0; .2, .5; .8, .5; 1, 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" dur="250" autoRev="1" fill="hold"/>
                                        <p:tgtEl>
                                          <p:spTgt spid="2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3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 nodeType="clickPar">
                      <p:stCondLst>
                        <p:cond delay="0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 tmFilter="0, 0; .2, .5; .8, .5; 1, 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7" dur="250" autoRev="1" fill="hold"/>
                                        <p:tgtEl>
                                          <p:spTgt spid="2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4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 nodeType="clickPar">
                      <p:stCondLst>
                        <p:cond delay="0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 tmFilter="0, 0; .2, .5; .8, .5; 1, 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7" dur="250" autoRev="1" fill="hold"/>
                                        <p:tgtEl>
                                          <p:spTgt spid="2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5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 nodeType="clickPar">
                      <p:stCondLst>
                        <p:cond delay="0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500" tmFilter="0, 0; .2, .5; .8, .5; 1, 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7" dur="250" autoRev="1" fill="hold"/>
                                        <p:tgtEl>
                                          <p:spTgt spid="2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5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6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 nodeType="clickPar">
                      <p:stCondLst>
                        <p:cond delay="0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 tmFilter="0, 0; .2, .5; .8, .5; 1, 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7" dur="250" autoRev="1" fill="hold"/>
                                        <p:tgtEl>
                                          <p:spTgt spid="2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6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7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 nodeType="clickPar">
                      <p:stCondLst>
                        <p:cond delay="0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500" tmFilter="0, 0; .2, .5; .8, .5; 1, 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7" dur="250" autoRev="1" fill="hold"/>
                                        <p:tgtEl>
                                          <p:spTgt spid="2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7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8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</p:childTnLst>
        </p:cTn>
      </p:par>
    </p:tnLst>
    <p:bldLst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Скругленный прямоугольник 16">
            <a:hlinkClick r:id="" action="ppaction://macro?name=DA_MN"/>
          </p:cNvPr>
          <p:cNvSpPr/>
          <p:nvPr/>
        </p:nvSpPr>
        <p:spPr>
          <a:xfrm>
            <a:off x="1258888" y="1557338"/>
            <a:ext cx="2747962" cy="1149350"/>
          </a:xfrm>
          <a:prstGeom prst="horizontalScroll">
            <a:avLst/>
          </a:prstGeom>
          <a:solidFill>
            <a:srgbClr val="FFE18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 err="1">
                <a:solidFill>
                  <a:srgbClr val="C00000"/>
                </a:solidFill>
                <a:latin typeface="Arial" charset="0"/>
                <a:cs typeface="Arial" charset="0"/>
              </a:rPr>
              <a:t>пр_зирать</a:t>
            </a:r>
            <a:endParaRPr lang="ru-RU" sz="2400" b="1" dirty="0">
              <a:solidFill>
                <a:srgbClr val="C00000"/>
              </a:solidFill>
              <a:latin typeface="Arial" charset="0"/>
              <a:cs typeface="Arial" charset="0"/>
            </a:endParaRPr>
          </a:p>
          <a:p>
            <a:pPr algn="ctr">
              <a:defRPr/>
            </a:pPr>
            <a:r>
              <a:rPr lang="ru-RU" sz="2400" b="1" dirty="0">
                <a:solidFill>
                  <a:srgbClr val="0066FF"/>
                </a:solidFill>
                <a:latin typeface="Arial" charset="0"/>
                <a:cs typeface="Arial" charset="0"/>
              </a:rPr>
              <a:t>(ненавидеть)</a:t>
            </a:r>
          </a:p>
        </p:txBody>
      </p:sp>
      <p:sp>
        <p:nvSpPr>
          <p:cNvPr id="18" name="Скругленный прямоугольник 19">
            <a:hlinkClick r:id="" action="ppaction://macro?name=wrk_refresh"/>
          </p:cNvPr>
          <p:cNvSpPr>
            <a:spLocks noChangeArrowheads="1"/>
          </p:cNvSpPr>
          <p:nvPr/>
        </p:nvSpPr>
        <p:spPr bwMode="auto">
          <a:xfrm>
            <a:off x="1259632" y="5643563"/>
            <a:ext cx="2643188" cy="642937"/>
          </a:xfrm>
          <a:prstGeom prst="bevel">
            <a:avLst/>
          </a:prstGeom>
          <a:solidFill>
            <a:srgbClr val="558ED5">
              <a:alpha val="65882"/>
            </a:srgbClr>
          </a:solidFill>
          <a:ln w="25400" algn="ctr">
            <a:solidFill>
              <a:srgbClr val="990000"/>
            </a:solidFill>
            <a:round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ru-RU" sz="2800" b="1" dirty="0">
                <a:ln w="18000">
                  <a:solidFill>
                    <a:srgbClr val="C00000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cs typeface="Arial" charset="0"/>
              </a:rPr>
              <a:t>исправить</a:t>
            </a:r>
            <a:endParaRPr lang="ru-RU" sz="2800" dirty="0">
              <a:ln w="18000">
                <a:solidFill>
                  <a:srgbClr val="C00000"/>
                </a:solidFill>
                <a:prstDash val="solid"/>
                <a:miter lim="800000"/>
              </a:ln>
              <a:solidFill>
                <a:srgbClr val="FFFF00"/>
              </a:solidFill>
              <a:cs typeface="Arial" charset="0"/>
            </a:endParaRPr>
          </a:p>
        </p:txBody>
      </p:sp>
      <p:sp>
        <p:nvSpPr>
          <p:cNvPr id="19" name="Багетная рамка 18">
            <a:hlinkClick r:id="" action="ppaction://macro?name=wrk_finished"/>
          </p:cNvPr>
          <p:cNvSpPr/>
          <p:nvPr/>
        </p:nvSpPr>
        <p:spPr>
          <a:xfrm>
            <a:off x="5004048" y="5643563"/>
            <a:ext cx="3000375" cy="642937"/>
          </a:xfrm>
          <a:prstGeom prst="bevel">
            <a:avLst/>
          </a:prstGeom>
          <a:solidFill>
            <a:srgbClr val="FF9900">
              <a:alpha val="65882"/>
            </a:srgbClr>
          </a:solidFill>
          <a:ln>
            <a:solidFill>
              <a:srgbClr val="99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>
                <a:ln w="18000">
                  <a:solidFill>
                    <a:srgbClr val="C00000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ответ готов!</a:t>
            </a:r>
          </a:p>
        </p:txBody>
      </p:sp>
      <p:sp>
        <p:nvSpPr>
          <p:cNvPr id="20" name="Заголовок 1"/>
          <p:cNvSpPr txBox="1">
            <a:spLocks/>
          </p:cNvSpPr>
          <p:nvPr/>
        </p:nvSpPr>
        <p:spPr bwMode="auto">
          <a:xfrm>
            <a:off x="581025" y="188913"/>
            <a:ext cx="8229600" cy="1143000"/>
          </a:xfrm>
          <a:prstGeom prst="rect">
            <a:avLst/>
          </a:prstGeom>
          <a:solidFill>
            <a:srgbClr val="FFE181"/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defRPr/>
            </a:pPr>
            <a:r>
              <a:rPr lang="ru-RU" sz="2800" b="1" dirty="0" smtClean="0">
                <a:solidFill>
                  <a:srgbClr val="0066FF"/>
                </a:solidFill>
                <a:latin typeface="Times New Roman" pitchFamily="18" charset="0"/>
                <a:cs typeface="Times New Roman" pitchFamily="18" charset="0"/>
              </a:rPr>
              <a:t>Укажите слова с приставкой ПРЕ</a:t>
            </a:r>
          </a:p>
        </p:txBody>
      </p:sp>
      <p:sp>
        <p:nvSpPr>
          <p:cNvPr id="42" name="Горизонтальный свиток 41">
            <a:hlinkClick r:id="" action="ppaction://macro?name=DA_MN"/>
          </p:cNvPr>
          <p:cNvSpPr/>
          <p:nvPr/>
        </p:nvSpPr>
        <p:spPr>
          <a:xfrm>
            <a:off x="250825" y="2781300"/>
            <a:ext cx="2382838" cy="1147763"/>
          </a:xfrm>
          <a:prstGeom prst="horizontalScroll">
            <a:avLst/>
          </a:prstGeom>
          <a:solidFill>
            <a:srgbClr val="FFE18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 err="1">
                <a:solidFill>
                  <a:srgbClr val="C00000"/>
                </a:solidFill>
                <a:latin typeface="Arial" charset="0"/>
                <a:cs typeface="Arial" charset="0"/>
              </a:rPr>
              <a:t>пр_клонить</a:t>
            </a:r>
            <a:endParaRPr lang="ru-RU" sz="2400" b="1" dirty="0">
              <a:solidFill>
                <a:srgbClr val="C00000"/>
              </a:solidFill>
              <a:latin typeface="Arial" charset="0"/>
              <a:cs typeface="Arial" charset="0"/>
            </a:endParaRPr>
          </a:p>
          <a:p>
            <a:pPr algn="ctr">
              <a:defRPr/>
            </a:pPr>
            <a:r>
              <a:rPr lang="ru-RU" sz="2400" b="1" dirty="0">
                <a:solidFill>
                  <a:srgbClr val="0066FF"/>
                </a:solidFill>
                <a:latin typeface="Arial" charset="0"/>
                <a:cs typeface="Arial" charset="0"/>
              </a:rPr>
              <a:t>(голову)</a:t>
            </a:r>
          </a:p>
        </p:txBody>
      </p:sp>
      <p:sp>
        <p:nvSpPr>
          <p:cNvPr id="43" name="Горизонтальный свиток 42">
            <a:hlinkClick r:id="" action="ppaction://macro?name=NET_MN"/>
          </p:cNvPr>
          <p:cNvSpPr/>
          <p:nvPr/>
        </p:nvSpPr>
        <p:spPr>
          <a:xfrm>
            <a:off x="250825" y="3927475"/>
            <a:ext cx="2305050" cy="976313"/>
          </a:xfrm>
          <a:prstGeom prst="horizontalScroll">
            <a:avLst/>
          </a:prstGeom>
          <a:solidFill>
            <a:srgbClr val="FFE18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 err="1">
                <a:solidFill>
                  <a:srgbClr val="C00000"/>
                </a:solidFill>
                <a:latin typeface="Arial" charset="0"/>
                <a:cs typeface="Arial" charset="0"/>
              </a:rPr>
              <a:t>пр_творить</a:t>
            </a:r>
            <a:endParaRPr lang="ru-RU" sz="2400" b="1" dirty="0">
              <a:solidFill>
                <a:srgbClr val="C00000"/>
              </a:solidFill>
              <a:latin typeface="Arial" charset="0"/>
              <a:cs typeface="Arial" charset="0"/>
            </a:endParaRPr>
          </a:p>
          <a:p>
            <a:pPr algn="ctr">
              <a:defRPr/>
            </a:pPr>
            <a:r>
              <a:rPr lang="ru-RU" sz="2400" b="1" dirty="0">
                <a:solidFill>
                  <a:srgbClr val="0066FF"/>
                </a:solidFill>
                <a:latin typeface="Arial" charset="0"/>
                <a:cs typeface="Arial" charset="0"/>
              </a:rPr>
              <a:t>(дверь)</a:t>
            </a:r>
          </a:p>
        </p:txBody>
      </p:sp>
      <p:sp>
        <p:nvSpPr>
          <p:cNvPr id="44" name="Горизонтальный свиток 43">
            <a:hlinkClick r:id="" action="ppaction://macro?name=NET_MN"/>
          </p:cNvPr>
          <p:cNvSpPr/>
          <p:nvPr/>
        </p:nvSpPr>
        <p:spPr>
          <a:xfrm>
            <a:off x="3132138" y="2811463"/>
            <a:ext cx="2519362" cy="1111250"/>
          </a:xfrm>
          <a:prstGeom prst="horizontalScroll">
            <a:avLst/>
          </a:prstGeom>
          <a:solidFill>
            <a:srgbClr val="FFE18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 err="1">
                <a:solidFill>
                  <a:srgbClr val="C00000"/>
                </a:solidFill>
                <a:latin typeface="Arial" charset="0"/>
                <a:cs typeface="Arial" charset="0"/>
              </a:rPr>
              <a:t>пр_клонить</a:t>
            </a:r>
            <a:endParaRPr lang="ru-RU" sz="2400" b="1" dirty="0">
              <a:solidFill>
                <a:srgbClr val="C00000"/>
              </a:solidFill>
              <a:latin typeface="Arial" charset="0"/>
              <a:cs typeface="Arial" charset="0"/>
            </a:endParaRPr>
          </a:p>
          <a:p>
            <a:pPr algn="ctr">
              <a:defRPr/>
            </a:pPr>
            <a:r>
              <a:rPr lang="ru-RU" sz="2400" b="1" dirty="0">
                <a:solidFill>
                  <a:srgbClr val="0066FF"/>
                </a:solidFill>
                <a:latin typeface="Arial" charset="0"/>
                <a:cs typeface="Arial" charset="0"/>
              </a:rPr>
              <a:t>(ветку)</a:t>
            </a:r>
          </a:p>
        </p:txBody>
      </p:sp>
      <p:sp>
        <p:nvSpPr>
          <p:cNvPr id="45" name="Горизонтальный свиток 44">
            <a:hlinkClick r:id="" action="ppaction://macro?name=DA_MN"/>
          </p:cNvPr>
          <p:cNvSpPr/>
          <p:nvPr/>
        </p:nvSpPr>
        <p:spPr>
          <a:xfrm>
            <a:off x="3111500" y="3957638"/>
            <a:ext cx="2519363" cy="976312"/>
          </a:xfrm>
          <a:prstGeom prst="horizontalScroll">
            <a:avLst/>
          </a:prstGeom>
          <a:solidFill>
            <a:srgbClr val="FFE18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 err="1">
                <a:solidFill>
                  <a:srgbClr val="C00000"/>
                </a:solidFill>
                <a:latin typeface="Arial" charset="0"/>
                <a:cs typeface="Arial" charset="0"/>
              </a:rPr>
              <a:t>пр_ходящий</a:t>
            </a:r>
            <a:endParaRPr lang="ru-RU" sz="2400" b="1" dirty="0">
              <a:solidFill>
                <a:srgbClr val="C00000"/>
              </a:solidFill>
              <a:latin typeface="Arial" charset="0"/>
              <a:cs typeface="Arial" charset="0"/>
            </a:endParaRPr>
          </a:p>
          <a:p>
            <a:pPr algn="ctr">
              <a:defRPr/>
            </a:pPr>
            <a:r>
              <a:rPr lang="ru-RU" sz="2400" b="1" dirty="0">
                <a:solidFill>
                  <a:srgbClr val="0066FF"/>
                </a:solidFill>
                <a:latin typeface="Arial" charset="0"/>
                <a:cs typeface="Arial" charset="0"/>
              </a:rPr>
              <a:t>(момент)</a:t>
            </a:r>
          </a:p>
        </p:txBody>
      </p:sp>
      <p:sp>
        <p:nvSpPr>
          <p:cNvPr id="46" name="Горизонтальный свиток 45">
            <a:hlinkClick r:id="" action="ppaction://macro?name=DA_MN"/>
          </p:cNvPr>
          <p:cNvSpPr/>
          <p:nvPr/>
        </p:nvSpPr>
        <p:spPr>
          <a:xfrm>
            <a:off x="6165850" y="2752725"/>
            <a:ext cx="2679700" cy="1049338"/>
          </a:xfrm>
          <a:prstGeom prst="horizontalScroll">
            <a:avLst/>
          </a:prstGeom>
          <a:solidFill>
            <a:srgbClr val="FFE18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 err="1">
                <a:solidFill>
                  <a:srgbClr val="C00000"/>
                </a:solidFill>
                <a:latin typeface="Arial" charset="0"/>
                <a:cs typeface="Arial" charset="0"/>
              </a:rPr>
              <a:t>пр_творить</a:t>
            </a:r>
            <a:endParaRPr lang="ru-RU" sz="2400" b="1" dirty="0">
              <a:solidFill>
                <a:srgbClr val="C00000"/>
              </a:solidFill>
              <a:latin typeface="Arial" charset="0"/>
              <a:cs typeface="Arial" charset="0"/>
            </a:endParaRPr>
          </a:p>
          <a:p>
            <a:pPr algn="ctr">
              <a:defRPr/>
            </a:pPr>
            <a:r>
              <a:rPr lang="ru-RU" sz="2400" b="1" dirty="0">
                <a:solidFill>
                  <a:srgbClr val="0066FF"/>
                </a:solidFill>
                <a:latin typeface="Arial" charset="0"/>
                <a:cs typeface="Arial" charset="0"/>
              </a:rPr>
              <a:t>(мечту)</a:t>
            </a:r>
          </a:p>
        </p:txBody>
      </p:sp>
      <p:sp>
        <p:nvSpPr>
          <p:cNvPr id="47" name="Горизонтальный свиток 46">
            <a:hlinkClick r:id="" action="ppaction://macro?name=NET_MN"/>
          </p:cNvPr>
          <p:cNvSpPr/>
          <p:nvPr/>
        </p:nvSpPr>
        <p:spPr>
          <a:xfrm>
            <a:off x="6165850" y="3927475"/>
            <a:ext cx="2736850" cy="1014413"/>
          </a:xfrm>
          <a:prstGeom prst="horizontalScroll">
            <a:avLst/>
          </a:prstGeom>
          <a:solidFill>
            <a:srgbClr val="FFE18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 err="1">
                <a:solidFill>
                  <a:srgbClr val="C00000"/>
                </a:solidFill>
                <a:latin typeface="Arial" charset="0"/>
                <a:cs typeface="Arial" charset="0"/>
              </a:rPr>
              <a:t>пр_ходящий</a:t>
            </a:r>
            <a:endParaRPr lang="ru-RU" sz="2400" b="1" dirty="0">
              <a:solidFill>
                <a:srgbClr val="C00000"/>
              </a:solidFill>
              <a:latin typeface="Arial" charset="0"/>
              <a:cs typeface="Arial" charset="0"/>
            </a:endParaRPr>
          </a:p>
          <a:p>
            <a:pPr algn="ctr">
              <a:defRPr/>
            </a:pPr>
            <a:r>
              <a:rPr lang="ru-RU" sz="2400" b="1" dirty="0">
                <a:solidFill>
                  <a:srgbClr val="0066FF"/>
                </a:solidFill>
                <a:latin typeface="Arial" charset="0"/>
                <a:cs typeface="Arial" charset="0"/>
              </a:rPr>
              <a:t>(почтальон)</a:t>
            </a:r>
          </a:p>
        </p:txBody>
      </p:sp>
      <p:sp>
        <p:nvSpPr>
          <p:cNvPr id="49" name="Скругленный прямоугольник 16">
            <a:hlinkClick r:id="" action="ppaction://macro?name=NET_MN"/>
          </p:cNvPr>
          <p:cNvSpPr/>
          <p:nvPr/>
        </p:nvSpPr>
        <p:spPr>
          <a:xfrm>
            <a:off x="4810125" y="1557338"/>
            <a:ext cx="2711450" cy="1149350"/>
          </a:xfrm>
          <a:prstGeom prst="horizontalScroll">
            <a:avLst/>
          </a:prstGeom>
          <a:solidFill>
            <a:srgbClr val="FFE18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 err="1">
                <a:solidFill>
                  <a:srgbClr val="C00000"/>
                </a:solidFill>
                <a:latin typeface="Arial" charset="0"/>
                <a:cs typeface="Arial" charset="0"/>
              </a:rPr>
              <a:t>пр_зирать</a:t>
            </a:r>
            <a:endParaRPr lang="ru-RU" sz="2400" b="1" dirty="0">
              <a:solidFill>
                <a:srgbClr val="C00000"/>
              </a:solidFill>
              <a:latin typeface="Arial" charset="0"/>
              <a:cs typeface="Arial" charset="0"/>
            </a:endParaRPr>
          </a:p>
          <a:p>
            <a:pPr algn="ctr">
              <a:defRPr/>
            </a:pPr>
            <a:r>
              <a:rPr lang="ru-RU" sz="2400" b="1" dirty="0">
                <a:solidFill>
                  <a:srgbClr val="0066FF"/>
                </a:solidFill>
                <a:latin typeface="Arial" charset="0"/>
                <a:cs typeface="Arial" charset="0"/>
              </a:rPr>
              <a:t>(давать приют)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4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10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 nodeType="clickPar">
                      <p:stCondLst>
                        <p:cond delay="0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 tmFilter="0, 0; .2, .5; .8, .5; 1, 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250" autoRev="1" fill="hold"/>
                                        <p:tgtEl>
                                          <p:spTgt spid="4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9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2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 nodeType="clickPar">
                      <p:stCondLst>
                        <p:cond delay="0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 tmFilter="0, 0; .2, .5; .8, .5; 1, 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" dur="250" autoRev="1" fill="hold"/>
                                        <p:tgtEl>
                                          <p:spTgt spid="4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9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30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 nodeType="clickPar">
                      <p:stCondLst>
                        <p:cond delay="0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 tmFilter="0, 0; .2, .5; .8, .5; 1, 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7" dur="250" autoRev="1" fill="hold"/>
                                        <p:tgtEl>
                                          <p:spTgt spid="4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9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40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1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 nodeType="clickPar">
                      <p:stCondLst>
                        <p:cond delay="0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 tmFilter="0, 0; .2, .5; .8, .5; 1, 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7" dur="250" autoRev="1" fill="hold"/>
                                        <p:tgtEl>
                                          <p:spTgt spid="4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9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50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1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 nodeType="clickPar">
                      <p:stCondLst>
                        <p:cond delay="0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500" tmFilter="0, 0; .2, .5; .8, .5; 1, 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7" dur="250" autoRev="1" fill="hold"/>
                                        <p:tgtEl>
                                          <p:spTgt spid="4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5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9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60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1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 nodeType="clickPar">
                      <p:stCondLst>
                        <p:cond delay="0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 tmFilter="0, 0; .2, .5; .8, .5; 1, 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7" dur="250" autoRev="1" fill="hold"/>
                                        <p:tgtEl>
                                          <p:spTgt spid="4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6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9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70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1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 nodeType="clickPar">
                      <p:stCondLst>
                        <p:cond delay="0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500" tmFilter="0, 0; .2, .5; .8, .5; 1, 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7" dur="250" autoRev="1" fill="hold"/>
                                        <p:tgtEl>
                                          <p:spTgt spid="4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7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9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80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1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</p:childTnLst>
        </p:cTn>
      </p:par>
    </p:tnLst>
    <p:bldLst>
      <p:bldP spid="48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лнце 4"/>
          <p:cNvSpPr>
            <a:spLocks noChangeArrowheads="1"/>
          </p:cNvSpPr>
          <p:nvPr/>
        </p:nvSpPr>
        <p:spPr bwMode="auto">
          <a:xfrm>
            <a:off x="4067944" y="2357592"/>
            <a:ext cx="5070113" cy="4383778"/>
          </a:xfrm>
          <a:prstGeom prst="sun">
            <a:avLst/>
          </a:prstGeom>
          <a:gradFill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path path="circle">
              <a:fillToRect l="50000" t="50000" r="50000" b="50000"/>
            </a:path>
          </a:gradFill>
          <a:ln w="25400" algn="ctr">
            <a:solidFill>
              <a:srgbClr val="FFFF00"/>
            </a:solidFill>
            <a:round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Выноска-облако 5"/>
          <p:cNvSpPr>
            <a:spLocks noChangeArrowheads="1"/>
          </p:cNvSpPr>
          <p:nvPr/>
        </p:nvSpPr>
        <p:spPr bwMode="auto">
          <a:xfrm>
            <a:off x="0" y="1556792"/>
            <a:ext cx="5220072" cy="2232248"/>
          </a:xfrm>
          <a:prstGeom prst="cloudCallout">
            <a:avLst>
              <a:gd name="adj1" fmla="val 4738"/>
              <a:gd name="adj2" fmla="val 12011"/>
            </a:avLst>
          </a:prstGeom>
          <a:gradFill flip="none"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path path="circle">
              <a:fillToRect l="50000" t="50000" r="50000" b="50000"/>
            </a:path>
            <a:tileRect/>
          </a:gradFill>
          <a:ln w="25400" algn="ctr">
            <a:solidFill>
              <a:srgbClr val="00B0F0"/>
            </a:solidFill>
            <a:round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  <a:cs typeface="Arial" pitchFamily="34" charset="0"/>
              </a:rPr>
              <a:t>Верно: 1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  <a:cs typeface="Arial" pitchFamily="34" charset="0"/>
              </a:rPr>
              <a:t>Ошибки: 8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  <a:cs typeface="Arial" pitchFamily="34" charset="0"/>
              </a:rPr>
              <a:t>Отметка: 2</a:t>
            </a:r>
            <a:endParaRPr lang="ru-RU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+mn-lt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559425" y="3884613"/>
            <a:ext cx="2087563" cy="8318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5"/>
          </a:lnRef>
          <a:fillRef idx="100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ru-RU" sz="2400" b="1">
                <a:solidFill>
                  <a:srgbClr val="CC0000"/>
                </a:solidFill>
              </a:rPr>
              <a:t>Время: 0 мин. 4 сек.</a:t>
            </a:r>
            <a:endParaRPr lang="ru-RU" sz="2400" b="1" dirty="0">
              <a:solidFill>
                <a:srgbClr val="CC000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835696" y="218083"/>
            <a:ext cx="5544616" cy="92333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5400" b="1" i="1" spc="50" dirty="0">
                <a:ln w="11430">
                  <a:solidFill>
                    <a:srgbClr val="00B0F0"/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Monotype Corsiva" pitchFamily="66" charset="0"/>
                <a:cs typeface="Arial" charset="0"/>
              </a:rPr>
              <a:t>Результат теста</a:t>
            </a:r>
            <a:endParaRPr lang="ru-RU" sz="5400" b="1" spc="50" dirty="0">
              <a:ln w="11430">
                <a:solidFill>
                  <a:srgbClr val="00B0F0"/>
                </a:solidFill>
              </a:ln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9" name="TextBox 8">
            <a:hlinkClick r:id="" action="ppaction://macro?name=wrk_correct"/>
          </p:cNvPr>
          <p:cNvSpPr txBox="1"/>
          <p:nvPr/>
        </p:nvSpPr>
        <p:spPr>
          <a:xfrm>
            <a:off x="1042988" y="4724400"/>
            <a:ext cx="2449512" cy="83185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400" b="1" dirty="0">
                <a:solidFill>
                  <a:srgbClr val="00B0F0"/>
                </a:solidFill>
                <a:latin typeface="Monotype Corsiva" pitchFamily="66" charset="0"/>
              </a:rPr>
              <a:t>Хочешь исправить, нажми сюда</a:t>
            </a:r>
          </a:p>
        </p:txBody>
      </p:sp>
      <p:sp>
        <p:nvSpPr>
          <p:cNvPr id="13" name="TextBox 12">
            <a:hlinkClick r:id="" action="ppaction://macro?name=wrk_repeat"/>
          </p:cNvPr>
          <p:cNvSpPr txBox="1"/>
          <p:nvPr/>
        </p:nvSpPr>
        <p:spPr>
          <a:xfrm>
            <a:off x="5967413" y="1141413"/>
            <a:ext cx="2825750" cy="83026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400" b="1" dirty="0">
                <a:solidFill>
                  <a:srgbClr val="990000"/>
                </a:solidFill>
                <a:latin typeface="Monotype Corsiva" pitchFamily="66" charset="0"/>
              </a:rPr>
              <a:t>Хочешь повторить ещё, нажми сюда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Содержимое 2"/>
          <p:cNvSpPr>
            <a:spLocks noGrp="1"/>
          </p:cNvSpPr>
          <p:nvPr>
            <p:ph idx="1"/>
          </p:nvPr>
        </p:nvSpPr>
        <p:spPr>
          <a:xfrm>
            <a:off x="538163" y="188913"/>
            <a:ext cx="8229600" cy="1114425"/>
          </a:xfrm>
          <a:solidFill>
            <a:srgbClr val="FFE181"/>
          </a:solidFill>
          <a:ln>
            <a:solidFill>
              <a:srgbClr val="00B0F0"/>
            </a:solidFill>
            <a:miter lim="800000"/>
            <a:headEnd/>
            <a:tailEnd/>
          </a:ln>
        </p:spPr>
        <p:txBody>
          <a:bodyPr/>
          <a:lstStyle/>
          <a:p>
            <a:pPr marL="0" indent="0" algn="ctr" eaLnBrk="1" hangingPunct="1">
              <a:buFont typeface="Arial" charset="0"/>
              <a:buNone/>
            </a:pPr>
            <a:r>
              <a:rPr lang="ru-RU" sz="2800" b="1" smtClean="0">
                <a:solidFill>
                  <a:srgbClr val="0066FF"/>
                </a:solidFill>
                <a:latin typeface="Times New Roman" pitchFamily="18" charset="0"/>
                <a:cs typeface="Times New Roman" pitchFamily="18" charset="0"/>
              </a:rPr>
              <a:t>Укажите неверное  объяснение значения приставки:</a:t>
            </a:r>
            <a:endParaRPr lang="ru-RU" sz="2800" b="1" i="1" smtClean="0">
              <a:solidFill>
                <a:srgbClr val="0066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Горизонтальный свиток 3">
            <a:hlinkClick r:id="" action="ppaction://macro?name=NET_MN"/>
          </p:cNvPr>
          <p:cNvSpPr/>
          <p:nvPr/>
        </p:nvSpPr>
        <p:spPr>
          <a:xfrm>
            <a:off x="323850" y="1557338"/>
            <a:ext cx="3743325" cy="1143000"/>
          </a:xfrm>
          <a:prstGeom prst="horizontalScroll">
            <a:avLst/>
          </a:prstGeom>
          <a:solidFill>
            <a:srgbClr val="FFE18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привокзальный – </a:t>
            </a:r>
            <a:r>
              <a:rPr lang="ru-RU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нахождение вблизи</a:t>
            </a:r>
          </a:p>
        </p:txBody>
      </p:sp>
      <p:sp>
        <p:nvSpPr>
          <p:cNvPr id="13" name="Горизонтальный свиток 12">
            <a:hlinkClick r:id="" action="ppaction://macro?name=NET_MN"/>
          </p:cNvPr>
          <p:cNvSpPr/>
          <p:nvPr/>
        </p:nvSpPr>
        <p:spPr>
          <a:xfrm>
            <a:off x="323850" y="3141663"/>
            <a:ext cx="3743325" cy="1008062"/>
          </a:xfrm>
          <a:prstGeom prst="horizontalScroll">
            <a:avLst/>
          </a:prstGeom>
          <a:solidFill>
            <a:srgbClr val="FFE18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приоткрыть – </a:t>
            </a:r>
          </a:p>
          <a:p>
            <a:pPr algn="ctr">
              <a:defRPr/>
            </a:pPr>
            <a:r>
              <a:rPr lang="ru-RU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неполнота действия</a:t>
            </a:r>
          </a:p>
        </p:txBody>
      </p:sp>
      <p:sp>
        <p:nvSpPr>
          <p:cNvPr id="15" name="Горизонтальный свиток 14">
            <a:hlinkClick r:id="" action="ppaction://macro?name=NET_MN"/>
          </p:cNvPr>
          <p:cNvSpPr/>
          <p:nvPr/>
        </p:nvSpPr>
        <p:spPr>
          <a:xfrm>
            <a:off x="323850" y="4508500"/>
            <a:ext cx="3743325" cy="1008063"/>
          </a:xfrm>
          <a:prstGeom prst="horizontalScroll">
            <a:avLst/>
          </a:prstGeom>
          <a:solidFill>
            <a:srgbClr val="FFE18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приклеить - </a:t>
            </a:r>
            <a:r>
              <a:rPr lang="ru-RU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присоединение</a:t>
            </a:r>
          </a:p>
        </p:txBody>
      </p:sp>
      <p:sp>
        <p:nvSpPr>
          <p:cNvPr id="16" name="Горизонтальный свиток 15">
            <a:hlinkClick r:id="" action="ppaction://macro?name=NET_MN"/>
          </p:cNvPr>
          <p:cNvSpPr/>
          <p:nvPr/>
        </p:nvSpPr>
        <p:spPr>
          <a:xfrm>
            <a:off x="4859338" y="2128838"/>
            <a:ext cx="4033837" cy="1363662"/>
          </a:xfrm>
          <a:prstGeom prst="horizontalScroll">
            <a:avLst/>
          </a:prstGeom>
          <a:solidFill>
            <a:srgbClr val="FFE18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прервать-</a:t>
            </a:r>
          </a:p>
          <a:p>
            <a:pPr algn="ctr">
              <a:defRPr/>
            </a:pPr>
            <a:r>
              <a:rPr lang="ru-RU" sz="2400" b="1" dirty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сходно со значением приставки пере-</a:t>
            </a:r>
          </a:p>
        </p:txBody>
      </p:sp>
      <p:sp>
        <p:nvSpPr>
          <p:cNvPr id="17" name="Горизонтальный свиток 16">
            <a:hlinkClick r:id="" action="ppaction://macro?name=DA_MN"/>
          </p:cNvPr>
          <p:cNvSpPr/>
          <p:nvPr/>
        </p:nvSpPr>
        <p:spPr>
          <a:xfrm>
            <a:off x="4859338" y="3779838"/>
            <a:ext cx="4033837" cy="1143000"/>
          </a:xfrm>
          <a:prstGeom prst="horizontalScroll">
            <a:avLst/>
          </a:prstGeom>
          <a:solidFill>
            <a:srgbClr val="FFE18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пребывать –</a:t>
            </a:r>
          </a:p>
          <a:p>
            <a:pPr algn="ctr">
              <a:defRPr/>
            </a:pPr>
            <a:r>
              <a:rPr lang="ru-RU" sz="2400" b="1" dirty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приближение</a:t>
            </a:r>
          </a:p>
        </p:txBody>
      </p:sp>
      <p:sp>
        <p:nvSpPr>
          <p:cNvPr id="5128" name="Скругленный прямоугольник 19">
            <a:hlinkClick r:id="" action="ppaction://macro?name=wrk_refresh"/>
          </p:cNvPr>
          <p:cNvSpPr>
            <a:spLocks noChangeArrowheads="1"/>
          </p:cNvSpPr>
          <p:nvPr/>
        </p:nvSpPr>
        <p:spPr bwMode="auto">
          <a:xfrm>
            <a:off x="1259633" y="5643563"/>
            <a:ext cx="2736304" cy="642937"/>
          </a:xfrm>
          <a:prstGeom prst="bevel">
            <a:avLst/>
          </a:prstGeom>
          <a:solidFill>
            <a:srgbClr val="558ED5">
              <a:alpha val="67451"/>
            </a:srgbClr>
          </a:solidFill>
          <a:ln w="25400" algn="ctr">
            <a:solidFill>
              <a:srgbClr val="C00000"/>
            </a:solidFill>
            <a:round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ru-RU" sz="2800" b="1" dirty="0">
                <a:ln w="18000">
                  <a:solidFill>
                    <a:srgbClr val="CC0000"/>
                  </a:solidFill>
                  <a:prstDash val="solid"/>
                  <a:miter lim="800000"/>
                </a:ln>
                <a:solidFill>
                  <a:srgbClr val="FCE01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cs typeface="Arial" charset="0"/>
              </a:rPr>
              <a:t>исправить</a:t>
            </a:r>
          </a:p>
        </p:txBody>
      </p:sp>
      <p:sp>
        <p:nvSpPr>
          <p:cNvPr id="21" name="Багетная рамка 20">
            <a:hlinkClick r:id="" action="ppaction://macro?name=wrk_finished"/>
          </p:cNvPr>
          <p:cNvSpPr/>
          <p:nvPr/>
        </p:nvSpPr>
        <p:spPr>
          <a:xfrm>
            <a:off x="5004048" y="5643562"/>
            <a:ext cx="3000375" cy="642937"/>
          </a:xfrm>
          <a:prstGeom prst="bevel">
            <a:avLst/>
          </a:prstGeom>
          <a:solidFill>
            <a:srgbClr val="FF9900">
              <a:alpha val="67059"/>
            </a:srgb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>
                <a:ln w="18000">
                  <a:solidFill>
                    <a:srgbClr val="CC0000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ответ готов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 nodeType="clickPar">
                      <p:stCondLst>
                        <p:cond delay="0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 tmFilter="0, 0; .2, .5; .8, .5; 1, 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250" autoRev="1" fill="hold"/>
                                        <p:tgtEl>
                                          <p:spTgt spid="1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 nodeType="clickPar">
                      <p:stCondLst>
                        <p:cond delay="0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 tmFilter="0, 0; .2, .5; .8, .5; 1, 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" dur="250" autoRev="1" fill="hold"/>
                                        <p:tgtEl>
                                          <p:spTgt spid="1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3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 nodeType="clickPar">
                      <p:stCondLst>
                        <p:cond delay="0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 tmFilter="0, 0; .2, .5; .8, .5; 1, 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7" dur="250" autoRev="1" fill="hold"/>
                                        <p:tgtEl>
                                          <p:spTgt spid="1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4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 nodeType="clickPar">
                      <p:stCondLst>
                        <p:cond delay="0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 tmFilter="0, 0; .2, .5; .8, .5; 1, 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7" dur="250" autoRev="1" fill="hold"/>
                                        <p:tgtEl>
                                          <p:spTgt spid="1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5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</p:childTnLst>
        </p:cTn>
      </p:par>
    </p:tnLst>
    <p:bldLst>
      <p:bldP spid="4" grpId="0" animBg="1"/>
      <p:bldP spid="13" grpId="0" animBg="1"/>
      <p:bldP spid="15" grpId="0" animBg="1"/>
      <p:bldP spid="16" grpId="0" animBg="1"/>
      <p:bldP spid="1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>
          <a:xfrm>
            <a:off x="468313" y="188913"/>
            <a:ext cx="8229600" cy="1143000"/>
          </a:xfrm>
          <a:solidFill>
            <a:srgbClr val="FFE181"/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/>
          <a:lstStyle/>
          <a:p>
            <a:pPr eaLnBrk="1" hangingPunct="1">
              <a:defRPr/>
            </a:pPr>
            <a:r>
              <a:rPr lang="ru-RU" sz="2800" b="1" dirty="0" smtClean="0">
                <a:solidFill>
                  <a:srgbClr val="0066FF"/>
                </a:solidFill>
                <a:latin typeface="Times New Roman" pitchFamily="18" charset="0"/>
                <a:cs typeface="Times New Roman" pitchFamily="18" charset="0"/>
              </a:rPr>
              <a:t>Укажите слово, в котором пишется И</a:t>
            </a:r>
          </a:p>
        </p:txBody>
      </p:sp>
      <p:sp>
        <p:nvSpPr>
          <p:cNvPr id="13" name="Горизонтальный свиток 12">
            <a:hlinkClick r:id="" action="ppaction://macro?name=NET_MN"/>
          </p:cNvPr>
          <p:cNvSpPr/>
          <p:nvPr/>
        </p:nvSpPr>
        <p:spPr>
          <a:xfrm>
            <a:off x="485775" y="3538538"/>
            <a:ext cx="2663825" cy="1143000"/>
          </a:xfrm>
          <a:prstGeom prst="horizontalScroll">
            <a:avLst/>
          </a:prstGeom>
          <a:solidFill>
            <a:srgbClr val="FFE18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 err="1">
                <a:solidFill>
                  <a:srgbClr val="C00000"/>
                </a:solidFill>
                <a:latin typeface="Arial" charset="0"/>
                <a:cs typeface="Arial" charset="0"/>
              </a:rPr>
              <a:t>пр_огромной</a:t>
            </a:r>
            <a:endParaRPr lang="ru-RU" sz="2400" b="1" dirty="0">
              <a:solidFill>
                <a:srgbClr val="C00000"/>
              </a:solidFill>
              <a:latin typeface="Arial" charset="0"/>
              <a:cs typeface="Arial" charset="0"/>
            </a:endParaRPr>
          </a:p>
        </p:txBody>
      </p:sp>
      <p:sp>
        <p:nvSpPr>
          <p:cNvPr id="14" name="Горизонтальный свиток 13">
            <a:hlinkClick r:id="" action="ppaction://macro?name=NET_MN"/>
          </p:cNvPr>
          <p:cNvSpPr/>
          <p:nvPr/>
        </p:nvSpPr>
        <p:spPr>
          <a:xfrm>
            <a:off x="4716463" y="1895475"/>
            <a:ext cx="2905125" cy="1143000"/>
          </a:xfrm>
          <a:prstGeom prst="horizontalScroll">
            <a:avLst/>
          </a:prstGeom>
          <a:solidFill>
            <a:srgbClr val="FFE18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 err="1">
                <a:solidFill>
                  <a:srgbClr val="C00000"/>
                </a:solidFill>
                <a:latin typeface="Arial" charset="0"/>
                <a:cs typeface="Arial" charset="0"/>
              </a:rPr>
              <a:t>пр_одолеть</a:t>
            </a:r>
            <a:endParaRPr lang="ru-RU" sz="2400" b="1" dirty="0">
              <a:solidFill>
                <a:srgbClr val="C00000"/>
              </a:solidFill>
              <a:latin typeface="Arial" charset="0"/>
              <a:cs typeface="Arial" charset="0"/>
            </a:endParaRPr>
          </a:p>
        </p:txBody>
      </p:sp>
      <p:sp>
        <p:nvSpPr>
          <p:cNvPr id="16" name="Горизонтальный свиток 15">
            <a:hlinkClick r:id="" action="ppaction://macro?name=DA_MN"/>
          </p:cNvPr>
          <p:cNvSpPr/>
          <p:nvPr/>
        </p:nvSpPr>
        <p:spPr>
          <a:xfrm>
            <a:off x="5508625" y="3459163"/>
            <a:ext cx="2889250" cy="1143000"/>
          </a:xfrm>
          <a:prstGeom prst="horizontalScroll">
            <a:avLst/>
          </a:prstGeom>
          <a:solidFill>
            <a:srgbClr val="FFE18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 err="1">
                <a:solidFill>
                  <a:srgbClr val="C00000"/>
                </a:solidFill>
                <a:latin typeface="Arial" charset="0"/>
                <a:cs typeface="Arial" charset="0"/>
              </a:rPr>
              <a:t>пр_бытие</a:t>
            </a:r>
            <a:endParaRPr lang="ru-RU" sz="2400" b="1" dirty="0">
              <a:solidFill>
                <a:srgbClr val="C00000"/>
              </a:solidFill>
              <a:latin typeface="Arial" charset="0"/>
              <a:cs typeface="Arial" charset="0"/>
            </a:endParaRPr>
          </a:p>
        </p:txBody>
      </p:sp>
      <p:sp>
        <p:nvSpPr>
          <p:cNvPr id="5127" name="Скругленный прямоугольник 19">
            <a:hlinkClick r:id="" action="ppaction://macro?name=wrk_refresh"/>
          </p:cNvPr>
          <p:cNvSpPr>
            <a:spLocks noChangeArrowheads="1"/>
          </p:cNvSpPr>
          <p:nvPr/>
        </p:nvSpPr>
        <p:spPr bwMode="auto">
          <a:xfrm>
            <a:off x="1259632" y="5643563"/>
            <a:ext cx="2643188" cy="642937"/>
          </a:xfrm>
          <a:prstGeom prst="bevel">
            <a:avLst/>
          </a:prstGeom>
          <a:solidFill>
            <a:srgbClr val="558ED5">
              <a:alpha val="65882"/>
            </a:srgbClr>
          </a:solidFill>
          <a:ln w="25400" algn="ctr">
            <a:solidFill>
              <a:srgbClr val="990000"/>
            </a:solidFill>
            <a:round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ru-RU" sz="2800" b="1" dirty="0">
                <a:ln w="18000">
                  <a:solidFill>
                    <a:srgbClr val="C00000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cs typeface="Arial" charset="0"/>
              </a:rPr>
              <a:t>исправить</a:t>
            </a:r>
            <a:endParaRPr lang="ru-RU" sz="2800" dirty="0">
              <a:ln w="18000">
                <a:solidFill>
                  <a:srgbClr val="C00000"/>
                </a:solidFill>
                <a:prstDash val="solid"/>
                <a:miter lim="800000"/>
              </a:ln>
              <a:solidFill>
                <a:srgbClr val="FFFF00"/>
              </a:solidFill>
              <a:cs typeface="Arial" charset="0"/>
            </a:endParaRPr>
          </a:p>
        </p:txBody>
      </p:sp>
      <p:sp>
        <p:nvSpPr>
          <p:cNvPr id="21" name="Багетная рамка 20">
            <a:hlinkClick r:id="" action="ppaction://macro?name=wrk_finished"/>
          </p:cNvPr>
          <p:cNvSpPr/>
          <p:nvPr/>
        </p:nvSpPr>
        <p:spPr>
          <a:xfrm>
            <a:off x="5004048" y="5643563"/>
            <a:ext cx="3000375" cy="642937"/>
          </a:xfrm>
          <a:prstGeom prst="bevel">
            <a:avLst/>
          </a:prstGeom>
          <a:solidFill>
            <a:srgbClr val="FF9900">
              <a:alpha val="65882"/>
            </a:srgbClr>
          </a:solidFill>
          <a:ln>
            <a:solidFill>
              <a:srgbClr val="99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>
                <a:ln w="18000">
                  <a:solidFill>
                    <a:srgbClr val="C00000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ответ готов!</a:t>
            </a:r>
          </a:p>
        </p:txBody>
      </p:sp>
      <p:sp>
        <p:nvSpPr>
          <p:cNvPr id="10" name="Горизонтальный свиток 9">
            <a:hlinkClick r:id="" action="ppaction://macro?name=NET_MN"/>
          </p:cNvPr>
          <p:cNvSpPr/>
          <p:nvPr/>
        </p:nvSpPr>
        <p:spPr>
          <a:xfrm>
            <a:off x="1128713" y="1989138"/>
            <a:ext cx="2905125" cy="1143000"/>
          </a:xfrm>
          <a:prstGeom prst="horizontalScroll">
            <a:avLst/>
          </a:prstGeom>
          <a:solidFill>
            <a:srgbClr val="FFE18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 err="1">
                <a:solidFill>
                  <a:srgbClr val="C00000"/>
                </a:solidFill>
                <a:latin typeface="Arial" charset="0"/>
                <a:cs typeface="Arial" charset="0"/>
              </a:rPr>
              <a:t>пр_вращать</a:t>
            </a:r>
            <a:endParaRPr lang="ru-RU" sz="2400" b="1" dirty="0">
              <a:solidFill>
                <a:srgbClr val="C00000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1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1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 nodeType="clickPar">
                      <p:stCondLst>
                        <p:cond delay="0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 tmFilter="0, 0; .2, .5; .8, .5; 1, 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250" autoRev="1" fill="hold"/>
                                        <p:tgtEl>
                                          <p:spTgt spid="1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 nodeType="clickPar">
                      <p:stCondLst>
                        <p:cond delay="0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 tmFilter="0, 0; .2, .5; .8, .5; 1, 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" dur="250" autoRev="1" fill="hold"/>
                                        <p:tgtEl>
                                          <p:spTgt spid="1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3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 nodeType="clickPar">
                      <p:stCondLst>
                        <p:cond delay="0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 tmFilter="0, 0; .2, .5; .8, .5; 1, 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7" dur="250" autoRev="1" fill="hold"/>
                                        <p:tgtEl>
                                          <p:spTgt spid="1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4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6" grpId="0" animBg="1"/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Горизонтальный свиток 3">
            <a:hlinkClick r:id="" action="ppaction://macro?name=NET_MN"/>
          </p:cNvPr>
          <p:cNvSpPr/>
          <p:nvPr/>
        </p:nvSpPr>
        <p:spPr>
          <a:xfrm>
            <a:off x="328613" y="3068638"/>
            <a:ext cx="2298700" cy="796925"/>
          </a:xfrm>
          <a:prstGeom prst="horizontalScroll">
            <a:avLst/>
          </a:prstGeom>
          <a:solidFill>
            <a:srgbClr val="FFE18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solidFill>
                  <a:srgbClr val="C00000"/>
                </a:solidFill>
                <a:latin typeface="Arial" charset="0"/>
                <a:cs typeface="Arial" charset="0"/>
              </a:rPr>
              <a:t>приобрести</a:t>
            </a:r>
          </a:p>
        </p:txBody>
      </p:sp>
      <p:sp>
        <p:nvSpPr>
          <p:cNvPr id="13" name="Горизонтальный свиток 12">
            <a:hlinkClick r:id="" action="ppaction://macro?name=DA_MN"/>
          </p:cNvPr>
          <p:cNvSpPr/>
          <p:nvPr/>
        </p:nvSpPr>
        <p:spPr>
          <a:xfrm>
            <a:off x="328613" y="4508500"/>
            <a:ext cx="2227262" cy="922338"/>
          </a:xfrm>
          <a:prstGeom prst="horizontalScroll">
            <a:avLst/>
          </a:prstGeom>
          <a:solidFill>
            <a:srgbClr val="FFE18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solidFill>
                  <a:srgbClr val="C00000"/>
                </a:solidFill>
                <a:latin typeface="Arial" charset="0"/>
                <a:cs typeface="Arial" charset="0"/>
              </a:rPr>
              <a:t>привстать</a:t>
            </a:r>
          </a:p>
        </p:txBody>
      </p:sp>
      <p:sp>
        <p:nvSpPr>
          <p:cNvPr id="14" name="Горизонтальный свиток 13">
            <a:hlinkClick r:id="" action="ppaction://macro?name=DA_MN"/>
          </p:cNvPr>
          <p:cNvSpPr/>
          <p:nvPr/>
        </p:nvSpPr>
        <p:spPr>
          <a:xfrm>
            <a:off x="3203575" y="3073400"/>
            <a:ext cx="2376488" cy="792163"/>
          </a:xfrm>
          <a:prstGeom prst="horizontalScroll">
            <a:avLst/>
          </a:prstGeom>
          <a:solidFill>
            <a:srgbClr val="FFE18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solidFill>
                  <a:srgbClr val="C00000"/>
                </a:solidFill>
                <a:latin typeface="Arial" charset="0"/>
                <a:cs typeface="Arial" charset="0"/>
              </a:rPr>
              <a:t>приподнять</a:t>
            </a:r>
          </a:p>
        </p:txBody>
      </p:sp>
      <p:sp>
        <p:nvSpPr>
          <p:cNvPr id="15" name="Горизонтальный свиток 14">
            <a:hlinkClick r:id="" action="ppaction://macro?name=DA_MN"/>
          </p:cNvPr>
          <p:cNvSpPr/>
          <p:nvPr/>
        </p:nvSpPr>
        <p:spPr>
          <a:xfrm>
            <a:off x="3203575" y="4508500"/>
            <a:ext cx="2376488" cy="863600"/>
          </a:xfrm>
          <a:prstGeom prst="horizontalScroll">
            <a:avLst/>
          </a:prstGeom>
          <a:solidFill>
            <a:srgbClr val="FFE18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solidFill>
                  <a:srgbClr val="C00000"/>
                </a:solidFill>
                <a:latin typeface="Arial" charset="0"/>
                <a:cs typeface="Arial" charset="0"/>
              </a:rPr>
              <a:t>приоткрыть</a:t>
            </a:r>
          </a:p>
        </p:txBody>
      </p:sp>
      <p:sp>
        <p:nvSpPr>
          <p:cNvPr id="16" name="Горизонтальный свиток 15">
            <a:hlinkClick r:id="" action="ppaction://macro?name=DA_MN"/>
          </p:cNvPr>
          <p:cNvSpPr/>
          <p:nvPr/>
        </p:nvSpPr>
        <p:spPr>
          <a:xfrm>
            <a:off x="6264275" y="3073400"/>
            <a:ext cx="2411413" cy="792163"/>
          </a:xfrm>
          <a:prstGeom prst="horizontalScroll">
            <a:avLst/>
          </a:prstGeom>
          <a:solidFill>
            <a:srgbClr val="FFE18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 err="1">
                <a:solidFill>
                  <a:srgbClr val="C00000"/>
                </a:solidFill>
                <a:latin typeface="Arial" charset="0"/>
                <a:cs typeface="Arial" charset="0"/>
              </a:rPr>
              <a:t>призакрыть</a:t>
            </a:r>
            <a:endParaRPr lang="ru-RU" sz="2400" b="1" dirty="0">
              <a:solidFill>
                <a:srgbClr val="C00000"/>
              </a:solidFill>
              <a:latin typeface="Arial" charset="0"/>
              <a:cs typeface="Arial" charset="0"/>
            </a:endParaRPr>
          </a:p>
        </p:txBody>
      </p:sp>
      <p:sp>
        <p:nvSpPr>
          <p:cNvPr id="17" name="Горизонтальный свиток 16">
            <a:hlinkClick r:id="" action="ppaction://macro?name=NET_MN"/>
          </p:cNvPr>
          <p:cNvSpPr/>
          <p:nvPr/>
        </p:nvSpPr>
        <p:spPr>
          <a:xfrm>
            <a:off x="6300788" y="4437063"/>
            <a:ext cx="2447925" cy="779462"/>
          </a:xfrm>
          <a:prstGeom prst="horizontalScroll">
            <a:avLst/>
          </a:prstGeom>
          <a:solidFill>
            <a:srgbClr val="FFE18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solidFill>
                  <a:srgbClr val="C00000"/>
                </a:solidFill>
                <a:latin typeface="Arial" charset="0"/>
                <a:cs typeface="Arial" charset="0"/>
              </a:rPr>
              <a:t>пригородный</a:t>
            </a:r>
          </a:p>
        </p:txBody>
      </p:sp>
      <p:sp>
        <p:nvSpPr>
          <p:cNvPr id="2" name="Скругленный прямоугольник 14">
            <a:hlinkClick r:id="" action="ppaction://macro?name=NET_MN"/>
          </p:cNvPr>
          <p:cNvSpPr/>
          <p:nvPr/>
        </p:nvSpPr>
        <p:spPr>
          <a:xfrm>
            <a:off x="4789488" y="1727200"/>
            <a:ext cx="2627312" cy="863600"/>
          </a:xfrm>
          <a:prstGeom prst="horizontalScroll">
            <a:avLst/>
          </a:prstGeom>
          <a:solidFill>
            <a:srgbClr val="FFE18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solidFill>
                  <a:srgbClr val="C00000"/>
                </a:solidFill>
                <a:latin typeface="Arial" charset="0"/>
                <a:cs typeface="Arial" charset="0"/>
              </a:rPr>
              <a:t>прилететь</a:t>
            </a:r>
          </a:p>
        </p:txBody>
      </p:sp>
      <p:sp>
        <p:nvSpPr>
          <p:cNvPr id="3" name="Скругленный прямоугольник 14">
            <a:hlinkClick r:id="" action="ppaction://macro?name=NET_MN"/>
          </p:cNvPr>
          <p:cNvSpPr/>
          <p:nvPr/>
        </p:nvSpPr>
        <p:spPr>
          <a:xfrm>
            <a:off x="1558925" y="1698625"/>
            <a:ext cx="2587625" cy="936625"/>
          </a:xfrm>
          <a:prstGeom prst="horizontalScroll">
            <a:avLst/>
          </a:prstGeom>
          <a:solidFill>
            <a:srgbClr val="FFE18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solidFill>
                  <a:srgbClr val="C00000"/>
                </a:solidFill>
                <a:latin typeface="Arial" charset="0"/>
                <a:cs typeface="Arial" charset="0"/>
              </a:rPr>
              <a:t>приморский</a:t>
            </a:r>
          </a:p>
        </p:txBody>
      </p:sp>
      <p:sp>
        <p:nvSpPr>
          <p:cNvPr id="18" name="Скругленный прямоугольник 19">
            <a:hlinkClick r:id="" action="ppaction://macro?name=wrk_refresh"/>
          </p:cNvPr>
          <p:cNvSpPr>
            <a:spLocks noChangeArrowheads="1"/>
          </p:cNvSpPr>
          <p:nvPr/>
        </p:nvSpPr>
        <p:spPr bwMode="auto">
          <a:xfrm>
            <a:off x="1259632" y="5643563"/>
            <a:ext cx="2643188" cy="642937"/>
          </a:xfrm>
          <a:prstGeom prst="bevel">
            <a:avLst/>
          </a:prstGeom>
          <a:solidFill>
            <a:srgbClr val="558ED5">
              <a:alpha val="65882"/>
            </a:srgbClr>
          </a:solidFill>
          <a:ln w="25400" algn="ctr">
            <a:solidFill>
              <a:srgbClr val="990000"/>
            </a:solidFill>
            <a:round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ru-RU" sz="2800" b="1" dirty="0">
                <a:ln w="18000">
                  <a:solidFill>
                    <a:srgbClr val="C00000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cs typeface="Arial" charset="0"/>
              </a:rPr>
              <a:t>исправить</a:t>
            </a:r>
            <a:endParaRPr lang="ru-RU" sz="2800" dirty="0">
              <a:ln w="18000">
                <a:solidFill>
                  <a:srgbClr val="C00000"/>
                </a:solidFill>
                <a:prstDash val="solid"/>
                <a:miter lim="800000"/>
              </a:ln>
              <a:solidFill>
                <a:srgbClr val="FFFF00"/>
              </a:solidFill>
              <a:cs typeface="Arial" charset="0"/>
            </a:endParaRPr>
          </a:p>
        </p:txBody>
      </p:sp>
      <p:sp>
        <p:nvSpPr>
          <p:cNvPr id="19" name="Багетная рамка 18">
            <a:hlinkClick r:id="" action="ppaction://macro?name=wrk_finished"/>
          </p:cNvPr>
          <p:cNvSpPr/>
          <p:nvPr/>
        </p:nvSpPr>
        <p:spPr>
          <a:xfrm>
            <a:off x="5004048" y="5643563"/>
            <a:ext cx="3000375" cy="642937"/>
          </a:xfrm>
          <a:prstGeom prst="bevel">
            <a:avLst/>
          </a:prstGeom>
          <a:solidFill>
            <a:srgbClr val="FF9900">
              <a:alpha val="65882"/>
            </a:srgbClr>
          </a:solidFill>
          <a:ln>
            <a:solidFill>
              <a:srgbClr val="99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>
                <a:ln w="18000">
                  <a:solidFill>
                    <a:srgbClr val="C00000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ответ готов!</a:t>
            </a:r>
          </a:p>
        </p:txBody>
      </p:sp>
      <p:sp>
        <p:nvSpPr>
          <p:cNvPr id="20" name="Заголовок 1"/>
          <p:cNvSpPr txBox="1">
            <a:spLocks/>
          </p:cNvSpPr>
          <p:nvPr/>
        </p:nvSpPr>
        <p:spPr bwMode="auto">
          <a:xfrm>
            <a:off x="515938" y="188913"/>
            <a:ext cx="8229600" cy="1143000"/>
          </a:xfrm>
          <a:prstGeom prst="rect">
            <a:avLst/>
          </a:prstGeom>
          <a:solidFill>
            <a:srgbClr val="FFE181"/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defRPr/>
            </a:pPr>
            <a:r>
              <a:rPr lang="ru-RU" sz="2800" b="1" smtClean="0">
                <a:solidFill>
                  <a:srgbClr val="0066FF"/>
                </a:solidFill>
                <a:latin typeface="Times New Roman" pitchFamily="18" charset="0"/>
                <a:cs typeface="Times New Roman" pitchFamily="18" charset="0"/>
              </a:rPr>
              <a:t>Укажите слова </a:t>
            </a:r>
            <a:r>
              <a:rPr lang="ru-RU" sz="2800" b="1" dirty="0" smtClean="0">
                <a:solidFill>
                  <a:srgbClr val="0066FF"/>
                </a:solidFill>
                <a:latin typeface="Times New Roman" pitchFamily="18" charset="0"/>
                <a:cs typeface="Times New Roman" pitchFamily="18" charset="0"/>
              </a:rPr>
              <a:t>со значением неполноты действия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 nodeType="clickPar">
                      <p:stCondLst>
                        <p:cond delay="0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 tmFilter="0, 0; .2, .5; .8, .5; 1, 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250" autoRev="1" fill="hold"/>
                                        <p:tgtEl>
                                          <p:spTgt spid="1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 nodeType="clickPar">
                      <p:stCondLst>
                        <p:cond delay="0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 tmFilter="0, 0; .2, .5; .8, .5; 1, 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" dur="250" autoRev="1" fill="hold"/>
                                        <p:tgtEl>
                                          <p:spTgt spid="1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3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 nodeType="clickPar">
                      <p:stCondLst>
                        <p:cond delay="0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 tmFilter="0, 0; .2, .5; .8, .5; 1, 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7" dur="250" autoRev="1" fill="hold"/>
                                        <p:tgtEl>
                                          <p:spTgt spid="1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4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 nodeType="clickPar">
                      <p:stCondLst>
                        <p:cond delay="0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 tmFilter="0, 0; .2, .5; .8, .5; 1, 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7" dur="250" autoRev="1" fill="hold"/>
                                        <p:tgtEl>
                                          <p:spTgt spid="1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5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 nodeType="clickPar">
                      <p:stCondLst>
                        <p:cond delay="0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500" tmFilter="0, 0; .2, .5; .8, .5; 1, 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7" dur="250" autoRev="1" fill="hold"/>
                                        <p:tgtEl>
                                          <p:spTgt spid="1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5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6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 nodeType="clickPar">
                      <p:stCondLst>
                        <p:cond delay="0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7" dur="2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6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7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 nodeType="clickPar">
                      <p:stCondLst>
                        <p:cond delay="0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500" tmFilter="0, 0; .2, .5; .8, .5; 1, 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7" dur="250" autoRev="1" fill="hold"/>
                                        <p:tgtEl>
                                          <p:spTgt spid="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7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8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4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2" grpId="0" animBg="1"/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Горизонтальный свиток 3">
            <a:hlinkClick r:id="" action="ppaction://macro?name=NET_MN"/>
          </p:cNvPr>
          <p:cNvSpPr/>
          <p:nvPr/>
        </p:nvSpPr>
        <p:spPr>
          <a:xfrm>
            <a:off x="250825" y="2695575"/>
            <a:ext cx="2295525" cy="865188"/>
          </a:xfrm>
          <a:prstGeom prst="horizontalScroll">
            <a:avLst/>
          </a:prstGeom>
          <a:solidFill>
            <a:srgbClr val="FFE18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solidFill>
                  <a:srgbClr val="C00000"/>
                </a:solidFill>
                <a:latin typeface="Arial" charset="0"/>
                <a:cs typeface="Arial" charset="0"/>
              </a:rPr>
              <a:t>прежадный</a:t>
            </a:r>
          </a:p>
        </p:txBody>
      </p:sp>
      <p:sp>
        <p:nvSpPr>
          <p:cNvPr id="13" name="Горизонтальный свиток 12">
            <a:hlinkClick r:id="" action="ppaction://macro?name=NET_MN"/>
          </p:cNvPr>
          <p:cNvSpPr/>
          <p:nvPr/>
        </p:nvSpPr>
        <p:spPr>
          <a:xfrm>
            <a:off x="263525" y="3824288"/>
            <a:ext cx="2282825" cy="793750"/>
          </a:xfrm>
          <a:prstGeom prst="horizontalScroll">
            <a:avLst/>
          </a:prstGeom>
          <a:solidFill>
            <a:srgbClr val="FFE18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solidFill>
                  <a:srgbClr val="C00000"/>
                </a:solidFill>
                <a:latin typeface="Arial" charset="0"/>
                <a:cs typeface="Arial" charset="0"/>
              </a:rPr>
              <a:t>приехать</a:t>
            </a:r>
          </a:p>
        </p:txBody>
      </p:sp>
      <p:sp>
        <p:nvSpPr>
          <p:cNvPr id="14" name="Горизонтальный свиток 13">
            <a:hlinkClick r:id="" action="ppaction://macro?name=NET_MN"/>
          </p:cNvPr>
          <p:cNvSpPr/>
          <p:nvPr/>
        </p:nvSpPr>
        <p:spPr>
          <a:xfrm>
            <a:off x="3198813" y="2657475"/>
            <a:ext cx="2560637" cy="865188"/>
          </a:xfrm>
          <a:prstGeom prst="horizontalScroll">
            <a:avLst/>
          </a:prstGeom>
          <a:solidFill>
            <a:srgbClr val="FFE18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solidFill>
                  <a:srgbClr val="C00000"/>
                </a:solidFill>
                <a:latin typeface="Arial" charset="0"/>
                <a:cs typeface="Arial" charset="0"/>
              </a:rPr>
              <a:t>приблизить</a:t>
            </a:r>
          </a:p>
        </p:txBody>
      </p:sp>
      <p:sp>
        <p:nvSpPr>
          <p:cNvPr id="15" name="Горизонтальный свиток 14">
            <a:hlinkClick r:id="" action="ppaction://macro?name=DA_MN"/>
          </p:cNvPr>
          <p:cNvSpPr/>
          <p:nvPr/>
        </p:nvSpPr>
        <p:spPr>
          <a:xfrm>
            <a:off x="3198813" y="3824288"/>
            <a:ext cx="2560637" cy="720725"/>
          </a:xfrm>
          <a:prstGeom prst="horizontalScroll">
            <a:avLst/>
          </a:prstGeom>
          <a:solidFill>
            <a:srgbClr val="FFE18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>
                <a:solidFill>
                  <a:srgbClr val="C00000"/>
                </a:solidFill>
                <a:latin typeface="Arial" charset="0"/>
                <a:cs typeface="Arial" charset="0"/>
              </a:rPr>
              <a:t>прибить</a:t>
            </a:r>
            <a:endParaRPr lang="ru-RU" sz="2400" b="1" dirty="0">
              <a:solidFill>
                <a:srgbClr val="C00000"/>
              </a:solidFill>
              <a:latin typeface="Arial" charset="0"/>
              <a:cs typeface="Arial" charset="0"/>
            </a:endParaRPr>
          </a:p>
        </p:txBody>
      </p:sp>
      <p:sp>
        <p:nvSpPr>
          <p:cNvPr id="16" name="Горизонтальный свиток 15">
            <a:hlinkClick r:id="" action="ppaction://macro?name=NET_MN"/>
          </p:cNvPr>
          <p:cNvSpPr/>
          <p:nvPr/>
        </p:nvSpPr>
        <p:spPr>
          <a:xfrm>
            <a:off x="6086475" y="2633663"/>
            <a:ext cx="2662238" cy="795337"/>
          </a:xfrm>
          <a:prstGeom prst="horizontalScroll">
            <a:avLst/>
          </a:prstGeom>
          <a:solidFill>
            <a:srgbClr val="FFE18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solidFill>
                  <a:srgbClr val="C00000"/>
                </a:solidFill>
                <a:latin typeface="Arial" charset="0"/>
                <a:cs typeface="Arial" charset="0"/>
              </a:rPr>
              <a:t>прилечь</a:t>
            </a:r>
          </a:p>
        </p:txBody>
      </p:sp>
      <p:sp>
        <p:nvSpPr>
          <p:cNvPr id="17" name="Горизонтальный свиток 16">
            <a:hlinkClick r:id="" action="ppaction://macro?name=NET_MN"/>
          </p:cNvPr>
          <p:cNvSpPr/>
          <p:nvPr/>
        </p:nvSpPr>
        <p:spPr>
          <a:xfrm>
            <a:off x="6086475" y="3787775"/>
            <a:ext cx="2662238" cy="720725"/>
          </a:xfrm>
          <a:prstGeom prst="horizontalScroll">
            <a:avLst/>
          </a:prstGeom>
          <a:solidFill>
            <a:srgbClr val="FFE18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solidFill>
                  <a:srgbClr val="C00000"/>
                </a:solidFill>
                <a:latin typeface="Arial" charset="0"/>
                <a:cs typeface="Arial" charset="0"/>
              </a:rPr>
              <a:t>прекрасный</a:t>
            </a:r>
          </a:p>
        </p:txBody>
      </p:sp>
      <p:sp>
        <p:nvSpPr>
          <p:cNvPr id="2" name="Скругленный прямоугольник 15">
            <a:hlinkClick r:id="" action="ppaction://macro?name=DA_MN"/>
          </p:cNvPr>
          <p:cNvSpPr/>
          <p:nvPr/>
        </p:nvSpPr>
        <p:spPr>
          <a:xfrm>
            <a:off x="6061075" y="1552575"/>
            <a:ext cx="2687638" cy="792163"/>
          </a:xfrm>
          <a:prstGeom prst="horizontalScroll">
            <a:avLst/>
          </a:prstGeom>
          <a:solidFill>
            <a:srgbClr val="FFE18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solidFill>
                  <a:srgbClr val="C00000"/>
                </a:solidFill>
                <a:latin typeface="Arial" charset="0"/>
                <a:cs typeface="Arial" charset="0"/>
              </a:rPr>
              <a:t>прикрутить</a:t>
            </a:r>
          </a:p>
        </p:txBody>
      </p:sp>
      <p:sp>
        <p:nvSpPr>
          <p:cNvPr id="3" name="Скругленный прямоугольник 15">
            <a:hlinkClick r:id="" action="ppaction://macro?name=DA_MN"/>
          </p:cNvPr>
          <p:cNvSpPr/>
          <p:nvPr/>
        </p:nvSpPr>
        <p:spPr>
          <a:xfrm>
            <a:off x="3198813" y="1552575"/>
            <a:ext cx="2560637" cy="863600"/>
          </a:xfrm>
          <a:prstGeom prst="horizontalScroll">
            <a:avLst/>
          </a:prstGeom>
          <a:solidFill>
            <a:srgbClr val="FFE18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solidFill>
                  <a:srgbClr val="C00000"/>
                </a:solidFill>
                <a:latin typeface="Arial" charset="0"/>
                <a:cs typeface="Arial" charset="0"/>
              </a:rPr>
              <a:t>приклеить</a:t>
            </a:r>
          </a:p>
        </p:txBody>
      </p:sp>
      <p:sp>
        <p:nvSpPr>
          <p:cNvPr id="5" name="Скругленный прямоугольник 15">
            <a:hlinkClick r:id="" action="ppaction://macro?name=DA_MN"/>
          </p:cNvPr>
          <p:cNvSpPr/>
          <p:nvPr/>
        </p:nvSpPr>
        <p:spPr>
          <a:xfrm>
            <a:off x="250825" y="1628775"/>
            <a:ext cx="2592388" cy="868363"/>
          </a:xfrm>
          <a:prstGeom prst="horizontalScroll">
            <a:avLst/>
          </a:prstGeom>
          <a:solidFill>
            <a:srgbClr val="FFE18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solidFill>
                  <a:srgbClr val="C00000"/>
                </a:solidFill>
                <a:latin typeface="Arial" charset="0"/>
                <a:cs typeface="Arial" charset="0"/>
              </a:rPr>
              <a:t>пришить</a:t>
            </a:r>
          </a:p>
        </p:txBody>
      </p:sp>
      <p:sp>
        <p:nvSpPr>
          <p:cNvPr id="18" name="Скругленный прямоугольник 19">
            <a:hlinkClick r:id="" action="ppaction://macro?name=wrk_refresh"/>
          </p:cNvPr>
          <p:cNvSpPr>
            <a:spLocks noChangeArrowheads="1"/>
          </p:cNvSpPr>
          <p:nvPr/>
        </p:nvSpPr>
        <p:spPr bwMode="auto">
          <a:xfrm>
            <a:off x="1259632" y="5643563"/>
            <a:ext cx="2643188" cy="642937"/>
          </a:xfrm>
          <a:prstGeom prst="bevel">
            <a:avLst/>
          </a:prstGeom>
          <a:solidFill>
            <a:srgbClr val="558ED5">
              <a:alpha val="65882"/>
            </a:srgbClr>
          </a:solidFill>
          <a:ln w="25400" algn="ctr">
            <a:solidFill>
              <a:srgbClr val="990000"/>
            </a:solidFill>
            <a:round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ru-RU" sz="2800" b="1" dirty="0">
                <a:ln w="18000">
                  <a:solidFill>
                    <a:srgbClr val="C00000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cs typeface="Arial" charset="0"/>
              </a:rPr>
              <a:t>исправить</a:t>
            </a:r>
            <a:endParaRPr lang="ru-RU" sz="2800" dirty="0">
              <a:ln w="18000">
                <a:solidFill>
                  <a:srgbClr val="C00000"/>
                </a:solidFill>
                <a:prstDash val="solid"/>
                <a:miter lim="800000"/>
              </a:ln>
              <a:solidFill>
                <a:srgbClr val="FFFF00"/>
              </a:solidFill>
              <a:cs typeface="Arial" charset="0"/>
            </a:endParaRPr>
          </a:p>
        </p:txBody>
      </p:sp>
      <p:sp>
        <p:nvSpPr>
          <p:cNvPr id="19" name="Багетная рамка 18">
            <a:hlinkClick r:id="" action="ppaction://macro?name=wrk_finished"/>
          </p:cNvPr>
          <p:cNvSpPr/>
          <p:nvPr/>
        </p:nvSpPr>
        <p:spPr>
          <a:xfrm>
            <a:off x="5004048" y="5643563"/>
            <a:ext cx="3000375" cy="642937"/>
          </a:xfrm>
          <a:prstGeom prst="bevel">
            <a:avLst/>
          </a:prstGeom>
          <a:solidFill>
            <a:srgbClr val="FF9900">
              <a:alpha val="65882"/>
            </a:srgbClr>
          </a:solidFill>
          <a:ln>
            <a:solidFill>
              <a:srgbClr val="99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>
                <a:ln w="18000">
                  <a:solidFill>
                    <a:srgbClr val="C00000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ответ готов!</a:t>
            </a:r>
          </a:p>
        </p:txBody>
      </p:sp>
      <p:sp>
        <p:nvSpPr>
          <p:cNvPr id="20" name="Заголовок 1"/>
          <p:cNvSpPr txBox="1">
            <a:spLocks/>
          </p:cNvSpPr>
          <p:nvPr/>
        </p:nvSpPr>
        <p:spPr bwMode="auto">
          <a:xfrm>
            <a:off x="581025" y="188913"/>
            <a:ext cx="8229600" cy="1143000"/>
          </a:xfrm>
          <a:prstGeom prst="rect">
            <a:avLst/>
          </a:prstGeom>
          <a:solidFill>
            <a:srgbClr val="FFE181"/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defRPr/>
            </a:pPr>
            <a:r>
              <a:rPr lang="ru-RU" sz="2800" b="1" dirty="0" smtClean="0">
                <a:solidFill>
                  <a:srgbClr val="0066FF"/>
                </a:solidFill>
                <a:latin typeface="Times New Roman" pitchFamily="18" charset="0"/>
                <a:cs typeface="Times New Roman" pitchFamily="18" charset="0"/>
              </a:rPr>
              <a:t>Укажите слова со значением присоединения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 nodeType="clickPar">
                      <p:stCondLst>
                        <p:cond delay="0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 tmFilter="0, 0; .2, .5; .8, .5; 1, 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250" autoRev="1" fill="hold"/>
                                        <p:tgtEl>
                                          <p:spTgt spid="1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 nodeType="clickPar">
                      <p:stCondLst>
                        <p:cond delay="0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 tmFilter="0, 0; .2, .5; .8, .5; 1, 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" dur="250" autoRev="1" fill="hold"/>
                                        <p:tgtEl>
                                          <p:spTgt spid="1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3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 nodeType="clickPar">
                      <p:stCondLst>
                        <p:cond delay="0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 tmFilter="0, 0; .2, .5; .8, .5; 1, 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7" dur="250" autoRev="1" fill="hold"/>
                                        <p:tgtEl>
                                          <p:spTgt spid="1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4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 nodeType="clickPar">
                      <p:stCondLst>
                        <p:cond delay="0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 tmFilter="0, 0; .2, .5; .8, .5; 1, 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7" dur="250" autoRev="1" fill="hold"/>
                                        <p:tgtEl>
                                          <p:spTgt spid="1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5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 nodeType="clickPar">
                      <p:stCondLst>
                        <p:cond delay="0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500" tmFilter="0, 0; .2, .5; .8, .5; 1, 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7" dur="250" autoRev="1" fill="hold"/>
                                        <p:tgtEl>
                                          <p:spTgt spid="1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5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6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 nodeType="clickPar">
                      <p:stCondLst>
                        <p:cond delay="0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7" dur="2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6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7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 nodeType="clickPar">
                      <p:stCondLst>
                        <p:cond delay="0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500" tmFilter="0, 0; .2, .5; .8, .5; 1, 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7" dur="250" autoRev="1" fill="hold"/>
                                        <p:tgtEl>
                                          <p:spTgt spid="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7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8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 nodeType="clickPar">
                      <p:stCondLst>
                        <p:cond delay="0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6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7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9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4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2" grpId="0" animBg="1"/>
      <p:bldP spid="3" grpId="0" animBg="1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Горизонтальный свиток 3">
            <a:hlinkClick r:id="" action="ppaction://macro?name=DA_MN"/>
          </p:cNvPr>
          <p:cNvSpPr/>
          <p:nvPr/>
        </p:nvSpPr>
        <p:spPr>
          <a:xfrm>
            <a:off x="104775" y="2686050"/>
            <a:ext cx="2581275" cy="857250"/>
          </a:xfrm>
          <a:prstGeom prst="horizontalScroll">
            <a:avLst/>
          </a:prstGeom>
          <a:solidFill>
            <a:srgbClr val="FFE18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solidFill>
                  <a:srgbClr val="C00000"/>
                </a:solidFill>
                <a:latin typeface="Arial" charset="0"/>
                <a:cs typeface="Arial" charset="0"/>
              </a:rPr>
              <a:t>преуспевать</a:t>
            </a:r>
          </a:p>
        </p:txBody>
      </p:sp>
      <p:sp>
        <p:nvSpPr>
          <p:cNvPr id="13" name="Горизонтальный свиток 12">
            <a:hlinkClick r:id="" action="ppaction://macro?name=NET_MN"/>
          </p:cNvPr>
          <p:cNvSpPr/>
          <p:nvPr/>
        </p:nvSpPr>
        <p:spPr>
          <a:xfrm>
            <a:off x="73025" y="3860800"/>
            <a:ext cx="2555875" cy="863600"/>
          </a:xfrm>
          <a:prstGeom prst="horizontalScroll">
            <a:avLst/>
          </a:prstGeom>
          <a:solidFill>
            <a:srgbClr val="FFE18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solidFill>
                  <a:srgbClr val="C00000"/>
                </a:solidFill>
                <a:latin typeface="Arial" charset="0"/>
                <a:cs typeface="Arial" charset="0"/>
              </a:rPr>
              <a:t>преображать</a:t>
            </a:r>
          </a:p>
        </p:txBody>
      </p:sp>
      <p:sp>
        <p:nvSpPr>
          <p:cNvPr id="14" name="Горизонтальный свиток 13">
            <a:hlinkClick r:id="" action="ppaction://macro?name=DA_MN"/>
          </p:cNvPr>
          <p:cNvSpPr/>
          <p:nvPr/>
        </p:nvSpPr>
        <p:spPr>
          <a:xfrm>
            <a:off x="2987675" y="2686050"/>
            <a:ext cx="2808288" cy="857250"/>
          </a:xfrm>
          <a:prstGeom prst="horizontalScroll">
            <a:avLst/>
          </a:prstGeom>
          <a:solidFill>
            <a:srgbClr val="FFE18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solidFill>
                  <a:srgbClr val="C00000"/>
                </a:solidFill>
                <a:latin typeface="Arial" charset="0"/>
                <a:cs typeface="Arial" charset="0"/>
              </a:rPr>
              <a:t>преинтересный</a:t>
            </a:r>
          </a:p>
        </p:txBody>
      </p:sp>
      <p:sp>
        <p:nvSpPr>
          <p:cNvPr id="15" name="Горизонтальный свиток 14">
            <a:hlinkClick r:id="" action="ppaction://macro?name=DA_MN"/>
          </p:cNvPr>
          <p:cNvSpPr/>
          <p:nvPr/>
        </p:nvSpPr>
        <p:spPr>
          <a:xfrm>
            <a:off x="2987675" y="3848100"/>
            <a:ext cx="2808288" cy="863600"/>
          </a:xfrm>
          <a:prstGeom prst="horizontalScroll">
            <a:avLst/>
          </a:prstGeom>
          <a:solidFill>
            <a:srgbClr val="FFE18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solidFill>
                  <a:srgbClr val="C00000"/>
                </a:solidFill>
                <a:latin typeface="Arial" charset="0"/>
                <a:cs typeface="Arial" charset="0"/>
              </a:rPr>
              <a:t>пренеприятный</a:t>
            </a:r>
          </a:p>
        </p:txBody>
      </p:sp>
      <p:sp>
        <p:nvSpPr>
          <p:cNvPr id="16" name="Горизонтальный свиток 15">
            <a:hlinkClick r:id="" action="ppaction://macro?name=NET_MN"/>
          </p:cNvPr>
          <p:cNvSpPr/>
          <p:nvPr/>
        </p:nvSpPr>
        <p:spPr>
          <a:xfrm>
            <a:off x="6084888" y="2695575"/>
            <a:ext cx="2951162" cy="855663"/>
          </a:xfrm>
          <a:prstGeom prst="horizontalScroll">
            <a:avLst/>
          </a:prstGeom>
          <a:solidFill>
            <a:srgbClr val="FFE18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solidFill>
                  <a:srgbClr val="C00000"/>
                </a:solidFill>
                <a:latin typeface="Arial" charset="0"/>
                <a:cs typeface="Arial" charset="0"/>
              </a:rPr>
              <a:t>превращать</a:t>
            </a:r>
          </a:p>
        </p:txBody>
      </p:sp>
      <p:sp>
        <p:nvSpPr>
          <p:cNvPr id="17" name="Горизонтальный свиток 16">
            <a:hlinkClick r:id="" action="ppaction://macro?name=DA_MN"/>
          </p:cNvPr>
          <p:cNvSpPr/>
          <p:nvPr/>
        </p:nvSpPr>
        <p:spPr>
          <a:xfrm>
            <a:off x="6084888" y="3848100"/>
            <a:ext cx="2951162" cy="863600"/>
          </a:xfrm>
          <a:prstGeom prst="horizontalScroll">
            <a:avLst/>
          </a:prstGeom>
          <a:solidFill>
            <a:srgbClr val="FFE18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solidFill>
                  <a:srgbClr val="C00000"/>
                </a:solidFill>
                <a:latin typeface="Arial" charset="0"/>
                <a:cs typeface="Arial" charset="0"/>
              </a:rPr>
              <a:t>преувеличивать</a:t>
            </a:r>
          </a:p>
        </p:txBody>
      </p:sp>
      <p:sp>
        <p:nvSpPr>
          <p:cNvPr id="2" name="Скругленный прямоугольник 16">
            <a:hlinkClick r:id="" action="ppaction://macro?name=DA_MN"/>
          </p:cNvPr>
          <p:cNvSpPr/>
          <p:nvPr/>
        </p:nvSpPr>
        <p:spPr>
          <a:xfrm>
            <a:off x="1577975" y="1557338"/>
            <a:ext cx="2449513" cy="790575"/>
          </a:xfrm>
          <a:prstGeom prst="horizontalScroll">
            <a:avLst/>
          </a:prstGeom>
          <a:solidFill>
            <a:srgbClr val="FFE18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solidFill>
                  <a:srgbClr val="C00000"/>
                </a:solidFill>
                <a:latin typeface="Arial" charset="0"/>
                <a:cs typeface="Arial" charset="0"/>
              </a:rPr>
              <a:t>прекрасный</a:t>
            </a:r>
          </a:p>
        </p:txBody>
      </p:sp>
      <p:sp>
        <p:nvSpPr>
          <p:cNvPr id="3" name="Скругленный прямоугольник 16">
            <a:hlinkClick r:id="" action="ppaction://macro?name=NET_MN"/>
          </p:cNvPr>
          <p:cNvSpPr/>
          <p:nvPr/>
        </p:nvSpPr>
        <p:spPr>
          <a:xfrm>
            <a:off x="5113338" y="1520825"/>
            <a:ext cx="2446337" cy="863600"/>
          </a:xfrm>
          <a:prstGeom prst="horizontalScroll">
            <a:avLst/>
          </a:prstGeom>
          <a:solidFill>
            <a:srgbClr val="FFE18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solidFill>
                  <a:srgbClr val="C00000"/>
                </a:solidFill>
                <a:latin typeface="Arial" charset="0"/>
                <a:cs typeface="Arial" charset="0"/>
              </a:rPr>
              <a:t>препятствие</a:t>
            </a:r>
          </a:p>
        </p:txBody>
      </p:sp>
      <p:sp>
        <p:nvSpPr>
          <p:cNvPr id="18" name="Скругленный прямоугольник 19">
            <a:hlinkClick r:id="" action="ppaction://macro?name=wrk_refresh"/>
          </p:cNvPr>
          <p:cNvSpPr>
            <a:spLocks noChangeArrowheads="1"/>
          </p:cNvSpPr>
          <p:nvPr/>
        </p:nvSpPr>
        <p:spPr bwMode="auto">
          <a:xfrm>
            <a:off x="1259632" y="5643563"/>
            <a:ext cx="2643188" cy="642937"/>
          </a:xfrm>
          <a:prstGeom prst="bevel">
            <a:avLst/>
          </a:prstGeom>
          <a:solidFill>
            <a:srgbClr val="558ED5">
              <a:alpha val="65882"/>
            </a:srgbClr>
          </a:solidFill>
          <a:ln w="25400" algn="ctr">
            <a:solidFill>
              <a:srgbClr val="990000"/>
            </a:solidFill>
            <a:round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ru-RU" sz="2800" b="1" dirty="0">
                <a:ln w="18000">
                  <a:solidFill>
                    <a:srgbClr val="C00000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cs typeface="Arial" charset="0"/>
              </a:rPr>
              <a:t>исправить</a:t>
            </a:r>
            <a:endParaRPr lang="ru-RU" sz="2800" dirty="0">
              <a:ln w="18000">
                <a:solidFill>
                  <a:srgbClr val="C00000"/>
                </a:solidFill>
                <a:prstDash val="solid"/>
                <a:miter lim="800000"/>
              </a:ln>
              <a:solidFill>
                <a:srgbClr val="FFFF00"/>
              </a:solidFill>
              <a:cs typeface="Arial" charset="0"/>
            </a:endParaRPr>
          </a:p>
        </p:txBody>
      </p:sp>
      <p:sp>
        <p:nvSpPr>
          <p:cNvPr id="19" name="Багетная рамка 18">
            <a:hlinkClick r:id="" action="ppaction://macro?name=wrk_finished"/>
          </p:cNvPr>
          <p:cNvSpPr/>
          <p:nvPr/>
        </p:nvSpPr>
        <p:spPr>
          <a:xfrm>
            <a:off x="5004048" y="5643563"/>
            <a:ext cx="3000375" cy="642937"/>
          </a:xfrm>
          <a:prstGeom prst="bevel">
            <a:avLst/>
          </a:prstGeom>
          <a:solidFill>
            <a:srgbClr val="FF9900">
              <a:alpha val="65882"/>
            </a:srgbClr>
          </a:solidFill>
          <a:ln>
            <a:solidFill>
              <a:srgbClr val="99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>
                <a:ln w="18000">
                  <a:solidFill>
                    <a:srgbClr val="C00000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ответ готов!</a:t>
            </a:r>
          </a:p>
        </p:txBody>
      </p:sp>
      <p:sp>
        <p:nvSpPr>
          <p:cNvPr id="20" name="Заголовок 1"/>
          <p:cNvSpPr txBox="1">
            <a:spLocks/>
          </p:cNvSpPr>
          <p:nvPr/>
        </p:nvSpPr>
        <p:spPr bwMode="auto">
          <a:xfrm>
            <a:off x="581025" y="188913"/>
            <a:ext cx="8229600" cy="1143000"/>
          </a:xfrm>
          <a:prstGeom prst="rect">
            <a:avLst/>
          </a:prstGeom>
          <a:solidFill>
            <a:srgbClr val="FFE181"/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defRPr/>
            </a:pPr>
            <a:r>
              <a:rPr lang="ru-RU" sz="2800" b="1" dirty="0" smtClean="0">
                <a:solidFill>
                  <a:srgbClr val="0066FF"/>
                </a:solidFill>
                <a:latin typeface="Times New Roman" pitchFamily="18" charset="0"/>
                <a:cs typeface="Times New Roman" pitchFamily="18" charset="0"/>
              </a:rPr>
              <a:t>Укажите слова со значением высокой степени качества или действия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 nodeType="clickPar">
                      <p:stCondLst>
                        <p:cond delay="0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 tmFilter="0, 0; .2, .5; .8, .5; 1, 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250" autoRev="1" fill="hold"/>
                                        <p:tgtEl>
                                          <p:spTgt spid="1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 nodeType="clickPar">
                      <p:stCondLst>
                        <p:cond delay="0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 tmFilter="0, 0; .2, .5; .8, .5; 1, 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" dur="250" autoRev="1" fill="hold"/>
                                        <p:tgtEl>
                                          <p:spTgt spid="1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3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 nodeType="clickPar">
                      <p:stCondLst>
                        <p:cond delay="0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 tmFilter="0, 0; .2, .5; .8, .5; 1, 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7" dur="250" autoRev="1" fill="hold"/>
                                        <p:tgtEl>
                                          <p:spTgt spid="1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4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 nodeType="clickPar">
                      <p:stCondLst>
                        <p:cond delay="0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 tmFilter="0, 0; .2, .5; .8, .5; 1, 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7" dur="250" autoRev="1" fill="hold"/>
                                        <p:tgtEl>
                                          <p:spTgt spid="1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5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 nodeType="clickPar">
                      <p:stCondLst>
                        <p:cond delay="0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500" tmFilter="0, 0; .2, .5; .8, .5; 1, 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7" dur="250" autoRev="1" fill="hold"/>
                                        <p:tgtEl>
                                          <p:spTgt spid="1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5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6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 nodeType="clickPar">
                      <p:stCondLst>
                        <p:cond delay="0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7" dur="2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6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7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 nodeType="clickPar">
                      <p:stCondLst>
                        <p:cond delay="0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500" tmFilter="0, 0; .2, .5; .8, .5; 1, 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7" dur="250" autoRev="1" fill="hold"/>
                                        <p:tgtEl>
                                          <p:spTgt spid="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7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8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4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2" grpId="0" animBg="1"/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Горизонтальный свиток 3">
            <a:hlinkClick r:id="" action="ppaction://macro?name=NET_MN"/>
          </p:cNvPr>
          <p:cNvSpPr/>
          <p:nvPr/>
        </p:nvSpPr>
        <p:spPr>
          <a:xfrm>
            <a:off x="250825" y="2781300"/>
            <a:ext cx="2305050" cy="781050"/>
          </a:xfrm>
          <a:prstGeom prst="horizontalScroll">
            <a:avLst/>
          </a:prstGeom>
          <a:solidFill>
            <a:srgbClr val="FFE18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solidFill>
                  <a:srgbClr val="C00000"/>
                </a:solidFill>
                <a:latin typeface="Arial" charset="0"/>
                <a:cs typeface="Arial" charset="0"/>
              </a:rPr>
              <a:t>прилететь</a:t>
            </a:r>
          </a:p>
        </p:txBody>
      </p:sp>
      <p:sp>
        <p:nvSpPr>
          <p:cNvPr id="13" name="Горизонтальный свиток 12">
            <a:hlinkClick r:id="" action="ppaction://macro?name=DA_MN"/>
          </p:cNvPr>
          <p:cNvSpPr/>
          <p:nvPr/>
        </p:nvSpPr>
        <p:spPr>
          <a:xfrm>
            <a:off x="250825" y="3927475"/>
            <a:ext cx="2305050" cy="795338"/>
          </a:xfrm>
          <a:prstGeom prst="horizontalScroll">
            <a:avLst/>
          </a:prstGeom>
          <a:solidFill>
            <a:srgbClr val="FFE18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solidFill>
                  <a:srgbClr val="C00000"/>
                </a:solidFill>
                <a:latin typeface="Arial" charset="0"/>
                <a:cs typeface="Arial" charset="0"/>
              </a:rPr>
              <a:t>приморский</a:t>
            </a:r>
          </a:p>
        </p:txBody>
      </p:sp>
      <p:sp>
        <p:nvSpPr>
          <p:cNvPr id="14" name="Горизонтальный свиток 13">
            <a:hlinkClick r:id="" action="ppaction://macro?name=NET_MN"/>
          </p:cNvPr>
          <p:cNvSpPr/>
          <p:nvPr/>
        </p:nvSpPr>
        <p:spPr>
          <a:xfrm>
            <a:off x="3132138" y="2811463"/>
            <a:ext cx="2519362" cy="784225"/>
          </a:xfrm>
          <a:prstGeom prst="horizontalScroll">
            <a:avLst/>
          </a:prstGeom>
          <a:solidFill>
            <a:srgbClr val="FFE18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solidFill>
                  <a:srgbClr val="C00000"/>
                </a:solidFill>
                <a:latin typeface="Arial" charset="0"/>
                <a:cs typeface="Arial" charset="0"/>
              </a:rPr>
              <a:t>припрятать</a:t>
            </a:r>
          </a:p>
        </p:txBody>
      </p:sp>
      <p:sp>
        <p:nvSpPr>
          <p:cNvPr id="15" name="Горизонтальный свиток 14">
            <a:hlinkClick r:id="" action="ppaction://macro?name=NET_MN"/>
          </p:cNvPr>
          <p:cNvSpPr/>
          <p:nvPr/>
        </p:nvSpPr>
        <p:spPr>
          <a:xfrm>
            <a:off x="3132138" y="3957638"/>
            <a:ext cx="2519362" cy="795337"/>
          </a:xfrm>
          <a:prstGeom prst="horizontalScroll">
            <a:avLst/>
          </a:prstGeom>
          <a:solidFill>
            <a:srgbClr val="FFE18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solidFill>
                  <a:srgbClr val="C00000"/>
                </a:solidFill>
                <a:latin typeface="Arial" charset="0"/>
                <a:cs typeface="Arial" charset="0"/>
              </a:rPr>
              <a:t>присесть</a:t>
            </a:r>
          </a:p>
        </p:txBody>
      </p:sp>
      <p:sp>
        <p:nvSpPr>
          <p:cNvPr id="16" name="Горизонтальный свиток 15">
            <a:hlinkClick r:id="" action="ppaction://macro?name=DA_MN"/>
          </p:cNvPr>
          <p:cNvSpPr/>
          <p:nvPr/>
        </p:nvSpPr>
        <p:spPr>
          <a:xfrm>
            <a:off x="6130925" y="2706688"/>
            <a:ext cx="2679700" cy="855662"/>
          </a:xfrm>
          <a:prstGeom prst="horizontalScroll">
            <a:avLst/>
          </a:prstGeom>
          <a:solidFill>
            <a:srgbClr val="FFE18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solidFill>
                  <a:srgbClr val="C00000"/>
                </a:solidFill>
                <a:latin typeface="Arial" charset="0"/>
                <a:cs typeface="Arial" charset="0"/>
              </a:rPr>
              <a:t>пригородный</a:t>
            </a:r>
          </a:p>
        </p:txBody>
      </p:sp>
      <p:sp>
        <p:nvSpPr>
          <p:cNvPr id="17" name="Горизонтальный свиток 16">
            <a:hlinkClick r:id="" action="ppaction://macro?name=DA_MN"/>
          </p:cNvPr>
          <p:cNvSpPr/>
          <p:nvPr/>
        </p:nvSpPr>
        <p:spPr>
          <a:xfrm>
            <a:off x="6153150" y="3927475"/>
            <a:ext cx="2736850" cy="825500"/>
          </a:xfrm>
          <a:prstGeom prst="horizontalScroll">
            <a:avLst/>
          </a:prstGeom>
          <a:solidFill>
            <a:srgbClr val="FFE18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solidFill>
                  <a:srgbClr val="C00000"/>
                </a:solidFill>
                <a:latin typeface="Arial" charset="0"/>
                <a:cs typeface="Arial" charset="0"/>
              </a:rPr>
              <a:t>прибрежный</a:t>
            </a:r>
          </a:p>
        </p:txBody>
      </p:sp>
      <p:sp>
        <p:nvSpPr>
          <p:cNvPr id="2" name="Скругленный прямоугольник 16">
            <a:hlinkClick r:id="" action="ppaction://macro?name=DA_MN"/>
          </p:cNvPr>
          <p:cNvSpPr/>
          <p:nvPr/>
        </p:nvSpPr>
        <p:spPr>
          <a:xfrm>
            <a:off x="1487488" y="1557338"/>
            <a:ext cx="2519362" cy="936625"/>
          </a:xfrm>
          <a:prstGeom prst="horizontalScroll">
            <a:avLst/>
          </a:prstGeom>
          <a:solidFill>
            <a:srgbClr val="FFE18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solidFill>
                  <a:srgbClr val="C00000"/>
                </a:solidFill>
                <a:latin typeface="Arial" charset="0"/>
                <a:cs typeface="Arial" charset="0"/>
              </a:rPr>
              <a:t>пришкольный</a:t>
            </a:r>
          </a:p>
        </p:txBody>
      </p:sp>
      <p:sp>
        <p:nvSpPr>
          <p:cNvPr id="3" name="Скругленный прямоугольник 16">
            <a:hlinkClick r:id="" action="ppaction://macro?name=NET_MN"/>
          </p:cNvPr>
          <p:cNvSpPr/>
          <p:nvPr/>
        </p:nvSpPr>
        <p:spPr>
          <a:xfrm>
            <a:off x="4810125" y="1557338"/>
            <a:ext cx="2641600" cy="936625"/>
          </a:xfrm>
          <a:prstGeom prst="horizontalScroll">
            <a:avLst/>
          </a:prstGeom>
          <a:solidFill>
            <a:srgbClr val="FFE18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solidFill>
                  <a:srgbClr val="C00000"/>
                </a:solidFill>
                <a:latin typeface="Arial" charset="0"/>
                <a:cs typeface="Arial" charset="0"/>
              </a:rPr>
              <a:t>придумать</a:t>
            </a:r>
          </a:p>
        </p:txBody>
      </p:sp>
      <p:sp>
        <p:nvSpPr>
          <p:cNvPr id="18" name="Скругленный прямоугольник 19">
            <a:hlinkClick r:id="" action="ppaction://macro?name=wrk_refresh"/>
          </p:cNvPr>
          <p:cNvSpPr>
            <a:spLocks noChangeArrowheads="1"/>
          </p:cNvSpPr>
          <p:nvPr/>
        </p:nvSpPr>
        <p:spPr bwMode="auto">
          <a:xfrm>
            <a:off x="1259632" y="5643563"/>
            <a:ext cx="2643188" cy="642937"/>
          </a:xfrm>
          <a:prstGeom prst="bevel">
            <a:avLst/>
          </a:prstGeom>
          <a:solidFill>
            <a:srgbClr val="558ED5">
              <a:alpha val="65882"/>
            </a:srgbClr>
          </a:solidFill>
          <a:ln w="25400" algn="ctr">
            <a:solidFill>
              <a:srgbClr val="990000"/>
            </a:solidFill>
            <a:round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ru-RU" sz="2800" b="1" dirty="0">
                <a:ln w="18000">
                  <a:solidFill>
                    <a:srgbClr val="C00000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cs typeface="Arial" charset="0"/>
              </a:rPr>
              <a:t>исправить</a:t>
            </a:r>
            <a:endParaRPr lang="ru-RU" sz="2800" dirty="0">
              <a:ln w="18000">
                <a:solidFill>
                  <a:srgbClr val="C00000"/>
                </a:solidFill>
                <a:prstDash val="solid"/>
                <a:miter lim="800000"/>
              </a:ln>
              <a:solidFill>
                <a:srgbClr val="FFFF00"/>
              </a:solidFill>
              <a:cs typeface="Arial" charset="0"/>
            </a:endParaRPr>
          </a:p>
        </p:txBody>
      </p:sp>
      <p:sp>
        <p:nvSpPr>
          <p:cNvPr id="19" name="Багетная рамка 18">
            <a:hlinkClick r:id="" action="ppaction://macro?name=wrk_finished"/>
          </p:cNvPr>
          <p:cNvSpPr/>
          <p:nvPr/>
        </p:nvSpPr>
        <p:spPr>
          <a:xfrm>
            <a:off x="5004048" y="5643563"/>
            <a:ext cx="3000375" cy="642937"/>
          </a:xfrm>
          <a:prstGeom prst="bevel">
            <a:avLst/>
          </a:prstGeom>
          <a:solidFill>
            <a:srgbClr val="FF9900">
              <a:alpha val="65882"/>
            </a:srgbClr>
          </a:solidFill>
          <a:ln>
            <a:solidFill>
              <a:srgbClr val="99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>
                <a:ln w="18000">
                  <a:solidFill>
                    <a:srgbClr val="C00000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ответ готов!</a:t>
            </a:r>
          </a:p>
        </p:txBody>
      </p:sp>
      <p:sp>
        <p:nvSpPr>
          <p:cNvPr id="20" name="Заголовок 1"/>
          <p:cNvSpPr txBox="1">
            <a:spLocks/>
          </p:cNvSpPr>
          <p:nvPr/>
        </p:nvSpPr>
        <p:spPr bwMode="auto">
          <a:xfrm>
            <a:off x="581025" y="188913"/>
            <a:ext cx="8229600" cy="1143000"/>
          </a:xfrm>
          <a:prstGeom prst="rect">
            <a:avLst/>
          </a:prstGeom>
          <a:solidFill>
            <a:srgbClr val="FFE181"/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defRPr/>
            </a:pPr>
            <a:r>
              <a:rPr lang="ru-RU" sz="2800" b="1" dirty="0" smtClean="0">
                <a:solidFill>
                  <a:srgbClr val="0066FF"/>
                </a:solidFill>
                <a:latin typeface="Times New Roman" pitchFamily="18" charset="0"/>
                <a:cs typeface="Times New Roman" pitchFamily="18" charset="0"/>
              </a:rPr>
              <a:t>Укажите слова со значением близости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 nodeType="clickPar">
                      <p:stCondLst>
                        <p:cond delay="0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 tmFilter="0, 0; .2, .5; .8, .5; 1, 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250" autoRev="1" fill="hold"/>
                                        <p:tgtEl>
                                          <p:spTgt spid="1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 nodeType="clickPar">
                      <p:stCondLst>
                        <p:cond delay="0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 tmFilter="0, 0; .2, .5; .8, .5; 1, 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" dur="250" autoRev="1" fill="hold"/>
                                        <p:tgtEl>
                                          <p:spTgt spid="1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3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 nodeType="clickPar">
                      <p:stCondLst>
                        <p:cond delay="0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 tmFilter="0, 0; .2, .5; .8, .5; 1, 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7" dur="250" autoRev="1" fill="hold"/>
                                        <p:tgtEl>
                                          <p:spTgt spid="1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4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 nodeType="clickPar">
                      <p:stCondLst>
                        <p:cond delay="0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 tmFilter="0, 0; .2, .5; .8, .5; 1, 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7" dur="250" autoRev="1" fill="hold"/>
                                        <p:tgtEl>
                                          <p:spTgt spid="1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5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 nodeType="clickPar">
                      <p:stCondLst>
                        <p:cond delay="0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500" tmFilter="0, 0; .2, .5; .8, .5; 1, 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7" dur="250" autoRev="1" fill="hold"/>
                                        <p:tgtEl>
                                          <p:spTgt spid="1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5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6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 nodeType="clickPar">
                      <p:stCondLst>
                        <p:cond delay="0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7" dur="2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6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7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 nodeType="clickPar">
                      <p:stCondLst>
                        <p:cond delay="0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500" tmFilter="0, 0; .2, .5; .8, .5; 1, 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7" dur="250" autoRev="1" fill="hold"/>
                                        <p:tgtEl>
                                          <p:spTgt spid="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7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8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4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2" grpId="0" animBg="1"/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Скругленный прямоугольник 19">
            <a:hlinkClick r:id="" action="ppaction://macro?name=wrk_refresh"/>
          </p:cNvPr>
          <p:cNvSpPr>
            <a:spLocks noChangeArrowheads="1"/>
          </p:cNvSpPr>
          <p:nvPr/>
        </p:nvSpPr>
        <p:spPr bwMode="auto">
          <a:xfrm>
            <a:off x="1259632" y="5643563"/>
            <a:ext cx="2643188" cy="642937"/>
          </a:xfrm>
          <a:prstGeom prst="bevel">
            <a:avLst/>
          </a:prstGeom>
          <a:solidFill>
            <a:srgbClr val="558ED5">
              <a:alpha val="65882"/>
            </a:srgbClr>
          </a:solidFill>
          <a:ln w="25400" algn="ctr">
            <a:solidFill>
              <a:srgbClr val="990000"/>
            </a:solidFill>
            <a:round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ru-RU" sz="2800" b="1" dirty="0">
                <a:ln w="18000">
                  <a:solidFill>
                    <a:srgbClr val="C00000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cs typeface="Arial" charset="0"/>
              </a:rPr>
              <a:t>исправить</a:t>
            </a:r>
            <a:endParaRPr lang="ru-RU" sz="2800" dirty="0">
              <a:ln w="18000">
                <a:solidFill>
                  <a:srgbClr val="C00000"/>
                </a:solidFill>
                <a:prstDash val="solid"/>
                <a:miter lim="800000"/>
              </a:ln>
              <a:solidFill>
                <a:srgbClr val="FFFF00"/>
              </a:solidFill>
              <a:cs typeface="Arial" charset="0"/>
            </a:endParaRPr>
          </a:p>
        </p:txBody>
      </p:sp>
      <p:sp>
        <p:nvSpPr>
          <p:cNvPr id="19" name="Багетная рамка 18">
            <a:hlinkClick r:id="" action="ppaction://macro?name=wrk_finished"/>
          </p:cNvPr>
          <p:cNvSpPr/>
          <p:nvPr/>
        </p:nvSpPr>
        <p:spPr>
          <a:xfrm>
            <a:off x="5004048" y="5643563"/>
            <a:ext cx="3000375" cy="642937"/>
          </a:xfrm>
          <a:prstGeom prst="bevel">
            <a:avLst/>
          </a:prstGeom>
          <a:solidFill>
            <a:srgbClr val="FF9900">
              <a:alpha val="65882"/>
            </a:srgbClr>
          </a:solidFill>
          <a:ln>
            <a:solidFill>
              <a:srgbClr val="99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>
                <a:ln w="18000">
                  <a:solidFill>
                    <a:srgbClr val="C00000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ответ готов!</a:t>
            </a:r>
          </a:p>
        </p:txBody>
      </p:sp>
      <p:sp>
        <p:nvSpPr>
          <p:cNvPr id="20" name="Заголовок 1"/>
          <p:cNvSpPr txBox="1">
            <a:spLocks/>
          </p:cNvSpPr>
          <p:nvPr/>
        </p:nvSpPr>
        <p:spPr bwMode="auto">
          <a:xfrm>
            <a:off x="581025" y="188913"/>
            <a:ext cx="8229600" cy="1143000"/>
          </a:xfrm>
          <a:prstGeom prst="rect">
            <a:avLst/>
          </a:prstGeom>
          <a:solidFill>
            <a:srgbClr val="FFE181"/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defRPr/>
            </a:pPr>
            <a:r>
              <a:rPr lang="ru-RU" sz="2800" b="1" dirty="0" smtClean="0">
                <a:solidFill>
                  <a:srgbClr val="0066FF"/>
                </a:solidFill>
                <a:latin typeface="Times New Roman" pitchFamily="18" charset="0"/>
                <a:cs typeface="Times New Roman" pitchFamily="18" charset="0"/>
              </a:rPr>
              <a:t>Укажите слова, в которых пишется Е</a:t>
            </a:r>
          </a:p>
        </p:txBody>
      </p:sp>
      <p:sp>
        <p:nvSpPr>
          <p:cNvPr id="21" name="Горизонтальный свиток 20">
            <a:hlinkClick r:id="" action="ppaction://macro?name=DA_MN"/>
          </p:cNvPr>
          <p:cNvSpPr/>
          <p:nvPr/>
        </p:nvSpPr>
        <p:spPr>
          <a:xfrm>
            <a:off x="250825" y="2781300"/>
            <a:ext cx="2305050" cy="781050"/>
          </a:xfrm>
          <a:prstGeom prst="horizontalScroll">
            <a:avLst/>
          </a:prstGeom>
          <a:solidFill>
            <a:srgbClr val="FFE18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 err="1">
                <a:solidFill>
                  <a:srgbClr val="C00000"/>
                </a:solidFill>
                <a:latin typeface="Arial" charset="0"/>
                <a:cs typeface="Arial" charset="0"/>
              </a:rPr>
              <a:t>пр_успевать</a:t>
            </a:r>
            <a:endParaRPr lang="ru-RU" sz="2400" b="1" dirty="0">
              <a:solidFill>
                <a:srgbClr val="C00000"/>
              </a:solidFill>
              <a:latin typeface="Arial" charset="0"/>
              <a:cs typeface="Arial" charset="0"/>
            </a:endParaRPr>
          </a:p>
        </p:txBody>
      </p:sp>
      <p:sp>
        <p:nvSpPr>
          <p:cNvPr id="22" name="Горизонтальный свиток 21">
            <a:hlinkClick r:id="" action="ppaction://macro?name=DA_MN"/>
          </p:cNvPr>
          <p:cNvSpPr/>
          <p:nvPr/>
        </p:nvSpPr>
        <p:spPr>
          <a:xfrm>
            <a:off x="250825" y="3927475"/>
            <a:ext cx="2305050" cy="795338"/>
          </a:xfrm>
          <a:prstGeom prst="horizontalScroll">
            <a:avLst/>
          </a:prstGeom>
          <a:solidFill>
            <a:srgbClr val="FFE18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 err="1">
                <a:solidFill>
                  <a:srgbClr val="C00000"/>
                </a:solidFill>
                <a:latin typeface="Arial" charset="0"/>
                <a:cs typeface="Arial" charset="0"/>
              </a:rPr>
              <a:t>пр_одолеть</a:t>
            </a:r>
            <a:endParaRPr lang="ru-RU" sz="2400" b="1" dirty="0">
              <a:solidFill>
                <a:srgbClr val="C00000"/>
              </a:solidFill>
              <a:latin typeface="Arial" charset="0"/>
              <a:cs typeface="Arial" charset="0"/>
            </a:endParaRPr>
          </a:p>
        </p:txBody>
      </p:sp>
      <p:sp>
        <p:nvSpPr>
          <p:cNvPr id="23" name="Горизонтальный свиток 22">
            <a:hlinkClick r:id="" action="ppaction://macro?name=NET_MN"/>
          </p:cNvPr>
          <p:cNvSpPr/>
          <p:nvPr/>
        </p:nvSpPr>
        <p:spPr>
          <a:xfrm>
            <a:off x="3132138" y="2811463"/>
            <a:ext cx="2519362" cy="784225"/>
          </a:xfrm>
          <a:prstGeom prst="horizontalScroll">
            <a:avLst/>
          </a:prstGeom>
          <a:solidFill>
            <a:srgbClr val="FFE18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 err="1">
                <a:solidFill>
                  <a:srgbClr val="C00000"/>
                </a:solidFill>
                <a:latin typeface="Arial" charset="0"/>
                <a:cs typeface="Arial" charset="0"/>
              </a:rPr>
              <a:t>пр_шла</a:t>
            </a:r>
            <a:endParaRPr lang="ru-RU" sz="2400" b="1" dirty="0">
              <a:solidFill>
                <a:srgbClr val="C00000"/>
              </a:solidFill>
              <a:latin typeface="Arial" charset="0"/>
              <a:cs typeface="Arial" charset="0"/>
            </a:endParaRPr>
          </a:p>
        </p:txBody>
      </p:sp>
      <p:sp>
        <p:nvSpPr>
          <p:cNvPr id="24" name="Горизонтальный свиток 23">
            <a:hlinkClick r:id="" action="ppaction://macro?name=NET_MN"/>
          </p:cNvPr>
          <p:cNvSpPr/>
          <p:nvPr/>
        </p:nvSpPr>
        <p:spPr>
          <a:xfrm>
            <a:off x="3132138" y="3957638"/>
            <a:ext cx="2519362" cy="795337"/>
          </a:xfrm>
          <a:prstGeom prst="horizontalScroll">
            <a:avLst/>
          </a:prstGeom>
          <a:solidFill>
            <a:srgbClr val="FFE18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 err="1">
                <a:solidFill>
                  <a:srgbClr val="C00000"/>
                </a:solidFill>
                <a:latin typeface="Arial" charset="0"/>
                <a:cs typeface="Arial" charset="0"/>
              </a:rPr>
              <a:t>пр_лечь</a:t>
            </a:r>
            <a:endParaRPr lang="ru-RU" sz="2400" b="1" dirty="0">
              <a:solidFill>
                <a:srgbClr val="C00000"/>
              </a:solidFill>
              <a:latin typeface="Arial" charset="0"/>
              <a:cs typeface="Arial" charset="0"/>
            </a:endParaRPr>
          </a:p>
        </p:txBody>
      </p:sp>
      <p:sp>
        <p:nvSpPr>
          <p:cNvPr id="25" name="Горизонтальный свиток 24">
            <a:hlinkClick r:id="" action="ppaction://macro?name=DA_MN"/>
          </p:cNvPr>
          <p:cNvSpPr/>
          <p:nvPr/>
        </p:nvSpPr>
        <p:spPr>
          <a:xfrm>
            <a:off x="6130925" y="2706688"/>
            <a:ext cx="2679700" cy="855662"/>
          </a:xfrm>
          <a:prstGeom prst="horizontalScroll">
            <a:avLst/>
          </a:prstGeom>
          <a:solidFill>
            <a:srgbClr val="FFE18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 err="1">
                <a:solidFill>
                  <a:srgbClr val="C00000"/>
                </a:solidFill>
                <a:latin typeface="Arial" charset="0"/>
                <a:cs typeface="Arial" charset="0"/>
              </a:rPr>
              <a:t>пр_ображать</a:t>
            </a:r>
            <a:endParaRPr lang="ru-RU" sz="2400" b="1" dirty="0">
              <a:solidFill>
                <a:srgbClr val="C00000"/>
              </a:solidFill>
              <a:latin typeface="Arial" charset="0"/>
              <a:cs typeface="Arial" charset="0"/>
            </a:endParaRPr>
          </a:p>
        </p:txBody>
      </p:sp>
      <p:sp>
        <p:nvSpPr>
          <p:cNvPr id="26" name="Горизонтальный свиток 25">
            <a:hlinkClick r:id="" action="ppaction://macro?name=DA_MN"/>
          </p:cNvPr>
          <p:cNvSpPr/>
          <p:nvPr/>
        </p:nvSpPr>
        <p:spPr>
          <a:xfrm>
            <a:off x="6165850" y="3927475"/>
            <a:ext cx="2736850" cy="825500"/>
          </a:xfrm>
          <a:prstGeom prst="horizontalScroll">
            <a:avLst/>
          </a:prstGeom>
          <a:solidFill>
            <a:srgbClr val="FFE18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 err="1">
                <a:solidFill>
                  <a:srgbClr val="C00000"/>
                </a:solidFill>
                <a:latin typeface="Arial" charset="0"/>
                <a:cs typeface="Arial" charset="0"/>
              </a:rPr>
              <a:t>пр_вращать</a:t>
            </a:r>
            <a:endParaRPr lang="ru-RU" sz="2400" b="1" dirty="0">
              <a:solidFill>
                <a:srgbClr val="C00000"/>
              </a:solidFill>
              <a:latin typeface="Arial" charset="0"/>
              <a:cs typeface="Arial" charset="0"/>
            </a:endParaRPr>
          </a:p>
        </p:txBody>
      </p:sp>
      <p:sp>
        <p:nvSpPr>
          <p:cNvPr id="27" name="Скругленный прямоугольник 16">
            <a:hlinkClick r:id="" action="ppaction://macro?name=NET_MN"/>
          </p:cNvPr>
          <p:cNvSpPr/>
          <p:nvPr/>
        </p:nvSpPr>
        <p:spPr>
          <a:xfrm>
            <a:off x="1258888" y="1557338"/>
            <a:ext cx="2747962" cy="936625"/>
          </a:xfrm>
          <a:prstGeom prst="horizontalScroll">
            <a:avLst/>
          </a:prstGeom>
          <a:solidFill>
            <a:srgbClr val="FFE18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 err="1">
                <a:solidFill>
                  <a:srgbClr val="C00000"/>
                </a:solidFill>
                <a:latin typeface="Arial" charset="0"/>
                <a:cs typeface="Arial" charset="0"/>
              </a:rPr>
              <a:t>пр_остановить</a:t>
            </a:r>
            <a:endParaRPr lang="ru-RU" sz="2400" b="1" dirty="0">
              <a:solidFill>
                <a:srgbClr val="C00000"/>
              </a:solidFill>
              <a:latin typeface="Arial" charset="0"/>
              <a:cs typeface="Arial" charset="0"/>
            </a:endParaRPr>
          </a:p>
        </p:txBody>
      </p:sp>
      <p:sp>
        <p:nvSpPr>
          <p:cNvPr id="28" name="Скругленный прямоугольник 16">
            <a:hlinkClick r:id="" action="ppaction://macro?name=DA_MN"/>
          </p:cNvPr>
          <p:cNvSpPr/>
          <p:nvPr/>
        </p:nvSpPr>
        <p:spPr>
          <a:xfrm>
            <a:off x="4810125" y="1557338"/>
            <a:ext cx="2711450" cy="936625"/>
          </a:xfrm>
          <a:prstGeom prst="horizontalScroll">
            <a:avLst/>
          </a:prstGeom>
          <a:solidFill>
            <a:srgbClr val="FFE18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 err="1">
                <a:solidFill>
                  <a:srgbClr val="C00000"/>
                </a:solidFill>
                <a:latin typeface="Arial" charset="0"/>
                <a:cs typeface="Arial" charset="0"/>
              </a:rPr>
              <a:t>пр_увеличить</a:t>
            </a:r>
            <a:endParaRPr lang="ru-RU" sz="2400" b="1" dirty="0">
              <a:solidFill>
                <a:srgbClr val="C00000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1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 nodeType="clickPar">
                      <p:stCondLst>
                        <p:cond delay="0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 tmFilter="0, 0; .2, .5; .8, .5; 1, 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250" autoRev="1" fill="hold"/>
                                        <p:tgtEl>
                                          <p:spTgt spid="2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2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 nodeType="clickPar">
                      <p:stCondLst>
                        <p:cond delay="0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 tmFilter="0, 0; .2, .5; .8, .5; 1, 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" dur="250" autoRev="1" fill="hold"/>
                                        <p:tgtEl>
                                          <p:spTgt spid="2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3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 nodeType="clickPar">
                      <p:stCondLst>
                        <p:cond delay="0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 tmFilter="0, 0; .2, .5; .8, .5; 1, 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7" dur="250" autoRev="1" fill="hold"/>
                                        <p:tgtEl>
                                          <p:spTgt spid="2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4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 nodeType="clickPar">
                      <p:stCondLst>
                        <p:cond delay="0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 tmFilter="0, 0; .2, .5; .8, .5; 1, 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7" dur="250" autoRev="1" fill="hold"/>
                                        <p:tgtEl>
                                          <p:spTgt spid="2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5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 nodeType="clickPar">
                      <p:stCondLst>
                        <p:cond delay="0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500" tmFilter="0, 0; .2, .5; .8, .5; 1, 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7" dur="250" autoRev="1" fill="hold"/>
                                        <p:tgtEl>
                                          <p:spTgt spid="2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5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6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 nodeType="clickPar">
                      <p:stCondLst>
                        <p:cond delay="0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 tmFilter="0, 0; .2, .5; .8, .5; 1, 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7" dur="250" autoRev="1" fill="hold"/>
                                        <p:tgtEl>
                                          <p:spTgt spid="2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6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7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 nodeType="clickPar">
                      <p:stCondLst>
                        <p:cond delay="0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500" tmFilter="0, 0; .2, .5; .8, .5; 1, 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7" dur="250" autoRev="1" fill="hold"/>
                                        <p:tgtEl>
                                          <p:spTgt spid="2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7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8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</p:childTnLst>
        </p:cTn>
      </p:par>
    </p:tnLst>
    <p:bldLst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solidFill>
          <a:schemeClr val="accent6">
            <a:lumMod val="40000"/>
            <a:lumOff val="60000"/>
          </a:schemeClr>
        </a:solidFill>
      </a:spPr>
      <a:bodyPr wrap="square" rtlCol="0">
        <a:spAutoFit/>
      </a:bodyPr>
      <a:lstStyle>
        <a:defPPr>
          <a:defRPr sz="1000" dirty="0" smtClean="0"/>
        </a:defPPr>
      </a:lst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2385</TotalTime>
  <Words>278</Words>
  <Application>Microsoft Office PowerPoint</Application>
  <PresentationFormat>Экран (4:3)</PresentationFormat>
  <Paragraphs>121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6" baseType="lpstr">
      <vt:lpstr>Arial</vt:lpstr>
      <vt:lpstr>Calibri</vt:lpstr>
      <vt:lpstr>Monotype Corsiva</vt:lpstr>
      <vt:lpstr>Times New Roman</vt:lpstr>
      <vt:lpstr>Тема Office</vt:lpstr>
      <vt:lpstr>Интерактивный тест </vt:lpstr>
      <vt:lpstr>Презентация PowerPoint</vt:lpstr>
      <vt:lpstr>Презентация PowerPoint</vt:lpstr>
      <vt:lpstr>Укажите слово, в котором пишется 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ind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ind</dc:creator>
  <cp:lastModifiedBy>Admin</cp:lastModifiedBy>
  <cp:revision>988</cp:revision>
  <dcterms:created xsi:type="dcterms:W3CDTF">2007-04-26T13:09:51Z</dcterms:created>
  <dcterms:modified xsi:type="dcterms:W3CDTF">2011-07-05T09:03:06Z</dcterms:modified>
</cp:coreProperties>
</file>