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70" r:id="rId5"/>
    <p:sldId id="273" r:id="rId6"/>
    <p:sldId id="271" r:id="rId7"/>
    <p:sldId id="258" r:id="rId8"/>
    <p:sldId id="259" r:id="rId9"/>
    <p:sldId id="260" r:id="rId10"/>
    <p:sldId id="272" r:id="rId11"/>
    <p:sldId id="261" r:id="rId12"/>
    <p:sldId id="262" r:id="rId13"/>
    <p:sldId id="263" r:id="rId14"/>
    <p:sldId id="264" r:id="rId15"/>
    <p:sldId id="267" r:id="rId16"/>
    <p:sldId id="268" r:id="rId17"/>
    <p:sldId id="26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smiles.33b.ru/smile.104337.html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smiles.33b.ru/smile.104337.htm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4" Type="http://schemas.microsoft.com/office/2007/relationships/hdphoto" Target="../media/hdphoto4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http://smiles.33b.ru/smile.104595.html" TargetMode="External"/><Relationship Id="rId1" Type="http://schemas.openxmlformats.org/officeDocument/2006/relationships/slideLayout" Target="../slideLayouts/slideLayout3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85728"/>
            <a:ext cx="762075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Наречие   как самостоятельная неизменяемая часть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983" b="95306" l="9804" r="89916">
                        <a14:foregroundMark x1="66106" y1="74964" x2="66106" y2="74964"/>
                        <a14:foregroundMark x1="34734" y1="52489" x2="34734" y2="52489"/>
                        <a14:foregroundMark x1="14006" y1="44950" x2="31933" y2="54054"/>
                        <a14:foregroundMark x1="42017" y1="3983" x2="47059" y2="10526"/>
                        <a14:backgroundMark x1="61345" y1="77809" x2="61345" y2="77809"/>
                        <a14:backgroundMark x1="58263" y1="69701" x2="58263" y2="69701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35394" y="3185458"/>
            <a:ext cx="1857388" cy="3584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6" descr="http://www.distedu.ru/mirror/_nach/nsc.1september.ru/2003/18/14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7714" l="3398" r="96602">
                        <a14:foregroundMark x1="66505" y1="14286" x2="62621" y2="5429"/>
                        <a14:foregroundMark x1="59709" y1="25714" x2="59709" y2="25714"/>
                        <a14:foregroundMark x1="64078" y1="22571" x2="64078" y2="22571"/>
                        <a14:foregroundMark x1="67961" y1="20571" x2="67961" y2="20571"/>
                        <a14:backgroundMark x1="62136" y1="5714" x2="65534" y2="14000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 rot="326980">
            <a:off x="6804248" y="3310973"/>
            <a:ext cx="1962150" cy="3333750"/>
          </a:xfrm>
          <a:prstGeom prst="rect">
            <a:avLst/>
          </a:prstGeom>
          <a:noFill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6694" l="9434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347864" y="2924944"/>
            <a:ext cx="2170482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3808" y="188640"/>
            <a:ext cx="2910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ФИЗКУЛЬТМИНУТКА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268760"/>
            <a:ext cx="53640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Медленно</a:t>
            </a:r>
            <a:r>
              <a:rPr lang="ru-RU" sz="2400" b="1" i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встаньте,</a:t>
            </a:r>
          </a:p>
          <a:p>
            <a:pPr>
              <a:spcAft>
                <a:spcPts val="0"/>
              </a:spcAft>
            </a:pPr>
            <a:endParaRPr lang="ru-RU" sz="2400" b="1" dirty="0" smtClean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резко </a:t>
            </a:r>
            <a:r>
              <a:rPr lang="ru-RU" sz="24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поднимите </a:t>
            </a:r>
            <a:r>
              <a:rPr lang="ru-RU" sz="24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руки,</a:t>
            </a:r>
          </a:p>
          <a:p>
            <a:pPr>
              <a:spcAft>
                <a:spcPts val="0"/>
              </a:spcAft>
            </a:pPr>
            <a:endParaRPr lang="ru-RU" sz="2400" b="1" dirty="0" smtClean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плавно </a:t>
            </a:r>
            <a:r>
              <a:rPr lang="ru-RU" sz="24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lang="ru-RU" sz="24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опустите,</a:t>
            </a:r>
          </a:p>
          <a:p>
            <a:pPr>
              <a:spcAft>
                <a:spcPts val="0"/>
              </a:spcAft>
            </a:pPr>
            <a:endParaRPr lang="ru-RU" sz="2400" b="1" dirty="0" smtClean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высоко подпрыгните,</a:t>
            </a:r>
          </a:p>
          <a:p>
            <a:pPr>
              <a:spcAft>
                <a:spcPts val="0"/>
              </a:spcAft>
            </a:pPr>
            <a:endParaRPr lang="ru-RU" sz="2400" b="1" dirty="0" smtClean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низко присядьте,</a:t>
            </a:r>
          </a:p>
          <a:p>
            <a:pPr>
              <a:spcAft>
                <a:spcPts val="0"/>
              </a:spcAft>
            </a:pPr>
            <a:endParaRPr lang="ru-RU" sz="2400" b="1" dirty="0" smtClean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тихо </a:t>
            </a:r>
            <a:r>
              <a:rPr lang="ru-RU" sz="2400" b="1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сядьте за парту.</a:t>
            </a:r>
            <a:endParaRPr lang="ru-RU" sz="2000" b="1" dirty="0">
              <a:effectLst/>
              <a:latin typeface="Calibri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85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44063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Способы образования наречий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225689"/>
            <a:ext cx="7715304" cy="56938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4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Дважды                </a:t>
            </a:r>
            <a:r>
              <a:rPr lang="ru-RU" sz="40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два</a:t>
            </a:r>
          </a:p>
          <a:p>
            <a:pPr algn="ctr"/>
            <a:endParaRPr lang="ru-RU" sz="40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Где-то                       </a:t>
            </a:r>
            <a:r>
              <a:rPr lang="ru-RU" sz="4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где</a:t>
            </a:r>
          </a:p>
          <a:p>
            <a:pPr algn="ctr"/>
            <a:endParaRPr lang="ru-RU" sz="40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4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Сурово                   </a:t>
            </a:r>
            <a:r>
              <a:rPr lang="ru-RU" sz="40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суровый</a:t>
            </a:r>
            <a:endParaRPr lang="ru-RU" sz="3600" b="1" cap="none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32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32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Стрелка вправо 8"/>
          <p:cNvSpPr/>
          <p:nvPr/>
        </p:nvSpPr>
        <p:spPr>
          <a:xfrm rot="10800000">
            <a:off x="4143372" y="2143116"/>
            <a:ext cx="164307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0800000">
            <a:off x="4071934" y="3429000"/>
            <a:ext cx="164307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0800000">
            <a:off x="4071934" y="4643446"/>
            <a:ext cx="164307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Табличка 12"/>
          <p:cNvSpPr/>
          <p:nvPr/>
        </p:nvSpPr>
        <p:spPr>
          <a:xfrm>
            <a:off x="5857884" y="1928802"/>
            <a:ext cx="2428892" cy="3429024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983" b="95306" l="9804" r="89916">
                        <a14:foregroundMark x1="66106" y1="74964" x2="66106" y2="74964"/>
                        <a14:foregroundMark x1="34734" y1="52489" x2="34734" y2="52489"/>
                        <a14:foregroundMark x1="14006" y1="44950" x2="31933" y2="54054"/>
                        <a14:foregroundMark x1="42017" y1="3983" x2="47059" y2="10526"/>
                        <a14:backgroundMark x1="61345" y1="77809" x2="61345" y2="77809"/>
                        <a14:backgroundMark x1="58263" y1="69701" x2="58263" y2="69701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 rot="496014">
            <a:off x="-14808" y="1344419"/>
            <a:ext cx="1857388" cy="3584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142984"/>
            <a:ext cx="835824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Слева                      </a:t>
            </a:r>
            <a:r>
              <a:rPr lang="ru-RU" sz="4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левый</a:t>
            </a:r>
          </a:p>
          <a:p>
            <a:pPr algn="ctr"/>
            <a:endParaRPr lang="ru-RU" sz="40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40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Наизнанку                </a:t>
            </a:r>
            <a:r>
              <a:rPr lang="ru-RU" sz="4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изнанка</a:t>
            </a:r>
          </a:p>
          <a:p>
            <a:pPr algn="ctr"/>
            <a:endParaRPr lang="ru-RU" sz="40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40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Вчетвером  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</a:t>
            </a:r>
            <a:r>
              <a:rPr lang="ru-RU" sz="4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четверо</a:t>
            </a:r>
            <a:endParaRPr lang="ru-RU" sz="3600" b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трелка вправо 2"/>
          <p:cNvSpPr/>
          <p:nvPr/>
        </p:nvSpPr>
        <p:spPr>
          <a:xfrm rot="10800000">
            <a:off x="3714744" y="1357298"/>
            <a:ext cx="164307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 rot="10800000">
            <a:off x="3929058" y="3214686"/>
            <a:ext cx="164307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 rot="10800000">
            <a:off x="4000496" y="5072074"/>
            <a:ext cx="164307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Табличка 6"/>
          <p:cNvSpPr/>
          <p:nvPr/>
        </p:nvSpPr>
        <p:spPr>
          <a:xfrm>
            <a:off x="5715008" y="1071546"/>
            <a:ext cx="2571768" cy="4572032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983" b="95306" l="9804" r="89916">
                        <a14:foregroundMark x1="66106" y1="74964" x2="66106" y2="74964"/>
                        <a14:foregroundMark x1="34734" y1="52489" x2="34734" y2="52489"/>
                        <a14:foregroundMark x1="14006" y1="44950" x2="31933" y2="54054"/>
                        <a14:foregroundMark x1="42017" y1="3983" x2="47059" y2="10526"/>
                        <a14:backgroundMark x1="61345" y1="77809" x2="61345" y2="77809"/>
                        <a14:backgroundMark x1="58263" y1="69701" x2="58263" y2="69701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 rot="422326">
            <a:off x="-105517" y="864998"/>
            <a:ext cx="1857388" cy="3584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000108"/>
            <a:ext cx="864399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Никогда                       </a:t>
            </a:r>
            <a:r>
              <a:rPr lang="ru-RU" sz="3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когда</a:t>
            </a:r>
          </a:p>
          <a:p>
            <a:pPr algn="ctr"/>
            <a:endParaRPr lang="ru-RU" sz="36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Послезавтра                        </a:t>
            </a:r>
            <a:r>
              <a:rPr lang="ru-RU" sz="3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завтра</a:t>
            </a:r>
          </a:p>
          <a:p>
            <a:pPr algn="ctr"/>
            <a:endParaRPr lang="ru-RU" sz="36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Еле-еле                        </a:t>
            </a:r>
            <a:r>
              <a:rPr lang="ru-RU" sz="3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еле, еле</a:t>
            </a:r>
          </a:p>
          <a:p>
            <a:pPr algn="ctr"/>
            <a:endParaRPr lang="ru-RU" sz="36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Мимоходом               </a:t>
            </a:r>
            <a:r>
              <a:rPr lang="ru-RU" sz="3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мимо, ходить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Стрелка вправо 2"/>
          <p:cNvSpPr/>
          <p:nvPr/>
        </p:nvSpPr>
        <p:spPr>
          <a:xfrm rot="10800000">
            <a:off x="3643306" y="1214422"/>
            <a:ext cx="164307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 rot="10800000">
            <a:off x="3571868" y="3429000"/>
            <a:ext cx="164307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 rot="10800000">
            <a:off x="3714744" y="2357430"/>
            <a:ext cx="164307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10800000">
            <a:off x="3643306" y="4572008"/>
            <a:ext cx="164307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Табличка 6"/>
          <p:cNvSpPr/>
          <p:nvPr/>
        </p:nvSpPr>
        <p:spPr>
          <a:xfrm>
            <a:off x="5357818" y="1071546"/>
            <a:ext cx="3214710" cy="4286280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983" b="95306" l="9804" r="89916">
                        <a14:foregroundMark x1="66106" y1="74964" x2="66106" y2="74964"/>
                        <a14:foregroundMark x1="34734" y1="52489" x2="34734" y2="52489"/>
                        <a14:foregroundMark x1="14006" y1="44950" x2="31933" y2="54054"/>
                        <a14:foregroundMark x1="42017" y1="3983" x2="47059" y2="10526"/>
                        <a14:backgroundMark x1="61345" y1="77809" x2="61345" y2="77809"/>
                        <a14:backgroundMark x1="58263" y1="69701" x2="58263" y2="69701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 rot="517557">
            <a:off x="-354254" y="3548014"/>
            <a:ext cx="1857388" cy="3584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32354" y="580088"/>
            <a:ext cx="7810151" cy="50167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Два</a:t>
            </a:r>
            <a:r>
              <a:rPr lang="ru-RU" sz="4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жды</a:t>
            </a:r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, где-</a:t>
            </a:r>
            <a:r>
              <a:rPr lang="ru-RU" sz="4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то</a:t>
            </a:r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, суров</a:t>
            </a:r>
            <a:r>
              <a:rPr lang="ru-RU" sz="4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о</a:t>
            </a:r>
          </a:p>
          <a:p>
            <a:pPr algn="ctr"/>
            <a:endParaRPr lang="ru-RU" sz="40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4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С</a:t>
            </a:r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лев</a:t>
            </a:r>
            <a:r>
              <a:rPr lang="ru-RU" sz="4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а</a:t>
            </a:r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, </a:t>
            </a:r>
            <a:r>
              <a:rPr lang="ru-RU" sz="4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на</a:t>
            </a:r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изнанк</a:t>
            </a:r>
            <a:r>
              <a:rPr lang="ru-RU" sz="4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у</a:t>
            </a:r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, </a:t>
            </a:r>
            <a:r>
              <a:rPr lang="ru-RU" sz="4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в</a:t>
            </a:r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четвер</a:t>
            </a:r>
            <a:r>
              <a:rPr lang="ru-RU" sz="4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ом</a:t>
            </a:r>
          </a:p>
          <a:p>
            <a:pPr algn="ctr"/>
            <a:endParaRPr lang="ru-RU" sz="40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4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Ни</a:t>
            </a:r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когда, </a:t>
            </a:r>
            <a:r>
              <a:rPr lang="ru-RU" sz="4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после</a:t>
            </a:r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завтра</a:t>
            </a:r>
          </a:p>
          <a:p>
            <a:pPr algn="ctr"/>
            <a:endParaRPr lang="ru-RU" sz="40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Еле-еле, </a:t>
            </a:r>
            <a:r>
              <a:rPr lang="ru-RU" sz="40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мимо</a:t>
            </a:r>
            <a:r>
              <a:rPr lang="ru-RU" sz="4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ход</a:t>
            </a:r>
            <a:r>
              <a:rPr lang="ru-RU" sz="40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ом</a:t>
            </a:r>
            <a:endParaRPr lang="ru-RU" sz="3600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928926" y="1071546"/>
            <a:ext cx="500066" cy="4286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2500298" y="1071546"/>
            <a:ext cx="419104" cy="3667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5054896" y="1107265"/>
            <a:ext cx="428628" cy="3571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407907" y="1071546"/>
            <a:ext cx="307101" cy="4286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7429520" y="1214422"/>
            <a:ext cx="357190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7643834" y="1214422"/>
            <a:ext cx="357190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429124" y="3571876"/>
            <a:ext cx="150019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1142976" y="2500306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785918" y="3643314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 flipH="1">
            <a:off x="8036743" y="2393149"/>
            <a:ext cx="357190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5179223" y="2464587"/>
            <a:ext cx="285752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2000232" y="2500306"/>
            <a:ext cx="285752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2143108" y="2500306"/>
            <a:ext cx="357190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7072330" y="4857760"/>
            <a:ext cx="357190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928662" y="2357430"/>
            <a:ext cx="357190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 flipH="1" flipV="1">
            <a:off x="7750991" y="2393149"/>
            <a:ext cx="357190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 flipH="1" flipV="1">
            <a:off x="5019676" y="2481258"/>
            <a:ext cx="266704" cy="1619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 flipH="1" flipV="1">
            <a:off x="6786578" y="4857760"/>
            <a:ext cx="285752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>
            <a:off x="5716199" y="3784999"/>
            <a:ext cx="42783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>
            <a:off x="2321703" y="3821909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5715008" y="2357430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5400000">
            <a:off x="3144034" y="2499512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571736" y="2357430"/>
            <a:ext cx="71438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5400000">
            <a:off x="5930116" y="2499512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6694" l="9434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-299455" y="4014585"/>
            <a:ext cx="2170482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08720"/>
            <a:ext cx="807249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2800" b="1" i="1" dirty="0" smtClean="0">
                <a:latin typeface="Comic Sans MS" pitchFamily="66" charset="0"/>
              </a:rPr>
              <a:t>Был полдень ____________ палило</a:t>
            </a:r>
          </a:p>
          <a:p>
            <a:pPr>
              <a:buFontTx/>
              <a:buNone/>
            </a:pPr>
            <a:r>
              <a:rPr lang="ru-RU" sz="2800" b="1" i="1" dirty="0" smtClean="0">
                <a:latin typeface="Comic Sans MS" pitchFamily="66" charset="0"/>
              </a:rPr>
              <a:t>солнце.  На горизонте появилась черная туча, которая ______ двигалась с запада на восток. _______ подул ветер. Молодая березка ______ затрепетала. Порывистый ветер усиливался.  Вдали сверкнула молния ________ раздался первый удар грома. Спеша </a:t>
            </a:r>
            <a:r>
              <a:rPr lang="ru-RU" sz="2800" b="1" i="1" dirty="0" err="1" smtClean="0">
                <a:latin typeface="Comic Sans MS" pitchFamily="66" charset="0"/>
              </a:rPr>
              <a:t>укрыться_______заметались</a:t>
            </a:r>
            <a:r>
              <a:rPr lang="ru-RU" sz="2800" b="1" i="1" dirty="0" smtClean="0">
                <a:latin typeface="Comic Sans MS" pitchFamily="66" charset="0"/>
              </a:rPr>
              <a:t> птицы.</a:t>
            </a:r>
            <a:endParaRPr lang="ru-RU" sz="2800" b="1" i="1" dirty="0">
              <a:latin typeface="Comic Sans MS" pitchFamily="66" charset="0"/>
            </a:endParaRPr>
          </a:p>
        </p:txBody>
      </p:sp>
      <p:pic>
        <p:nvPicPr>
          <p:cNvPr id="6" name="Picture 26" descr="e5413e915f3dddb80ec369a286f956e7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013176"/>
            <a:ext cx="2146920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1357298"/>
            <a:ext cx="821537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2800" dirty="0" smtClean="0"/>
              <a:t>            </a:t>
            </a:r>
            <a:r>
              <a:rPr lang="ru-RU" sz="2800" dirty="0" smtClean="0">
                <a:latin typeface="Comic Sans MS" pitchFamily="66" charset="0"/>
              </a:rPr>
              <a:t>Был полдень</a:t>
            </a:r>
            <a:r>
              <a:rPr lang="ru-RU" sz="2800" dirty="0" smtClean="0">
                <a:solidFill>
                  <a:schemeClr val="tx2"/>
                </a:solidFill>
                <a:latin typeface="Comic Sans MS" pitchFamily="66" charset="0"/>
              </a:rPr>
              <a:t>, </a:t>
            </a: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беспощадно</a:t>
            </a:r>
            <a:r>
              <a:rPr lang="ru-RU" sz="28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2800" dirty="0" smtClean="0">
                <a:latin typeface="Comic Sans MS" pitchFamily="66" charset="0"/>
              </a:rPr>
              <a:t>палило</a:t>
            </a:r>
          </a:p>
          <a:p>
            <a:pPr>
              <a:buFontTx/>
              <a:buNone/>
            </a:pPr>
            <a:r>
              <a:rPr lang="ru-RU" sz="2800" dirty="0" smtClean="0">
                <a:latin typeface="Comic Sans MS" pitchFamily="66" charset="0"/>
              </a:rPr>
              <a:t>солнце. На горизонте появилась черная туча, которая </a:t>
            </a: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медленно</a:t>
            </a:r>
            <a:r>
              <a:rPr lang="ru-RU" sz="28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2800" dirty="0" smtClean="0">
                <a:latin typeface="Comic Sans MS" pitchFamily="66" charset="0"/>
              </a:rPr>
              <a:t>двигалась с запада на восток. </a:t>
            </a: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Внезапно</a:t>
            </a:r>
            <a:r>
              <a:rPr lang="ru-RU" sz="28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2800" dirty="0" smtClean="0">
                <a:latin typeface="Comic Sans MS" pitchFamily="66" charset="0"/>
              </a:rPr>
              <a:t>подул ветер. Молодая березка </a:t>
            </a: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испуганно</a:t>
            </a:r>
            <a:r>
              <a:rPr lang="ru-RU" sz="28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2800" dirty="0" smtClean="0">
                <a:latin typeface="Comic Sans MS" pitchFamily="66" charset="0"/>
              </a:rPr>
              <a:t>затрепетала. Порывистый ветер усиливался. Вдали сверкнула молния</a:t>
            </a:r>
            <a:r>
              <a:rPr lang="ru-RU" sz="2800" dirty="0" smtClean="0">
                <a:solidFill>
                  <a:schemeClr val="tx2"/>
                </a:solidFill>
                <a:latin typeface="Comic Sans MS" pitchFamily="66" charset="0"/>
              </a:rPr>
              <a:t>,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глухо</a:t>
            </a:r>
            <a:r>
              <a:rPr lang="ru-RU" sz="28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2800" dirty="0" smtClean="0">
                <a:latin typeface="Comic Sans MS" pitchFamily="66" charset="0"/>
              </a:rPr>
              <a:t>раздался первый удар грома. Спеша укрыться</a:t>
            </a:r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, беспорядочно </a:t>
            </a:r>
            <a:r>
              <a:rPr lang="ru-RU" sz="2800" dirty="0" smtClean="0">
                <a:latin typeface="Comic Sans MS" pitchFamily="66" charset="0"/>
              </a:rPr>
              <a:t>заметались птицы.</a:t>
            </a:r>
            <a:endParaRPr lang="ru-RU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844266" y="785794"/>
            <a:ext cx="448231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Домашнее </a:t>
            </a:r>
            <a:r>
              <a:rPr lang="ru-RU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задание:</a:t>
            </a:r>
          </a:p>
          <a:p>
            <a:r>
              <a:rPr lang="ru-RU" sz="2000" dirty="0"/>
              <a:t>1) текст на с.4-5; </a:t>
            </a:r>
          </a:p>
          <a:p>
            <a:r>
              <a:rPr lang="ru-RU" sz="2000" dirty="0"/>
              <a:t>2) упражнение 374</a:t>
            </a:r>
          </a:p>
          <a:p>
            <a:r>
              <a:rPr lang="ru-RU" sz="2000" dirty="0"/>
              <a:t>Индивидуальное задание по карточке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20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10" descr="карандаш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16832"/>
            <a:ext cx="2776538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newkino.su/image/aHR0cDovL2R2YnN0YW5kYXJ0LnJ1L2ltYWdlLnBocD9hSFIwY0RvdkwzTmphRzl2YkMxaWIzZ3VjblV2YVcxaFoyVnpMM04wYjNKcFpYTXZjMmhoWW14dmJubGZjSEpsZW1WdWRHRjZhWGxmTXk1cWNHYz0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428596" y="714356"/>
            <a:ext cx="333007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Цели урока: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643306" y="790171"/>
            <a:ext cx="478634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b="1" i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  <a:ea typeface="Times New Roman" pitchFamily="18" charset="0"/>
                <a:cs typeface="Aharoni" pitchFamily="2" charset="-79"/>
              </a:rPr>
              <a:t>учащиеся получают сведения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Aharoni" pitchFamily="2" charset="-79"/>
              </a:rPr>
              <a:t>о происхождении термина наречие;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Aharoni" pitchFamily="2" charset="-79"/>
              </a:rPr>
              <a:t>повторяют, расширяют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Aharoni" pitchFamily="2" charset="-79"/>
              </a:rPr>
              <a:t>и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Aharoni" pitchFamily="2" charset="-79"/>
              </a:rPr>
              <a:t>углубляют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 Narrow" pitchFamily="34" charset="0"/>
                <a:ea typeface="Times New Roman" pitchFamily="18" charset="0"/>
                <a:cs typeface="Aharoni" pitchFamily="2" charset="-79"/>
              </a:rPr>
              <a:t>сведения о наречии как части речи.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 Narrow" pitchFamily="34" charset="0"/>
              <a:cs typeface="Aharoni" pitchFamily="2" charset="-79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928802"/>
            <a:ext cx="39516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задачи урока: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11960" y="2052319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i="1" u="sng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  <a:ea typeface="Times New Roman" pitchFamily="18" charset="0"/>
                <a:cs typeface="Aharoni" pitchFamily="2" charset="-79"/>
              </a:rPr>
              <a:t>образовательные:</a:t>
            </a:r>
            <a:endParaRPr lang="ru-RU" b="1" u="sng" dirty="0" smtClean="0">
              <a:solidFill>
                <a:schemeClr val="bg1">
                  <a:lumMod val="95000"/>
                </a:schemeClr>
              </a:solidFill>
              <a:latin typeface="Arial Narrow" pitchFamily="34" charset="0"/>
              <a:cs typeface="Aharoni" pitchFamily="2" charset="-79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haroni" pitchFamily="2" charset="-79"/>
              </a:rPr>
              <a:t>повторить правила постановки знаков препинания при деепричастном обороте, пунктуационный разбор сложного предложения;</a:t>
            </a:r>
            <a:endParaRPr lang="ru-RU" b="1" dirty="0" smtClean="0">
              <a:solidFill>
                <a:schemeClr val="bg1"/>
              </a:solidFill>
              <a:latin typeface="Arial Narrow" pitchFamily="34" charset="0"/>
              <a:cs typeface="Aharoni" pitchFamily="2" charset="-79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haroni" pitchFamily="2" charset="-79"/>
              </a:rPr>
              <a:t> формирование умения находить и использовать наречия в тексте;</a:t>
            </a:r>
            <a:endParaRPr lang="ru-RU" b="1" dirty="0" smtClean="0">
              <a:solidFill>
                <a:schemeClr val="bg1"/>
              </a:solidFill>
              <a:latin typeface="Arial Narrow" pitchFamily="34" charset="0"/>
              <a:cs typeface="Aharoni" pitchFamily="2" charset="-79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i="1" u="sng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  <a:ea typeface="Times New Roman" pitchFamily="18" charset="0"/>
                <a:cs typeface="Aharoni" pitchFamily="2" charset="-79"/>
              </a:rPr>
              <a:t>развивающие</a:t>
            </a:r>
            <a:r>
              <a:rPr lang="ru-RU" b="1" i="1" u="sng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  <a:ea typeface="Times New Roman" pitchFamily="18" charset="0"/>
                <a:cs typeface="Aharoni" pitchFamily="2" charset="-79"/>
              </a:rPr>
              <a:t>:</a:t>
            </a:r>
            <a:endParaRPr lang="ru-RU" b="1" u="sng" dirty="0" smtClean="0">
              <a:solidFill>
                <a:schemeClr val="bg1">
                  <a:lumMod val="95000"/>
                </a:schemeClr>
              </a:solidFill>
              <a:latin typeface="Arial Narrow" pitchFamily="34" charset="0"/>
              <a:cs typeface="Aharoni" pitchFamily="2" charset="-79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haroni" pitchFamily="2" charset="-79"/>
              </a:rPr>
              <a:t> развивать творческие способности учащихся;</a:t>
            </a:r>
            <a:endParaRPr lang="ru-RU" b="1" dirty="0" smtClean="0">
              <a:solidFill>
                <a:schemeClr val="bg1"/>
              </a:solidFill>
              <a:latin typeface="Arial Narrow" pitchFamily="34" charset="0"/>
              <a:cs typeface="Aharoni" pitchFamily="2" charset="-79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haroni" pitchFamily="2" charset="-79"/>
              </a:rPr>
              <a:t> расширять словарный запас учащихся за счет употребления в речи наречий;</a:t>
            </a:r>
            <a:endParaRPr lang="ru-RU" b="1" dirty="0" smtClean="0">
              <a:solidFill>
                <a:schemeClr val="bg1"/>
              </a:solidFill>
              <a:latin typeface="Arial Narrow" pitchFamily="34" charset="0"/>
              <a:cs typeface="Aharoni" pitchFamily="2" charset="-79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i="1" u="sng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  <a:ea typeface="Times New Roman" pitchFamily="18" charset="0"/>
                <a:cs typeface="Aharoni" pitchFamily="2" charset="-79"/>
              </a:rPr>
              <a:t>воспитательная:</a:t>
            </a:r>
            <a:endParaRPr lang="ru-RU" b="1" u="sng" dirty="0" smtClean="0">
              <a:solidFill>
                <a:schemeClr val="bg1">
                  <a:lumMod val="95000"/>
                </a:schemeClr>
              </a:solidFill>
              <a:latin typeface="Arial Narrow" pitchFamily="34" charset="0"/>
              <a:cs typeface="Aharoni" pitchFamily="2" charset="-79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haroni" pitchFamily="2" charset="-79"/>
              </a:rPr>
              <a:t> воспитывать интерес к изучению предмета.</a:t>
            </a:r>
            <a:endParaRPr lang="ru-RU" b="1" dirty="0" smtClean="0">
              <a:solidFill>
                <a:schemeClr val="bg1"/>
              </a:solidFill>
              <a:latin typeface="Arial Narrow" pitchFamily="34" charset="0"/>
              <a:cs typeface="Aharoni" pitchFamily="2" charset="-79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8085" y="836712"/>
            <a:ext cx="8430426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14350" indent="-514350" algn="just">
              <a:buAutoNum type="arabicPeriod"/>
            </a:pPr>
            <a:r>
              <a:rPr lang="ru-RU" sz="3200" b="1" i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Batang" pitchFamily="18" charset="-127"/>
              </a:rPr>
              <a:t>Наши </a:t>
            </a:r>
            <a:r>
              <a:rPr lang="ru-RU" sz="3200" b="1" i="1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Batang" pitchFamily="18" charset="-127"/>
              </a:rPr>
              <a:t>наречия вообще </a:t>
            </a:r>
            <a:r>
              <a:rPr lang="ru-RU" sz="3200" b="1" i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Batang" pitchFamily="18" charset="-127"/>
              </a:rPr>
              <a:t>являются </a:t>
            </a:r>
            <a:r>
              <a:rPr lang="ru-RU" sz="3200" b="1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  <a:ea typeface="Batang" pitchFamily="18" charset="-127"/>
                <a:cs typeface="Times New Roman"/>
              </a:rPr>
              <a:t>любопытн</a:t>
            </a:r>
            <a:r>
              <a:rPr lang="ru-RU" sz="3200" b="1" i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  <a:ea typeface="Batang" pitchFamily="18" charset="-127"/>
                <a:cs typeface="Times New Roman"/>
              </a:rPr>
              <a:t>..</a:t>
            </a:r>
            <a:r>
              <a:rPr lang="ru-RU" sz="3200" b="1" i="1" dirty="0" err="1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  <a:ea typeface="Batang" pitchFamily="18" charset="-127"/>
                <a:cs typeface="Times New Roman"/>
              </a:rPr>
              <a:t>йшим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Arial Narrow" pitchFamily="34" charset="0"/>
                <a:ea typeface="Times New Roman"/>
                <a:cs typeface="Times New Roman"/>
              </a:rPr>
              <a:t> </a:t>
            </a:r>
            <a:r>
              <a:rPr lang="ru-RU" sz="3200" b="1" i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Batang" pitchFamily="18" charset="-127"/>
              </a:rPr>
              <a:t>разрядом слов </a:t>
            </a:r>
            <a:r>
              <a:rPr lang="ru-RU" sz="3200" b="1" i="1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Batang" pitchFamily="18" charset="-127"/>
              </a:rPr>
              <a:t>их по праву можно назвать «живыми </a:t>
            </a:r>
            <a:r>
              <a:rPr lang="ru-RU" sz="3200" b="1" i="1" dirty="0" err="1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Batang" pitchFamily="18" charset="-127"/>
              </a:rPr>
              <a:t>ископа</a:t>
            </a:r>
            <a:r>
              <a:rPr lang="ru-RU" sz="3200" b="1" i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Batang" pitchFamily="18" charset="-127"/>
              </a:rPr>
              <a:t>..</a:t>
            </a:r>
            <a:r>
              <a:rPr lang="ru-RU" sz="3200" b="1" i="1" dirty="0" err="1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Batang" pitchFamily="18" charset="-127"/>
              </a:rPr>
              <a:t>мыми</a:t>
            </a:r>
            <a:r>
              <a:rPr lang="ru-RU" sz="3200" b="1" i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Batang" pitchFamily="18" charset="-127"/>
              </a:rPr>
              <a:t>».</a:t>
            </a:r>
            <a:endParaRPr lang="ru-RU" sz="3200" b="1" i="1" cap="none" spc="0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  <a:ea typeface="Batang" pitchFamily="18" charset="-127"/>
            </a:endParaRPr>
          </a:p>
          <a:p>
            <a:pPr marL="514350" indent="-514350" algn="just">
              <a:buAutoNum type="arabicPeriod"/>
            </a:pPr>
            <a:endParaRPr lang="ru-RU" sz="3200" b="1" i="1" cap="none" spc="0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  <a:ea typeface="Batang" pitchFamily="18" charset="-127"/>
            </a:endParaRPr>
          </a:p>
          <a:p>
            <a:pPr marL="514350" indent="-514350" algn="just">
              <a:buAutoNum type="arabicPeriod"/>
            </a:pPr>
            <a:r>
              <a:rPr lang="ru-RU" sz="3200" b="1" i="1" cap="none" spc="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Batang" pitchFamily="18" charset="-127"/>
              </a:rPr>
              <a:t> Наткнувшись на такой след древнего слова  языковед </a:t>
            </a:r>
            <a:r>
              <a:rPr lang="ru-RU" sz="3200" b="1" i="1" cap="none" spc="0" dirty="0" err="1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Batang" pitchFamily="18" charset="-127"/>
              </a:rPr>
              <a:t>постара</a:t>
            </a:r>
            <a:r>
              <a:rPr lang="ru-RU" sz="3200" b="1" i="1" cap="none" spc="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Batang" pitchFamily="18" charset="-127"/>
              </a:rPr>
              <a:t>..</a:t>
            </a:r>
            <a:r>
              <a:rPr lang="ru-RU" sz="3200" b="1" i="1" cap="none" spc="0" dirty="0" err="1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Batang" pitchFamily="18" charset="-127"/>
              </a:rPr>
              <a:t>тся</a:t>
            </a:r>
            <a:r>
              <a:rPr lang="ru-RU" sz="3200" b="1" i="1" cap="none" spc="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Batang" pitchFamily="18" charset="-127"/>
              </a:rPr>
              <a:t> отыскать само слово где(</a:t>
            </a:r>
            <a:r>
              <a:rPr lang="ru-RU" sz="3200" b="1" i="1" cap="none" spc="0" dirty="0" err="1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Batang" pitchFamily="18" charset="-127"/>
              </a:rPr>
              <a:t>нибудь</a:t>
            </a:r>
            <a:r>
              <a:rPr lang="ru-RU" sz="3200" b="1" i="1" cap="none" spc="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Batang" pitchFamily="18" charset="-127"/>
              </a:rPr>
              <a:t>) в стари..</a:t>
            </a:r>
            <a:r>
              <a:rPr lang="ru-RU" sz="3200" b="1" i="1" cap="none" spc="0" dirty="0" err="1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Batang" pitchFamily="18" charset="-127"/>
              </a:rPr>
              <a:t>ых</a:t>
            </a:r>
            <a:r>
              <a:rPr lang="ru-RU" sz="3200" b="1" i="1" cap="none" spc="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Batang" pitchFamily="18" charset="-127"/>
              </a:rPr>
              <a:t> </a:t>
            </a:r>
            <a:r>
              <a:rPr lang="ru-RU" sz="3200" b="1" i="1" cap="none" spc="0" dirty="0" err="1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Batang" pitchFamily="18" charset="-127"/>
              </a:rPr>
              <a:t>рук..писях</a:t>
            </a:r>
            <a:r>
              <a:rPr lang="ru-RU" sz="3200" b="1" i="1" cap="none" spc="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Batang" pitchFamily="18" charset="-127"/>
              </a:rPr>
              <a:t> и книгах.</a:t>
            </a:r>
            <a:endParaRPr lang="ru-RU" sz="3200" b="1" i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  <a:ea typeface="Batang" pitchFamily="18" charset="-127"/>
            </a:endParaRPr>
          </a:p>
          <a:p>
            <a:pPr marL="514350" indent="-514350" algn="ctr"/>
            <a:endParaRPr lang="ru-RU" sz="32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70837" y="116632"/>
            <a:ext cx="41649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ea typeface="Times New Roman" pitchFamily="18" charset="0"/>
                <a:cs typeface="Aharoni" pitchFamily="2" charset="-79"/>
              </a:rPr>
              <a:t>Лингвистическая разминка</a:t>
            </a:r>
            <a:endParaRPr lang="ru-RU" sz="2800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26" descr="e5413e915f3dddb80ec369a286f956e7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653137"/>
            <a:ext cx="3083024" cy="187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1052736"/>
            <a:ext cx="7789141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i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Наши </a:t>
            </a:r>
            <a:r>
              <a:rPr lang="ru-RU" sz="3200" b="1" i="1" cap="none" spc="0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наречия вообще являются любопытнейшим разрядом слов; их по праву можно назвать «живыми ископаемыми».</a:t>
            </a:r>
          </a:p>
          <a:p>
            <a:endParaRPr lang="ru-RU" sz="3200" b="1" i="1" cap="none" spc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3200" b="1" i="1" cap="none" spc="0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i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Наткнувшись </a:t>
            </a:r>
            <a:r>
              <a:rPr lang="ru-RU" sz="3200" b="1" i="1" cap="none" spc="0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такой след </a:t>
            </a:r>
            <a:r>
              <a:rPr lang="ru-RU" sz="3200" b="1" i="1" cap="none" spc="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древнего </a:t>
            </a:r>
            <a:r>
              <a:rPr lang="ru-RU" sz="3200" b="1" i="1" cap="none" spc="0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слова,  языковед постарается отыскать и само слово где-нибудь в старинных рукописях и книгах.</a:t>
            </a:r>
          </a:p>
        </p:txBody>
      </p:sp>
      <p:pic>
        <p:nvPicPr>
          <p:cNvPr id="4" name="Picture 5" descr="school03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4959" y="4762500"/>
            <a:ext cx="20955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101974" y="3110"/>
            <a:ext cx="24061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ea typeface="Times New Roman" pitchFamily="18" charset="0"/>
                <a:cs typeface="Aharoni" pitchFamily="2" charset="-79"/>
              </a:rPr>
              <a:t>ПРОВЕРЬ  СЕБЯ!</a:t>
            </a:r>
            <a:endParaRPr lang="ru-RU" sz="2400" u="sng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35795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festival.1september.ru/articles/502346/img1.gif"/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788362" y="0"/>
            <a:ext cx="4355638" cy="6839203"/>
          </a:xfrm>
          <a:prstGeom prst="rect">
            <a:avLst/>
          </a:prstGeom>
          <a:noFill/>
          <a:ln w="76200">
            <a:solidFill>
              <a:srgbClr val="92D050"/>
            </a:solidFill>
            <a:miter lim="800000"/>
            <a:headEnd/>
            <a:tailEnd/>
          </a:ln>
        </p:spPr>
      </p:pic>
      <p:pic>
        <p:nvPicPr>
          <p:cNvPr id="4" name="Рисунок 3" descr="http://festival.1september.ru/articles/502346/Image2635.jpg"/>
          <p:cNvPicPr/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39" b="95902" l="2609" r="99130">
                        <a14:foregroundMark x1="30000" y1="66393" x2="30000" y2="66393"/>
                        <a14:foregroundMark x1="81304" y1="66393" x2="81304" y2="66393"/>
                        <a14:foregroundMark x1="66522" y1="54918" x2="66522" y2="54918"/>
                        <a14:foregroundMark x1="55652" y1="15574" x2="55652" y2="15574"/>
                        <a14:foregroundMark x1="56957" y1="15574" x2="67826" y2="13934"/>
                        <a14:foregroundMark x1="72609" y1="13934" x2="94783" y2="12295"/>
                        <a14:foregroundMark x1="56087" y1="15574" x2="56087" y2="2459"/>
                        <a14:foregroundMark x1="53913" y1="27869" x2="96522" y2="24590"/>
                        <a14:foregroundMark x1="52174" y1="51639" x2="99130" y2="48361"/>
                        <a14:foregroundMark x1="54783" y1="74590" x2="97391" y2="69672"/>
                        <a14:foregroundMark x1="52609" y1="85246" x2="98261" y2="80328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48810" cy="6839203"/>
          </a:xfrm>
          <a:prstGeom prst="rect">
            <a:avLst/>
          </a:prstGeom>
          <a:noFill/>
          <a:ln w="76200">
            <a:solidFill>
              <a:srgbClr val="92D05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579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anana.by/uploads/posts/2009-02/1235232565_1234934253_0lik.ru_open_bo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400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43608" y="404664"/>
            <a:ext cx="31181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  <a:ea typeface="Times New Roman" pitchFamily="18" charset="0"/>
                <a:cs typeface="Aharoni" pitchFamily="2" charset="-79"/>
              </a:rPr>
              <a:t>Загляни  в словарь </a:t>
            </a:r>
            <a:endParaRPr lang="ru-RU" sz="2800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937468"/>
            <a:ext cx="38884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haroni" pitchFamily="2" charset="-79"/>
              </a:rPr>
              <a:t>Наречие: 1) Совокупность местных говоров или диалектов какого-либо языка, обладающих общими для них диалектными особенностями. </a:t>
            </a:r>
          </a:p>
          <a:p>
            <a:pPr lvl="0" indent="53975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haroni" pitchFamily="2" charset="-79"/>
              </a:rPr>
              <a:t>(</a:t>
            </a:r>
            <a:r>
              <a:rPr lang="ru-RU" sz="2000" b="1" i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haroni" pitchFamily="2" charset="-79"/>
              </a:rPr>
              <a:t>Южно-великорусского </a:t>
            </a:r>
            <a:r>
              <a:rPr lang="ru-RU" sz="2000" b="1" i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haroni" pitchFamily="2" charset="-79"/>
              </a:rPr>
              <a:t>наречие.)</a:t>
            </a:r>
          </a:p>
          <a:p>
            <a:pPr indent="539750"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  <a:ea typeface="Times New Roman" pitchFamily="18" charset="0"/>
              <a:cs typeface="Aharoni" pitchFamily="2" charset="-79"/>
            </a:endParaRPr>
          </a:p>
          <a:p>
            <a:pPr indent="53975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haroni" pitchFamily="2" charset="-79"/>
              </a:rPr>
              <a:t>Устаревшее</a:t>
            </a:r>
            <a:r>
              <a:rPr lang="ru-RU" sz="20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haroni" pitchFamily="2" charset="-79"/>
              </a:rPr>
              <a:t>. </a:t>
            </a:r>
            <a:r>
              <a:rPr lang="ru-RU" sz="2000" b="1" i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haroni" pitchFamily="2" charset="-79"/>
              </a:rPr>
              <a:t>То же, что язык. (</a:t>
            </a:r>
            <a:r>
              <a:rPr lang="ru-RU" sz="20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haroni" pitchFamily="2" charset="-79"/>
              </a:rPr>
              <a:t>Русский должен знать все славянские наречия. </a:t>
            </a:r>
            <a:r>
              <a:rPr lang="ru-RU" sz="2000" b="1" i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haroni" pitchFamily="2" charset="-79"/>
              </a:rPr>
              <a:t>И.С. Тургенев</a:t>
            </a:r>
            <a:r>
              <a:rPr lang="ru-RU" sz="2000" b="1" i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haroni" pitchFamily="2" charset="-79"/>
              </a:rPr>
              <a:t>.)</a:t>
            </a:r>
          </a:p>
          <a:p>
            <a:pPr indent="539750" fontAlgn="base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haroni" pitchFamily="2" charset="-79"/>
            </a:endParaRPr>
          </a:p>
          <a:p>
            <a:pPr lvl="0" indent="5397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haroni" pitchFamily="2" charset="-79"/>
              </a:rPr>
              <a:t>Разговорное, устаревшее. </a:t>
            </a:r>
            <a:r>
              <a:rPr lang="ru-RU" sz="2000" b="1" i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haroni" pitchFamily="2" charset="-79"/>
              </a:rPr>
              <a:t>Язык какой-л. группы </a:t>
            </a:r>
            <a:r>
              <a:rPr lang="ru-RU" sz="2000" b="1" i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haroni" pitchFamily="2" charset="-79"/>
              </a:rPr>
              <a:t>населения.</a:t>
            </a:r>
          </a:p>
          <a:p>
            <a:pPr lvl="0" indent="5397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haroni" pitchFamily="2" charset="-79"/>
              </a:rPr>
              <a:t>(Всё </a:t>
            </a:r>
            <a:r>
              <a:rPr lang="ru-RU" sz="20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haroni" pitchFamily="2" charset="-79"/>
              </a:rPr>
              <a:t>это, разумеется, было сказано на крестьянском наречии. </a:t>
            </a:r>
          </a:p>
          <a:p>
            <a:pPr lvl="0" indent="5397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haroni" pitchFamily="2" charset="-79"/>
              </a:rPr>
              <a:t>А.С</a:t>
            </a:r>
            <a:r>
              <a:rPr lang="ru-RU" sz="2000" b="1" i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haroni" pitchFamily="2" charset="-79"/>
              </a:rPr>
              <a:t>. Пушкин</a:t>
            </a:r>
            <a:r>
              <a:rPr lang="ru-RU" sz="2000" b="1" i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haroni" pitchFamily="2" charset="-79"/>
              </a:rPr>
              <a:t>.)</a:t>
            </a:r>
            <a:endParaRPr lang="ru-RU" sz="20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haroni" pitchFamily="2" charset="-79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44008" y="683191"/>
            <a:ext cx="390974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haroni" pitchFamily="2" charset="-79"/>
              </a:rPr>
              <a:t>Наречие -</a:t>
            </a:r>
            <a:r>
              <a:rPr lang="ru-RU" sz="28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haroni" pitchFamily="2" charset="-79"/>
              </a:rPr>
              <a:t>неизменяемая </a:t>
            </a:r>
            <a:r>
              <a:rPr lang="ru-RU" sz="2800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haroni" pitchFamily="2" charset="-79"/>
              </a:rPr>
              <a:t>часть речи, обозначающая признак действия, качества или предмета, например: </a:t>
            </a:r>
            <a:r>
              <a:rPr lang="ru-RU" sz="2800" b="1" i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haroni" pitchFamily="2" charset="-79"/>
              </a:rPr>
              <a:t>быстро, вслух, </a:t>
            </a:r>
            <a:r>
              <a:rPr lang="ru-RU" sz="2800" b="1" i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haroni" pitchFamily="2" charset="-79"/>
              </a:rPr>
              <a:t>мас</a:t>
            </a:r>
            <a:r>
              <a:rPr lang="ru-RU" sz="2800" b="1" i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 pitchFamily="18" charset="0"/>
                <a:cs typeface="Aharoni" pitchFamily="2" charset="-79"/>
              </a:rPr>
              <a:t>­</a:t>
            </a:r>
            <a:r>
              <a:rPr lang="ru-RU" sz="2800" b="1" i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haroni" pitchFamily="2" charset="-79"/>
              </a:rPr>
              <a:t>терски</a:t>
            </a:r>
            <a:r>
              <a:rPr lang="ru-RU" sz="2800" b="1" i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haroni" pitchFamily="2" charset="-79"/>
              </a:rPr>
              <a:t>, наяву, чрезвычайно</a:t>
            </a:r>
            <a:r>
              <a:rPr lang="ru-RU" sz="2800" b="1" i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ttp://newkino.su/image/aHR0cDovL2R2YnN0YW5kYXJ0LnJ1L2ltYWdlLnBocD9hSFIwY0RvdkwzTmphRzl2YkMxaWIzZ3VjblV2YVcxaFoyVnpMM04wYjNKcFpYTXZjMmhoWW14dmJubGZjSEpsZW1WdWRHRjZhWGxmTXk1cWNHYz0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387739" y="2145798"/>
            <a:ext cx="20938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РЕЧЬ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488" y="576844"/>
            <a:ext cx="383508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i="1" dirty="0" smtClean="0">
                <a:solidFill>
                  <a:srgbClr val="00B050"/>
                </a:solidFill>
              </a:rPr>
              <a:t>Из</a:t>
            </a:r>
            <a:r>
              <a:rPr lang="ru-RU" sz="5400" b="1" i="1" dirty="0" smtClean="0">
                <a:solidFill>
                  <a:srgbClr val="FF0000"/>
                </a:solidFill>
              </a:rPr>
              <a:t>реч</a:t>
            </a:r>
            <a:r>
              <a:rPr lang="ru-RU" sz="5400" b="1" i="1" dirty="0" smtClean="0">
                <a:solidFill>
                  <a:srgbClr val="00B050"/>
                </a:solidFill>
              </a:rPr>
              <a:t>ение</a:t>
            </a:r>
            <a:endParaRPr lang="ru-RU" sz="5400" b="1" i="1" dirty="0">
              <a:solidFill>
                <a:srgbClr val="00B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02546" y="3134979"/>
            <a:ext cx="307366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</a:rPr>
              <a:t>На</a:t>
            </a:r>
            <a:r>
              <a:rPr lang="ru-RU" sz="5400" b="1" dirty="0" smtClean="0">
                <a:solidFill>
                  <a:srgbClr val="FF0000"/>
                </a:solidFill>
              </a:rPr>
              <a:t>реч</a:t>
            </a:r>
            <a:r>
              <a:rPr lang="ru-RU" sz="5400" b="1" dirty="0" smtClean="0">
                <a:solidFill>
                  <a:srgbClr val="00B050"/>
                </a:solidFill>
              </a:rPr>
              <a:t>ие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97178" y="3143248"/>
            <a:ext cx="384682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Реч</a:t>
            </a:r>
            <a:r>
              <a:rPr lang="ru-RU" sz="5400" b="1" i="1" dirty="0" smtClean="0">
                <a:solidFill>
                  <a:srgbClr val="00B050"/>
                </a:solidFill>
              </a:rPr>
              <a:t>истый</a:t>
            </a:r>
            <a:endParaRPr lang="ru-RU" sz="5400" b="1" i="1" dirty="0">
              <a:solidFill>
                <a:srgbClr val="00B05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488" y="4656906"/>
            <a:ext cx="337464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</a:rPr>
              <a:t>На</a:t>
            </a:r>
            <a:r>
              <a:rPr lang="ru-RU" sz="5400" b="1" dirty="0" smtClean="0">
                <a:solidFill>
                  <a:srgbClr val="FF0000"/>
                </a:solidFill>
              </a:rPr>
              <a:t>рек</a:t>
            </a:r>
            <a:r>
              <a:rPr lang="ru-RU" sz="5400" b="1" dirty="0" smtClean="0">
                <a:solidFill>
                  <a:srgbClr val="00B050"/>
                </a:solidFill>
              </a:rPr>
              <a:t>ать</a:t>
            </a:r>
            <a:endParaRPr lang="ru-RU" sz="5400" b="1" dirty="0">
              <a:solidFill>
                <a:srgbClr val="00B050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 rot="16200000">
            <a:off x="3877052" y="1766494"/>
            <a:ext cx="74695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2055245">
            <a:off x="5443709" y="2903125"/>
            <a:ext cx="74695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9392374">
            <a:off x="2596141" y="2904715"/>
            <a:ext cx="74695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3714744" y="4000504"/>
            <a:ext cx="121444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500174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2400" b="1" dirty="0" smtClean="0">
                <a:latin typeface="Comic Sans MS" pitchFamily="66" charset="0"/>
                <a:ea typeface="Batang" pitchFamily="18" charset="-127"/>
              </a:rPr>
              <a:t>Скоро мы нашли в парке очень  уютный уголок.</a:t>
            </a:r>
          </a:p>
          <a:p>
            <a:pPr>
              <a:buFontTx/>
              <a:buNone/>
            </a:pPr>
            <a:r>
              <a:rPr lang="ru-RU" sz="2400" b="1" dirty="0" smtClean="0">
                <a:latin typeface="Comic Sans MS" pitchFamily="66" charset="0"/>
                <a:ea typeface="Batang" pitchFamily="18" charset="-127"/>
              </a:rPr>
              <a:t>Здесь мы довольно хорошо отдохнули.</a:t>
            </a:r>
          </a:p>
          <a:p>
            <a:pPr>
              <a:buFontTx/>
              <a:buNone/>
            </a:pPr>
            <a:r>
              <a:rPr lang="ru-RU" sz="2400" b="1" dirty="0" smtClean="0">
                <a:latin typeface="Comic Sans MS" pitchFamily="66" charset="0"/>
                <a:ea typeface="Batang" pitchFamily="18" charset="-127"/>
              </a:rPr>
              <a:t>На завтрак я люблю яйца всмятку</a:t>
            </a:r>
            <a:r>
              <a:rPr lang="ru-RU" sz="2400" b="1" dirty="0" smtClean="0"/>
              <a:t>. 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3214686"/>
            <a:ext cx="750099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endParaRPr lang="ru-RU" b="1" dirty="0" smtClean="0"/>
          </a:p>
          <a:p>
            <a:pPr>
              <a:buFontTx/>
              <a:buNone/>
            </a:pPr>
            <a:endParaRPr lang="ru-RU" b="1" dirty="0" smtClean="0"/>
          </a:p>
          <a:p>
            <a:pPr>
              <a:buFontTx/>
              <a:buNone/>
            </a:pPr>
            <a:r>
              <a:rPr lang="ru-RU" sz="2000" b="1" dirty="0" smtClean="0">
                <a:latin typeface="Comic Sans MS" pitchFamily="66" charset="0"/>
              </a:rPr>
              <a:t>Скоро мы нашли в парке очень  уютный уголок.</a:t>
            </a:r>
          </a:p>
          <a:p>
            <a:pPr>
              <a:buFontTx/>
              <a:buNone/>
            </a:pPr>
            <a:endParaRPr lang="ru-RU" sz="2000" b="1" dirty="0" smtClean="0">
              <a:latin typeface="Comic Sans MS" pitchFamily="66" charset="0"/>
            </a:endParaRPr>
          </a:p>
          <a:p>
            <a:pPr>
              <a:buFontTx/>
              <a:buNone/>
            </a:pPr>
            <a:endParaRPr lang="ru-RU" sz="2000" b="1" dirty="0" smtClean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ru-RU" sz="2000" b="1" dirty="0" smtClean="0">
                <a:latin typeface="Comic Sans MS" pitchFamily="66" charset="0"/>
              </a:rPr>
              <a:t> Здесь мы довольно хорошо отдохнули.</a:t>
            </a:r>
          </a:p>
          <a:p>
            <a:pPr>
              <a:buFontTx/>
              <a:buNone/>
            </a:pPr>
            <a:endParaRPr lang="ru-RU" sz="2000" b="1" dirty="0" smtClean="0">
              <a:latin typeface="Comic Sans MS" pitchFamily="66" charset="0"/>
            </a:endParaRPr>
          </a:p>
          <a:p>
            <a:pPr>
              <a:buFontTx/>
              <a:buNone/>
            </a:pPr>
            <a:endParaRPr lang="ru-RU" sz="2000" b="1" dirty="0" smtClean="0">
              <a:latin typeface="Comic Sans MS" pitchFamily="66" charset="0"/>
            </a:endParaRPr>
          </a:p>
          <a:p>
            <a:pPr>
              <a:buFontTx/>
              <a:buNone/>
            </a:pPr>
            <a:endParaRPr lang="ru-RU" sz="2000" b="1" dirty="0" smtClean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ru-RU" sz="2000" b="1" dirty="0" smtClean="0">
                <a:latin typeface="Comic Sans MS" pitchFamily="66" charset="0"/>
              </a:rPr>
              <a:t> На завтрак я люблю яйца всмятку. </a:t>
            </a:r>
            <a:endParaRPr lang="ru-RU" b="1" dirty="0">
              <a:latin typeface="Comic Sans MS" pitchFamily="66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999306" y="3714752"/>
            <a:ext cx="28654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4000496" y="3714752"/>
            <a:ext cx="28654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998909" y="4500967"/>
            <a:ext cx="43021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2500298" y="4500570"/>
            <a:ext cx="28654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3571471" y="4572405"/>
            <a:ext cx="1436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142976" y="3571876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214414" y="4286256"/>
            <a:ext cx="36433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643306" y="4500570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143372" y="3571876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2179621" y="3678239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2643174" y="4357694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643306" y="5429264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5400000">
            <a:off x="4358480" y="5572140"/>
            <a:ext cx="28495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6200000" flipV="1">
            <a:off x="4536281" y="4536289"/>
            <a:ext cx="7223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4714876" y="442913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4894265" y="3678239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3394067" y="4464057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3536943" y="5535627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714348" y="3357562"/>
            <a:ext cx="6286544" cy="30718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27" descr="78ce56ae5fa75ac85e3ab5e321d88a9d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5" y="466839"/>
            <a:ext cx="14097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6" descr="http://www.distedu.ru/mirror/_nach/nsc.1september.ru/2003/18/14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7714" l="3398" r="96602">
                        <a14:foregroundMark x1="66505" y1="14286" x2="62621" y2="5429"/>
                        <a14:foregroundMark x1="59709" y1="25714" x2="59709" y2="25714"/>
                        <a14:foregroundMark x1="64078" y1="22571" x2="64078" y2="22571"/>
                        <a14:foregroundMark x1="67961" y1="20571" x2="67961" y2="20571"/>
                        <a14:backgroundMark x1="62136" y1="5714" x2="65534" y2="14000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 rot="326980">
            <a:off x="7027978" y="3228927"/>
            <a:ext cx="1962150" cy="333375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036083" y="98302"/>
            <a:ext cx="39324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u="sng" dirty="0" smtClean="0">
                <a:latin typeface="Comic Sans MS" pitchFamily="66" charset="0"/>
                <a:ea typeface="Batang" pitchFamily="18" charset="-127"/>
              </a:rPr>
              <a:t>МИНИ-ИССЛЕДОВАНИЕ</a:t>
            </a:r>
            <a:endParaRPr lang="ru-RU" sz="2400" u="sng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http://newkino.su/image/aHR0cDovL2R2YnN0YW5kYXJ0LnJ1L2ltYWdlLnBocD9hSFIwY0RvdkwzTmphRzl2YkMxaWIzZ3VjblV2YVcxaFoyVnpMM04wYjNKcFpYTXZjMmhoWW14dmJubGZjSEpsZW1WdWRHRjZhWGxmTXk1cWNHYz0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856606" y="3382190"/>
            <a:ext cx="23134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Наречие</a:t>
            </a:r>
            <a:endParaRPr lang="ru-RU" sz="4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00430" y="1920791"/>
            <a:ext cx="2857520" cy="830997"/>
          </a:xfrm>
          <a:prstGeom prst="rect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rtDeco"/>
            <a:contourClr>
              <a:schemeClr val="accent6">
                <a:shade val="60000"/>
                <a:satMod val="110000"/>
              </a:schemeClr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F0"/>
                </a:solidFill>
                <a:latin typeface="Comic Sans MS" pitchFamily="66" charset="0"/>
              </a:rPr>
              <a:t>Самостоятельная</a:t>
            </a:r>
          </a:p>
          <a:p>
            <a:pPr algn="ctr"/>
            <a:r>
              <a:rPr lang="ru-RU" sz="2400" b="1" dirty="0" smtClean="0">
                <a:solidFill>
                  <a:srgbClr val="00B0F0"/>
                </a:solidFill>
                <a:latin typeface="Comic Sans MS" pitchFamily="66" charset="0"/>
              </a:rPr>
              <a:t> часть речи</a:t>
            </a:r>
            <a:endParaRPr lang="ru-RU" sz="24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1409983">
            <a:off x="273977" y="2263821"/>
            <a:ext cx="3143240" cy="230832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ContrastingRightFacing"/>
            <a:lightRig rig="glow" dir="tl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Сочетаются с глаголами,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прилагательными, 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наречиями, 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реже – с существительными</a:t>
            </a:r>
            <a:endParaRPr lang="ru-RU" sz="24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628568" y="2643182"/>
            <a:ext cx="2515432" cy="461665"/>
          </a:xfrm>
          <a:prstGeom prst="rect">
            <a:avLst/>
          </a:prstGeom>
          <a:ln>
            <a:noFill/>
          </a:ln>
          <a:effectLst/>
          <a:scene3d>
            <a:camera prst="perspectiveHeroicExtremeLeftFacing"/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Comic Sans MS" pitchFamily="66" charset="0"/>
              </a:rPr>
              <a:t>Не изменяются</a:t>
            </a:r>
            <a:endParaRPr lang="ru-RU" sz="24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55873" y="5066374"/>
            <a:ext cx="3571900" cy="1200329"/>
          </a:xfrm>
          <a:prstGeom prst="rect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softRound"/>
            <a:contourClr>
              <a:schemeClr val="accent5">
                <a:shade val="60000"/>
                <a:satMod val="110000"/>
              </a:schemeClr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990099"/>
                </a:solidFill>
                <a:latin typeface="Comic Sans MS" pitchFamily="66" charset="0"/>
              </a:rPr>
              <a:t>Обстоятельства,</a:t>
            </a:r>
          </a:p>
          <a:p>
            <a:r>
              <a:rPr lang="ru-RU" sz="2400" b="1" dirty="0" err="1" smtClean="0">
                <a:solidFill>
                  <a:srgbClr val="990099"/>
                </a:solidFill>
                <a:latin typeface="Comic Sans MS" pitchFamily="66" charset="0"/>
              </a:rPr>
              <a:t>реже-определения</a:t>
            </a:r>
            <a:r>
              <a:rPr lang="ru-RU" sz="2400" b="1" dirty="0" smtClean="0">
                <a:solidFill>
                  <a:srgbClr val="990099"/>
                </a:solidFill>
                <a:latin typeface="Comic Sans MS" pitchFamily="66" charset="0"/>
              </a:rPr>
              <a:t> и </a:t>
            </a:r>
          </a:p>
          <a:p>
            <a:r>
              <a:rPr lang="ru-RU" sz="2400" b="1" dirty="0" smtClean="0">
                <a:solidFill>
                  <a:srgbClr val="990099"/>
                </a:solidFill>
                <a:latin typeface="Comic Sans MS" pitchFamily="66" charset="0"/>
              </a:rPr>
              <a:t>сказуемые. </a:t>
            </a:r>
            <a:endParaRPr lang="ru-RU" sz="2400" b="1" dirty="0">
              <a:solidFill>
                <a:srgbClr val="990099"/>
              </a:solidFill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93075" y="574400"/>
            <a:ext cx="5786478" cy="101566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Comic Sans MS" pitchFamily="66" charset="0"/>
              </a:rPr>
              <a:t>?</a:t>
            </a:r>
          </a:p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Comic Sans MS" pitchFamily="66" charset="0"/>
              </a:rPr>
              <a:t>Где? Куда? Когда? Откуда?</a:t>
            </a:r>
          </a:p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Comic Sans MS" pitchFamily="66" charset="0"/>
              </a:rPr>
              <a:t>Почему? Зачем</a:t>
            </a:r>
            <a:r>
              <a:rPr lang="ru-RU" sz="2000" b="1" dirty="0" smtClean="0">
                <a:solidFill>
                  <a:srgbClr val="00B050"/>
                </a:solidFill>
                <a:latin typeface="Comic Sans MS" pitchFamily="66" charset="0"/>
              </a:rPr>
              <a:t>? </a:t>
            </a:r>
            <a:r>
              <a:rPr lang="ru-RU" sz="2000" b="1" dirty="0" smtClean="0">
                <a:solidFill>
                  <a:srgbClr val="00B050"/>
                </a:solidFill>
                <a:latin typeface="Comic Sans MS" pitchFamily="66" charset="0"/>
              </a:rPr>
              <a:t>Как</a:t>
            </a:r>
            <a:r>
              <a:rPr lang="ru-RU" sz="2000" b="1" dirty="0" smtClean="0">
                <a:solidFill>
                  <a:srgbClr val="00B050"/>
                </a:solidFill>
                <a:latin typeface="Comic Sans MS" pitchFamily="66" charset="0"/>
              </a:rPr>
              <a:t>? </a:t>
            </a:r>
            <a:endParaRPr lang="ru-RU" sz="20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rot="6179885">
            <a:off x="3346438" y="2725841"/>
            <a:ext cx="367972" cy="11004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0800000">
            <a:off x="4798947" y="2820737"/>
            <a:ext cx="28575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5568215">
            <a:off x="6341818" y="2515430"/>
            <a:ext cx="316970" cy="1393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786314" y="4214818"/>
            <a:ext cx="285752" cy="7640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6694" l="9434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 flipH="1">
            <a:off x="6978924" y="3375662"/>
            <a:ext cx="2170482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428</TotalTime>
  <Words>531</Words>
  <Application>Microsoft Office PowerPoint</Application>
  <PresentationFormat>Экран (4:3)</PresentationFormat>
  <Paragraphs>114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9" baseType="lpstr">
      <vt:lpstr>Batang</vt:lpstr>
      <vt:lpstr>Aharoni</vt:lpstr>
      <vt:lpstr>Arial</vt:lpstr>
      <vt:lpstr>Arial Narrow</vt:lpstr>
      <vt:lpstr>Calibri</vt:lpstr>
      <vt:lpstr>Comic Sans MS</vt:lpstr>
      <vt:lpstr>Franklin Gothic Book</vt:lpstr>
      <vt:lpstr>Franklin Gothic Medium</vt:lpstr>
      <vt:lpstr>Times New Roman</vt:lpstr>
      <vt:lpstr>Wingdings</vt:lpstr>
      <vt:lpstr>Wingdings 2</vt:lpstr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48</cp:revision>
  <dcterms:created xsi:type="dcterms:W3CDTF">2013-10-08T18:46:45Z</dcterms:created>
  <dcterms:modified xsi:type="dcterms:W3CDTF">2013-11-17T14:11:54Z</dcterms:modified>
</cp:coreProperties>
</file>