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9EC31B-2502-409D-B381-3B22BF46ED6C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D974806-C196-4E1C-B51C-AED7D573FD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Древни</a:t>
            </a:r>
            <a:r>
              <a:rPr lang="ru-RU" dirty="0"/>
              <a:t>й</a:t>
            </a:r>
            <a:r>
              <a:rPr lang="ru-RU" dirty="0" smtClean="0"/>
              <a:t> период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173809"/>
            <a:ext cx="57388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cap="all" dirty="0">
                <a:solidFill>
                  <a:srgbClr val="93A299">
                    <a:lumMod val="50000"/>
                  </a:srgbClr>
                </a:solidFill>
                <a:latin typeface="Book Antiqua"/>
                <a:ea typeface="+mj-ea"/>
                <a:cs typeface="+mj-cs"/>
              </a:rPr>
              <a:t>История Казахстана 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7323113" y="3974286"/>
            <a:ext cx="169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6 класс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65333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Кангюев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700808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 территории Казахстана в </a:t>
            </a:r>
            <a:r>
              <a:rPr lang="en-US" sz="2000" b="1" dirty="0" smtClean="0"/>
              <a:t>III</a:t>
            </a:r>
            <a:r>
              <a:rPr lang="ru-RU" sz="2000" b="1" dirty="0" smtClean="0"/>
              <a:t> в. до н.э. – </a:t>
            </a:r>
            <a:r>
              <a:rPr lang="en-US" sz="2000" b="1" dirty="0" smtClean="0"/>
              <a:t>V</a:t>
            </a:r>
            <a:r>
              <a:rPr lang="ru-RU" sz="2000" b="1" dirty="0" smtClean="0"/>
              <a:t> в</a:t>
            </a:r>
            <a:r>
              <a:rPr lang="ru-RU" sz="2000" b="1" smtClean="0"/>
              <a:t>. н.э</a:t>
            </a:r>
            <a:r>
              <a:rPr lang="ru-RU" sz="2000" b="1" dirty="0" smtClean="0"/>
              <a:t>. сформировались государственные объединения:</a:t>
            </a:r>
            <a:endParaRPr lang="ru-RU" sz="20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00800" y="2492896"/>
            <a:ext cx="1584176" cy="432048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уйсунов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43808" y="2492896"/>
            <a:ext cx="1584176" cy="43204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кангюев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2492896"/>
            <a:ext cx="1584176" cy="432048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гуннов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00192" y="2492896"/>
            <a:ext cx="1584176" cy="432048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сарматов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1893" y="3068960"/>
            <a:ext cx="2465360" cy="36004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ИСТОЧНИКИ: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1893" y="3499267"/>
            <a:ext cx="8555160" cy="57780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ysClr val="windowText" lastClr="000000"/>
                </a:solidFill>
              </a:rPr>
              <a:t>Посольские экспедиции из Китая  (в течение 13 лет знакомились со странами, лежавшие к Западу от Китая)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4420" y="4291355"/>
            <a:ext cx="5429708" cy="43378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ysClr val="windowText" lastClr="000000"/>
                </a:solidFill>
              </a:rPr>
              <a:t>Священная книга древнего Ирана «АВЕСТА»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1893" y="4877544"/>
            <a:ext cx="5432235" cy="43378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ysClr val="windowText" lastClr="000000"/>
                </a:solidFill>
              </a:rPr>
              <a:t>«Исторические записки» СЫМА ЦЯНЯ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1893" y="5443483"/>
            <a:ext cx="5432235" cy="433789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ysClr val="windowText" lastClr="000000"/>
                </a:solidFill>
              </a:rPr>
              <a:t>«ЦЯНЬ ХАНЬШУ»  китайский источник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84" y="6021288"/>
            <a:ext cx="5438344" cy="432048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120 000 кибиток, 600 000 душ, 120 00 войска»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8144" y="4291355"/>
            <a:ext cx="2978909" cy="216198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 столицы правителя </a:t>
            </a:r>
            <a:r>
              <a:rPr lang="ru-RU" sz="2400" b="1" dirty="0" err="1" smtClean="0">
                <a:solidFill>
                  <a:schemeClr val="tx1"/>
                </a:solidFill>
              </a:rPr>
              <a:t>кангюев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–</a:t>
            </a:r>
            <a:r>
              <a:rPr lang="ru-RU" dirty="0" smtClean="0"/>
              <a:t>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летней </a:t>
            </a:r>
            <a:r>
              <a:rPr lang="ru-RU" sz="2000" dirty="0" smtClean="0">
                <a:solidFill>
                  <a:schemeClr val="bg1"/>
                </a:solidFill>
              </a:rPr>
              <a:t>(г. </a:t>
            </a:r>
            <a:r>
              <a:rPr lang="ru-RU" sz="2000" dirty="0" err="1" smtClean="0">
                <a:solidFill>
                  <a:schemeClr val="bg1"/>
                </a:solidFill>
              </a:rPr>
              <a:t>Битянь</a:t>
            </a:r>
            <a:r>
              <a:rPr lang="ru-RU" sz="2000" dirty="0" smtClean="0">
                <a:solidFill>
                  <a:schemeClr val="bg1"/>
                </a:solidFill>
              </a:rPr>
              <a:t>, вблизи Туркестана) и </a:t>
            </a:r>
            <a:r>
              <a:rPr lang="ru-RU" sz="2000" b="1" dirty="0" smtClean="0">
                <a:solidFill>
                  <a:srgbClr val="FFFF00"/>
                </a:solidFill>
              </a:rPr>
              <a:t>зимней</a:t>
            </a:r>
            <a:r>
              <a:rPr lang="ru-RU" sz="2000" dirty="0" smtClean="0">
                <a:solidFill>
                  <a:schemeClr val="bg1"/>
                </a:solidFill>
              </a:rPr>
              <a:t> (вблизи </a:t>
            </a:r>
            <a:r>
              <a:rPr lang="ru-RU" sz="2000" dirty="0" err="1" smtClean="0">
                <a:solidFill>
                  <a:schemeClr val="bg1"/>
                </a:solidFill>
              </a:rPr>
              <a:t>Тараза</a:t>
            </a:r>
            <a:r>
              <a:rPr lang="ru-RU" sz="2000" dirty="0" smtClean="0">
                <a:solidFill>
                  <a:schemeClr val="bg1"/>
                </a:solidFill>
              </a:rPr>
              <a:t>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71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Расселение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кангюев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700808"/>
            <a:ext cx="5616624" cy="461665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средняя часть долины реки Сырдарья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81949" y="3140968"/>
            <a:ext cx="852709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9512" y="3212976"/>
            <a:ext cx="3240360" cy="461665"/>
          </a:xfrm>
          <a:prstGeom prst="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граничили: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3759423"/>
            <a:ext cx="4680520" cy="369332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 севере: </a:t>
            </a:r>
            <a:r>
              <a:rPr lang="ru-RU" dirty="0" smtClean="0"/>
              <a:t>с сарматами и аланами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932040" y="3501008"/>
            <a:ext cx="0" cy="2448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5076056" y="3212976"/>
            <a:ext cx="3744416" cy="38965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Общественное устройство: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6056" y="3645024"/>
            <a:ext cx="3744416" cy="483731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Возглавлял Великий хан</a:t>
            </a:r>
            <a:endParaRPr lang="ru-RU" sz="1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76056" y="4238394"/>
            <a:ext cx="3744416" cy="558758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Помогали управлять три его заместителя -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везири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76056" y="4935474"/>
            <a:ext cx="3744416" cy="1013806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Государство было поделено на пять владений, каждое из которых управлялось малым ханом</a:t>
            </a:r>
            <a:endParaRPr lang="ru-RU" sz="1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8088" y="2276872"/>
            <a:ext cx="5628048" cy="648072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берега рек Арысь, Талас, нижнее течение Сырдарьи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1700808"/>
            <a:ext cx="288032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контроль над частью </a:t>
            </a:r>
            <a:r>
              <a:rPr lang="ru-RU" b="1" dirty="0" smtClean="0">
                <a:solidFill>
                  <a:srgbClr val="C00000"/>
                </a:solidFill>
              </a:rPr>
              <a:t>ВЕЛИКОГО ШЕЛКОВОГО ПУТИ!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8088" y="4221890"/>
            <a:ext cx="4680520" cy="369332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соседствовали с Китаем и </a:t>
            </a:r>
            <a:r>
              <a:rPr lang="ru-RU" dirty="0" err="1" smtClean="0"/>
              <a:t>уйсунами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68088" y="4638150"/>
            <a:ext cx="4680520" cy="369332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гор Каратау до реки Талас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65105" y="5075892"/>
            <a:ext cx="4680520" cy="369332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соседствовали с Китаем и </a:t>
            </a:r>
            <a:r>
              <a:rPr lang="ru-RU" dirty="0" err="1" smtClean="0"/>
              <a:t>уйсунами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5105" y="6093296"/>
            <a:ext cx="8799383" cy="576064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Использование рабов: уход за скотом, переработка продуктов скотоводства, земледельческие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101928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Археологические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памятники: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7" y="1700808"/>
            <a:ext cx="8527099" cy="369332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было обнаружено много поселений и могильников: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3230339"/>
            <a:ext cx="2736305" cy="774725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Приташкентский</a:t>
            </a:r>
            <a:r>
              <a:rPr lang="ru-RU" sz="1600" b="1" dirty="0" smtClean="0">
                <a:solidFill>
                  <a:schemeClr val="tx1"/>
                </a:solidFill>
              </a:rPr>
              <a:t> оазис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2138561"/>
            <a:ext cx="2304256" cy="7985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КАУШИНСКАЯ КУЛЬТУРА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23528" y="4293096"/>
            <a:ext cx="852709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7" y="4581128"/>
            <a:ext cx="2304257" cy="1569660"/>
          </a:xfrm>
          <a:prstGeom prst="rect">
            <a:avLst/>
          </a:prstGeom>
          <a:solidFill>
            <a:srgbClr val="92D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20 курганов: </a:t>
            </a:r>
            <a:r>
              <a:rPr lang="ru-RU" sz="2400" b="1" dirty="0" smtClean="0"/>
              <a:t>на левом берегу реки Арысь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71800" y="4365104"/>
            <a:ext cx="5112568" cy="576065"/>
          </a:xfrm>
          <a:prstGeom prst="roundRect">
            <a:avLst>
              <a:gd name="adj" fmla="val 36823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Развалины городища КОК-МАРДАН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47864" y="2138561"/>
            <a:ext cx="2304256" cy="7985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ОТРАР-КАРАТАУСКАЯ КУЛЬТУРА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228184" y="2143795"/>
            <a:ext cx="2304256" cy="7985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ЖЕТЫАСАРСКАЯ КУЛЬТУРА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03849" y="3014315"/>
            <a:ext cx="2664296" cy="1134765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от среднего течения Сырдарьи и предгорья Каратау до реки Талас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12159" y="3014315"/>
            <a:ext cx="2736305" cy="1134765"/>
          </a:xfrm>
          <a:prstGeom prst="roundRect">
            <a:avLst>
              <a:gd name="adj" fmla="val 3682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долина ныне высохших рек </a:t>
            </a:r>
            <a:r>
              <a:rPr lang="ru-RU" sz="1600" b="1" dirty="0" err="1" smtClean="0">
                <a:solidFill>
                  <a:schemeClr val="tx1"/>
                </a:solidFill>
              </a:rPr>
              <a:t>Куандарьи</a:t>
            </a:r>
            <a:r>
              <a:rPr lang="ru-RU" sz="1600" b="1" dirty="0" smtClean="0">
                <a:solidFill>
                  <a:schemeClr val="tx1"/>
                </a:solidFill>
              </a:rPr>
              <a:t> и </a:t>
            </a:r>
            <a:r>
              <a:rPr lang="ru-RU" sz="1600" b="1" dirty="0" err="1" smtClean="0">
                <a:solidFill>
                  <a:schemeClr val="tx1"/>
                </a:solidFill>
              </a:rPr>
              <a:t>Жанадарьи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71800" y="5013176"/>
            <a:ext cx="5112568" cy="4875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стр. 117</a:t>
            </a:r>
            <a:endParaRPr lang="ru-RU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71800" y="5589240"/>
            <a:ext cx="5112568" cy="576065"/>
          </a:xfrm>
          <a:prstGeom prst="roundRect">
            <a:avLst>
              <a:gd name="adj" fmla="val 36823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Развалины городища ПУШИК-МАРДАН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771800" y="6237312"/>
            <a:ext cx="5112568" cy="40639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стр. 118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396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Хозяйство и быт </a:t>
            </a:r>
            <a:r>
              <a:rPr lang="ru-RU" b="1" dirty="0" err="1" smtClean="0"/>
              <a:t>кангюев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14414" y="1214422"/>
            <a:ext cx="6786610" cy="57150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ЗЕМЛЕДЕЛИЕ</a:t>
            </a:r>
            <a:endParaRPr lang="ru-RU" sz="4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928802"/>
            <a:ext cx="2928958" cy="50006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юге Казахстана: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1928802"/>
            <a:ext cx="5500726" cy="50006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около городов, по побережьям рек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57554" y="2500306"/>
            <a:ext cx="5500726" cy="50006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Приаралье,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Приташкентский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Оазис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071810"/>
            <a:ext cx="5500726" cy="50006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долине реки Сырдарьи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845127" y="3200400"/>
            <a:ext cx="5334000" cy="2632364"/>
          </a:xfrm>
          <a:custGeom>
            <a:avLst/>
            <a:gdLst>
              <a:gd name="connsiteX0" fmla="*/ 0 w 5334000"/>
              <a:gd name="connsiteY0" fmla="*/ 0 h 2632364"/>
              <a:gd name="connsiteX1" fmla="*/ 27709 w 5334000"/>
              <a:gd name="connsiteY1" fmla="*/ 55418 h 2632364"/>
              <a:gd name="connsiteX2" fmla="*/ 249382 w 5334000"/>
              <a:gd name="connsiteY2" fmla="*/ 193964 h 2632364"/>
              <a:gd name="connsiteX3" fmla="*/ 346364 w 5334000"/>
              <a:gd name="connsiteY3" fmla="*/ 249382 h 2632364"/>
              <a:gd name="connsiteX4" fmla="*/ 623455 w 5334000"/>
              <a:gd name="connsiteY4" fmla="*/ 360218 h 2632364"/>
              <a:gd name="connsiteX5" fmla="*/ 706582 w 5334000"/>
              <a:gd name="connsiteY5" fmla="*/ 374073 h 2632364"/>
              <a:gd name="connsiteX6" fmla="*/ 762000 w 5334000"/>
              <a:gd name="connsiteY6" fmla="*/ 401782 h 2632364"/>
              <a:gd name="connsiteX7" fmla="*/ 955964 w 5334000"/>
              <a:gd name="connsiteY7" fmla="*/ 484909 h 2632364"/>
              <a:gd name="connsiteX8" fmla="*/ 997528 w 5334000"/>
              <a:gd name="connsiteY8" fmla="*/ 526473 h 2632364"/>
              <a:gd name="connsiteX9" fmla="*/ 1094509 w 5334000"/>
              <a:gd name="connsiteY9" fmla="*/ 678873 h 2632364"/>
              <a:gd name="connsiteX10" fmla="*/ 1149928 w 5334000"/>
              <a:gd name="connsiteY10" fmla="*/ 706582 h 2632364"/>
              <a:gd name="connsiteX11" fmla="*/ 1191491 w 5334000"/>
              <a:gd name="connsiteY11" fmla="*/ 734291 h 2632364"/>
              <a:gd name="connsiteX12" fmla="*/ 1357746 w 5334000"/>
              <a:gd name="connsiteY12" fmla="*/ 803564 h 2632364"/>
              <a:gd name="connsiteX13" fmla="*/ 1620982 w 5334000"/>
              <a:gd name="connsiteY13" fmla="*/ 886691 h 2632364"/>
              <a:gd name="connsiteX14" fmla="*/ 1801091 w 5334000"/>
              <a:gd name="connsiteY14" fmla="*/ 955964 h 2632364"/>
              <a:gd name="connsiteX15" fmla="*/ 1856509 w 5334000"/>
              <a:gd name="connsiteY15" fmla="*/ 983673 h 2632364"/>
              <a:gd name="connsiteX16" fmla="*/ 2078182 w 5334000"/>
              <a:gd name="connsiteY16" fmla="*/ 1025236 h 2632364"/>
              <a:gd name="connsiteX17" fmla="*/ 2216728 w 5334000"/>
              <a:gd name="connsiteY17" fmla="*/ 1052945 h 2632364"/>
              <a:gd name="connsiteX18" fmla="*/ 2327564 w 5334000"/>
              <a:gd name="connsiteY18" fmla="*/ 1080655 h 2632364"/>
              <a:gd name="connsiteX19" fmla="*/ 2341418 w 5334000"/>
              <a:gd name="connsiteY19" fmla="*/ 1122218 h 2632364"/>
              <a:gd name="connsiteX20" fmla="*/ 2369128 w 5334000"/>
              <a:gd name="connsiteY20" fmla="*/ 1468582 h 2632364"/>
              <a:gd name="connsiteX21" fmla="*/ 2396837 w 5334000"/>
              <a:gd name="connsiteY21" fmla="*/ 1524000 h 2632364"/>
              <a:gd name="connsiteX22" fmla="*/ 2410691 w 5334000"/>
              <a:gd name="connsiteY22" fmla="*/ 1565564 h 2632364"/>
              <a:gd name="connsiteX23" fmla="*/ 2563091 w 5334000"/>
              <a:gd name="connsiteY23" fmla="*/ 1634836 h 2632364"/>
              <a:gd name="connsiteX24" fmla="*/ 2715491 w 5334000"/>
              <a:gd name="connsiteY24" fmla="*/ 1676400 h 2632364"/>
              <a:gd name="connsiteX25" fmla="*/ 2964873 w 5334000"/>
              <a:gd name="connsiteY25" fmla="*/ 1704109 h 2632364"/>
              <a:gd name="connsiteX26" fmla="*/ 3172691 w 5334000"/>
              <a:gd name="connsiteY26" fmla="*/ 1731818 h 2632364"/>
              <a:gd name="connsiteX27" fmla="*/ 3311237 w 5334000"/>
              <a:gd name="connsiteY27" fmla="*/ 1745673 h 2632364"/>
              <a:gd name="connsiteX28" fmla="*/ 3380509 w 5334000"/>
              <a:gd name="connsiteY28" fmla="*/ 1759527 h 2632364"/>
              <a:gd name="connsiteX29" fmla="*/ 3519055 w 5334000"/>
              <a:gd name="connsiteY29" fmla="*/ 1773382 h 2632364"/>
              <a:gd name="connsiteX30" fmla="*/ 3574473 w 5334000"/>
              <a:gd name="connsiteY30" fmla="*/ 1787236 h 2632364"/>
              <a:gd name="connsiteX31" fmla="*/ 3657600 w 5334000"/>
              <a:gd name="connsiteY31" fmla="*/ 1801091 h 2632364"/>
              <a:gd name="connsiteX32" fmla="*/ 3782291 w 5334000"/>
              <a:gd name="connsiteY32" fmla="*/ 1842655 h 2632364"/>
              <a:gd name="connsiteX33" fmla="*/ 3865418 w 5334000"/>
              <a:gd name="connsiteY33" fmla="*/ 1898073 h 2632364"/>
              <a:gd name="connsiteX34" fmla="*/ 3906982 w 5334000"/>
              <a:gd name="connsiteY34" fmla="*/ 1925782 h 2632364"/>
              <a:gd name="connsiteX35" fmla="*/ 3920837 w 5334000"/>
              <a:gd name="connsiteY35" fmla="*/ 1967345 h 2632364"/>
              <a:gd name="connsiteX36" fmla="*/ 4031673 w 5334000"/>
              <a:gd name="connsiteY36" fmla="*/ 2105891 h 2632364"/>
              <a:gd name="connsiteX37" fmla="*/ 4073237 w 5334000"/>
              <a:gd name="connsiteY37" fmla="*/ 2133600 h 2632364"/>
              <a:gd name="connsiteX38" fmla="*/ 4128655 w 5334000"/>
              <a:gd name="connsiteY38" fmla="*/ 2147455 h 2632364"/>
              <a:gd name="connsiteX39" fmla="*/ 4433455 w 5334000"/>
              <a:gd name="connsiteY39" fmla="*/ 2161309 h 2632364"/>
              <a:gd name="connsiteX40" fmla="*/ 4572000 w 5334000"/>
              <a:gd name="connsiteY40" fmla="*/ 2175164 h 2632364"/>
              <a:gd name="connsiteX41" fmla="*/ 4821382 w 5334000"/>
              <a:gd name="connsiteY41" fmla="*/ 2189018 h 2632364"/>
              <a:gd name="connsiteX42" fmla="*/ 4876800 w 5334000"/>
              <a:gd name="connsiteY42" fmla="*/ 2216727 h 2632364"/>
              <a:gd name="connsiteX43" fmla="*/ 4959928 w 5334000"/>
              <a:gd name="connsiteY43" fmla="*/ 2299855 h 2632364"/>
              <a:gd name="connsiteX44" fmla="*/ 5029200 w 5334000"/>
              <a:gd name="connsiteY44" fmla="*/ 2424545 h 2632364"/>
              <a:gd name="connsiteX45" fmla="*/ 5126182 w 5334000"/>
              <a:gd name="connsiteY45" fmla="*/ 2549236 h 2632364"/>
              <a:gd name="connsiteX46" fmla="*/ 5223164 w 5334000"/>
              <a:gd name="connsiteY46" fmla="*/ 2590800 h 2632364"/>
              <a:gd name="connsiteX47" fmla="*/ 5306291 w 5334000"/>
              <a:gd name="connsiteY47" fmla="*/ 2632364 h 2632364"/>
              <a:gd name="connsiteX48" fmla="*/ 5334000 w 5334000"/>
              <a:gd name="connsiteY48" fmla="*/ 2618509 h 2632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34000" h="2632364">
                <a:moveTo>
                  <a:pt x="0" y="0"/>
                </a:moveTo>
                <a:cubicBezTo>
                  <a:pt x="9236" y="18473"/>
                  <a:pt x="13105" y="40814"/>
                  <a:pt x="27709" y="55418"/>
                </a:cubicBezTo>
                <a:cubicBezTo>
                  <a:pt x="106658" y="134367"/>
                  <a:pt x="155318" y="143796"/>
                  <a:pt x="249382" y="193964"/>
                </a:cubicBezTo>
                <a:cubicBezTo>
                  <a:pt x="282235" y="211485"/>
                  <a:pt x="313062" y="232731"/>
                  <a:pt x="346364" y="249382"/>
                </a:cubicBezTo>
                <a:cubicBezTo>
                  <a:pt x="398432" y="275416"/>
                  <a:pt x="600792" y="353061"/>
                  <a:pt x="623455" y="360218"/>
                </a:cubicBezTo>
                <a:cubicBezTo>
                  <a:pt x="650242" y="368677"/>
                  <a:pt x="678873" y="369455"/>
                  <a:pt x="706582" y="374073"/>
                </a:cubicBezTo>
                <a:cubicBezTo>
                  <a:pt x="725055" y="383309"/>
                  <a:pt x="742407" y="395251"/>
                  <a:pt x="762000" y="401782"/>
                </a:cubicBezTo>
                <a:cubicBezTo>
                  <a:pt x="857390" y="433579"/>
                  <a:pt x="882910" y="411855"/>
                  <a:pt x="955964" y="484909"/>
                </a:cubicBezTo>
                <a:cubicBezTo>
                  <a:pt x="969819" y="498764"/>
                  <a:pt x="987009" y="509943"/>
                  <a:pt x="997528" y="526473"/>
                </a:cubicBezTo>
                <a:cubicBezTo>
                  <a:pt x="1044062" y="599598"/>
                  <a:pt x="1032109" y="634301"/>
                  <a:pt x="1094509" y="678873"/>
                </a:cubicBezTo>
                <a:cubicBezTo>
                  <a:pt x="1111315" y="690878"/>
                  <a:pt x="1131996" y="696335"/>
                  <a:pt x="1149928" y="706582"/>
                </a:cubicBezTo>
                <a:cubicBezTo>
                  <a:pt x="1164385" y="714843"/>
                  <a:pt x="1176598" y="726844"/>
                  <a:pt x="1191491" y="734291"/>
                </a:cubicBezTo>
                <a:cubicBezTo>
                  <a:pt x="1428704" y="852898"/>
                  <a:pt x="1241188" y="756941"/>
                  <a:pt x="1357746" y="803564"/>
                </a:cubicBezTo>
                <a:cubicBezTo>
                  <a:pt x="1566872" y="887214"/>
                  <a:pt x="1457644" y="863356"/>
                  <a:pt x="1620982" y="886691"/>
                </a:cubicBezTo>
                <a:cubicBezTo>
                  <a:pt x="1745816" y="949108"/>
                  <a:pt x="1592681" y="875806"/>
                  <a:pt x="1801091" y="955964"/>
                </a:cubicBezTo>
                <a:cubicBezTo>
                  <a:pt x="1820367" y="963378"/>
                  <a:pt x="1836473" y="978664"/>
                  <a:pt x="1856509" y="983673"/>
                </a:cubicBezTo>
                <a:cubicBezTo>
                  <a:pt x="1929443" y="1001906"/>
                  <a:pt x="2004463" y="1010492"/>
                  <a:pt x="2078182" y="1025236"/>
                </a:cubicBezTo>
                <a:lnTo>
                  <a:pt x="2216728" y="1052945"/>
                </a:lnTo>
                <a:cubicBezTo>
                  <a:pt x="2300316" y="1069663"/>
                  <a:pt x="2263663" y="1059354"/>
                  <a:pt x="2327564" y="1080655"/>
                </a:cubicBezTo>
                <a:cubicBezTo>
                  <a:pt x="2332182" y="1094509"/>
                  <a:pt x="2338554" y="1107898"/>
                  <a:pt x="2341418" y="1122218"/>
                </a:cubicBezTo>
                <a:cubicBezTo>
                  <a:pt x="2373172" y="1280986"/>
                  <a:pt x="2337848" y="1239199"/>
                  <a:pt x="2369128" y="1468582"/>
                </a:cubicBezTo>
                <a:cubicBezTo>
                  <a:pt x="2371919" y="1489046"/>
                  <a:pt x="2388701" y="1505017"/>
                  <a:pt x="2396837" y="1524000"/>
                </a:cubicBezTo>
                <a:cubicBezTo>
                  <a:pt x="2402590" y="1537423"/>
                  <a:pt x="2402590" y="1553413"/>
                  <a:pt x="2410691" y="1565564"/>
                </a:cubicBezTo>
                <a:cubicBezTo>
                  <a:pt x="2452944" y="1628944"/>
                  <a:pt x="2484247" y="1612309"/>
                  <a:pt x="2563091" y="1634836"/>
                </a:cubicBezTo>
                <a:cubicBezTo>
                  <a:pt x="2646489" y="1658664"/>
                  <a:pt x="2635370" y="1665949"/>
                  <a:pt x="2715491" y="1676400"/>
                </a:cubicBezTo>
                <a:cubicBezTo>
                  <a:pt x="2798427" y="1687218"/>
                  <a:pt x="2882075" y="1692280"/>
                  <a:pt x="2964873" y="1704109"/>
                </a:cubicBezTo>
                <a:cubicBezTo>
                  <a:pt x="3043775" y="1715381"/>
                  <a:pt x="3092091" y="1722862"/>
                  <a:pt x="3172691" y="1731818"/>
                </a:cubicBezTo>
                <a:cubicBezTo>
                  <a:pt x="3218819" y="1736943"/>
                  <a:pt x="3265232" y="1739539"/>
                  <a:pt x="3311237" y="1745673"/>
                </a:cubicBezTo>
                <a:cubicBezTo>
                  <a:pt x="3334578" y="1748785"/>
                  <a:pt x="3357168" y="1756415"/>
                  <a:pt x="3380509" y="1759527"/>
                </a:cubicBezTo>
                <a:cubicBezTo>
                  <a:pt x="3426514" y="1765661"/>
                  <a:pt x="3472873" y="1768764"/>
                  <a:pt x="3519055" y="1773382"/>
                </a:cubicBezTo>
                <a:cubicBezTo>
                  <a:pt x="3537528" y="1778000"/>
                  <a:pt x="3555802" y="1783502"/>
                  <a:pt x="3574473" y="1787236"/>
                </a:cubicBezTo>
                <a:cubicBezTo>
                  <a:pt x="3602019" y="1792745"/>
                  <a:pt x="3630457" y="1793853"/>
                  <a:pt x="3657600" y="1801091"/>
                </a:cubicBezTo>
                <a:cubicBezTo>
                  <a:pt x="3699933" y="1812380"/>
                  <a:pt x="3745837" y="1818352"/>
                  <a:pt x="3782291" y="1842655"/>
                </a:cubicBezTo>
                <a:lnTo>
                  <a:pt x="3865418" y="1898073"/>
                </a:lnTo>
                <a:lnTo>
                  <a:pt x="3906982" y="1925782"/>
                </a:lnTo>
                <a:cubicBezTo>
                  <a:pt x="3911600" y="1939636"/>
                  <a:pt x="3913745" y="1954579"/>
                  <a:pt x="3920837" y="1967345"/>
                </a:cubicBezTo>
                <a:cubicBezTo>
                  <a:pt x="3953251" y="2025691"/>
                  <a:pt x="3982120" y="2063417"/>
                  <a:pt x="4031673" y="2105891"/>
                </a:cubicBezTo>
                <a:cubicBezTo>
                  <a:pt x="4044316" y="2116727"/>
                  <a:pt x="4057932" y="2127041"/>
                  <a:pt x="4073237" y="2133600"/>
                </a:cubicBezTo>
                <a:cubicBezTo>
                  <a:pt x="4090739" y="2141101"/>
                  <a:pt x="4109670" y="2145995"/>
                  <a:pt x="4128655" y="2147455"/>
                </a:cubicBezTo>
                <a:cubicBezTo>
                  <a:pt x="4230060" y="2155255"/>
                  <a:pt x="4331855" y="2156691"/>
                  <a:pt x="4433455" y="2161309"/>
                </a:cubicBezTo>
                <a:cubicBezTo>
                  <a:pt x="4479637" y="2165927"/>
                  <a:pt x="4525706" y="2171857"/>
                  <a:pt x="4572000" y="2175164"/>
                </a:cubicBezTo>
                <a:cubicBezTo>
                  <a:pt x="4655044" y="2181096"/>
                  <a:pt x="4738890" y="2177769"/>
                  <a:pt x="4821382" y="2189018"/>
                </a:cubicBezTo>
                <a:cubicBezTo>
                  <a:pt x="4841846" y="2191808"/>
                  <a:pt x="4860673" y="2203825"/>
                  <a:pt x="4876800" y="2216727"/>
                </a:cubicBezTo>
                <a:cubicBezTo>
                  <a:pt x="4907400" y="2241207"/>
                  <a:pt x="4959928" y="2299855"/>
                  <a:pt x="4959928" y="2299855"/>
                </a:cubicBezTo>
                <a:cubicBezTo>
                  <a:pt x="4984313" y="2373012"/>
                  <a:pt x="4965681" y="2329266"/>
                  <a:pt x="5029200" y="2424545"/>
                </a:cubicBezTo>
                <a:cubicBezTo>
                  <a:pt x="5055246" y="2463614"/>
                  <a:pt x="5084744" y="2519638"/>
                  <a:pt x="5126182" y="2549236"/>
                </a:cubicBezTo>
                <a:cubicBezTo>
                  <a:pt x="5193450" y="2597284"/>
                  <a:pt x="5162864" y="2560650"/>
                  <a:pt x="5223164" y="2590800"/>
                </a:cubicBezTo>
                <a:cubicBezTo>
                  <a:pt x="5251181" y="2604808"/>
                  <a:pt x="5271470" y="2632364"/>
                  <a:pt x="5306291" y="2632364"/>
                </a:cubicBezTo>
                <a:cubicBezTo>
                  <a:pt x="5316618" y="2632364"/>
                  <a:pt x="5324764" y="2623127"/>
                  <a:pt x="5334000" y="2618509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3643306" y="4357694"/>
            <a:ext cx="4000528" cy="5000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8" idx="14"/>
          </p:cNvCxnSpPr>
          <p:nvPr/>
        </p:nvCxnSpPr>
        <p:spPr>
          <a:xfrm flipH="1">
            <a:off x="714348" y="4156364"/>
            <a:ext cx="1931870" cy="8442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00100" y="300037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р. Чирчик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57818" y="4631304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канал  </a:t>
            </a:r>
            <a:r>
              <a:rPr lang="ru-RU" dirty="0" err="1" smtClean="0"/>
              <a:t>Зах</a:t>
            </a:r>
            <a:r>
              <a:rPr lang="ru-RU" dirty="0" smtClean="0"/>
              <a:t>  - </a:t>
            </a:r>
            <a:r>
              <a:rPr lang="ru-RU" sz="1400" dirty="0" smtClean="0"/>
              <a:t>более 20 км.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857224" y="485776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канал  </a:t>
            </a:r>
            <a:r>
              <a:rPr lang="ru-RU" dirty="0" err="1" smtClean="0"/>
              <a:t>Ханарык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5429264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левый берег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500562" y="3857628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правый берег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6143644"/>
            <a:ext cx="6572296" cy="42862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каменные и металлические </a:t>
            </a:r>
            <a:r>
              <a:rPr lang="ru-RU" sz="2400" b="1" dirty="0" smtClean="0"/>
              <a:t>КЕТМЕНИ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FF00"/>
                </a:solidFill>
              </a:rPr>
              <a:t>(мотыга)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57818" y="5643578"/>
            <a:ext cx="3000396" cy="42862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поливное земледелие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Скотоводство и промыслы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714488"/>
            <a:ext cx="4929222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Лошади, овцы, козы, коровы и быки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428868"/>
            <a:ext cx="7500990" cy="64294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Основная масса скота  содержались вне поселения, в степных районах Центрального Казахстана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3571876"/>
            <a:ext cx="3571900" cy="71438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ОХОТА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3571876"/>
            <a:ext cx="3571900" cy="71438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РЫБОЛОВСТВО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4357694"/>
            <a:ext cx="4286280" cy="50006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рыбу ловили гарпунами и сетями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4357694"/>
            <a:ext cx="4286280" cy="92869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рогов и костей животных мастера вырезали прекрасные изделия для быта и украшения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Обработка металлов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714488"/>
            <a:ext cx="5000660" cy="50006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Развита обработка металлов: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285992"/>
            <a:ext cx="8286808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кузнечное и ювелирное ремесла, плавка бронзы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3143248"/>
            <a:ext cx="5214974" cy="57150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Центр производства металлов: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786190"/>
            <a:ext cx="8286808" cy="57150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города и поселения региона ШАШ-ИЛАК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4500570"/>
            <a:ext cx="8286808" cy="57150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город </a:t>
            </a:r>
            <a:r>
              <a:rPr lang="ru-RU" sz="2400" b="1" dirty="0" smtClean="0"/>
              <a:t>КУЛАТ </a:t>
            </a:r>
            <a:r>
              <a:rPr lang="ru-RU" sz="1400" b="1" dirty="0" smtClean="0">
                <a:solidFill>
                  <a:srgbClr val="FFFF00"/>
                </a:solidFill>
              </a:rPr>
              <a:t>(площадь обрабатываемой территории  более 50 гектаров)</a:t>
            </a:r>
            <a:endParaRPr lang="ru-RU" sz="1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Торговля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714488"/>
            <a:ext cx="6572296" cy="50006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через государство </a:t>
            </a:r>
            <a:r>
              <a:rPr lang="ru-RU" sz="2400" b="1" dirty="0" err="1" smtClean="0">
                <a:solidFill>
                  <a:schemeClr val="tx1"/>
                </a:solidFill>
              </a:rPr>
              <a:t>Кангюй</a:t>
            </a:r>
            <a:r>
              <a:rPr lang="ru-RU" sz="2400" b="1" dirty="0" smtClean="0">
                <a:solidFill>
                  <a:schemeClr val="tx1"/>
                </a:solidFill>
              </a:rPr>
              <a:t> проходила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285992"/>
            <a:ext cx="6376792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Трасса Великого Шелкового Пути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2928934"/>
            <a:ext cx="4357718" cy="644082"/>
          </a:xfrm>
          <a:prstGeom prst="roundRect">
            <a:avLst>
              <a:gd name="adj" fmla="val 25346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найдены около 1300 монет (относящиеся к </a:t>
            </a:r>
            <a:r>
              <a:rPr lang="en-US" b="1" dirty="0" smtClean="0">
                <a:solidFill>
                  <a:schemeClr val="tx1"/>
                </a:solidFill>
              </a:rPr>
              <a:t>III</a:t>
            </a:r>
            <a:r>
              <a:rPr lang="ru-RU" b="1" dirty="0" smtClean="0">
                <a:solidFill>
                  <a:schemeClr val="tx1"/>
                </a:solidFill>
              </a:rPr>
              <a:t>-</a:t>
            </a:r>
            <a:r>
              <a:rPr lang="en-US" b="1" dirty="0" smtClean="0">
                <a:solidFill>
                  <a:schemeClr val="tx1"/>
                </a:solidFill>
              </a:rPr>
              <a:t>IV </a:t>
            </a:r>
            <a:r>
              <a:rPr lang="ru-RU" b="1" dirty="0" smtClean="0">
                <a:solidFill>
                  <a:schemeClr val="tx1"/>
                </a:solidFill>
              </a:rPr>
              <a:t>вв.)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4860032" y="2900358"/>
            <a:ext cx="3888432" cy="1680770"/>
          </a:xfrm>
          <a:prstGeom prst="round2DiagRect">
            <a:avLst>
              <a:gd name="adj1" fmla="val 32924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Кангюи</a:t>
            </a:r>
            <a:r>
              <a:rPr lang="ru-RU" dirty="0" smtClean="0"/>
              <a:t> жили на самом оживленном участке Великого Шелкового пути. Они контролировали участок, который шел на Кавказ и в Причерноморье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8298" y="3645024"/>
            <a:ext cx="4357718" cy="720080"/>
          </a:xfrm>
          <a:prstGeom prst="roundRect">
            <a:avLst>
              <a:gd name="adj" fmla="val 25346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найдены китайские монеты (</a:t>
            </a:r>
            <a:r>
              <a:rPr lang="en-US" b="1" dirty="0" smtClean="0">
                <a:solidFill>
                  <a:schemeClr val="tx1"/>
                </a:solidFill>
              </a:rPr>
              <a:t>II </a:t>
            </a:r>
            <a:r>
              <a:rPr lang="ru-RU" b="1" dirty="0" smtClean="0">
                <a:solidFill>
                  <a:schemeClr val="tx1"/>
                </a:solidFill>
              </a:rPr>
              <a:t>век до н.э.) в погребении </a:t>
            </a:r>
            <a:r>
              <a:rPr lang="ru-RU" b="1" dirty="0" err="1" smtClean="0">
                <a:solidFill>
                  <a:schemeClr val="tx1"/>
                </a:solidFill>
              </a:rPr>
              <a:t>Мардан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4926" y="4437112"/>
            <a:ext cx="4357718" cy="1080120"/>
          </a:xfrm>
          <a:prstGeom prst="roundRect">
            <a:avLst>
              <a:gd name="adj" fmla="val 25346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найдены индийские коралловые бусы, иранские резные камни, янтарь с побережья Балтийского моря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3472" y="5661248"/>
            <a:ext cx="8509008" cy="100811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 погребениях </a:t>
            </a:r>
            <a:r>
              <a:rPr lang="ru-RU" sz="2000" b="1" dirty="0" err="1" smtClean="0"/>
              <a:t>Жетыасарского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Отрарского</a:t>
            </a:r>
            <a:r>
              <a:rPr lang="ru-RU" sz="2000" b="1" dirty="0" smtClean="0"/>
              <a:t> и </a:t>
            </a:r>
            <a:r>
              <a:rPr lang="ru-RU" sz="2000" b="1" dirty="0" err="1" smtClean="0"/>
              <a:t>Приташкентского</a:t>
            </a:r>
            <a:r>
              <a:rPr lang="ru-RU" sz="2000" b="1" dirty="0" smtClean="0"/>
              <a:t> оазисов находят бусы из голубого сирийского фаянса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317</TotalTime>
  <Words>458</Words>
  <Application>Microsoft Office PowerPoint</Application>
  <PresentationFormat>Экран (4:3)</PresentationFormat>
  <Paragraphs>78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Слайд 1</vt:lpstr>
      <vt:lpstr>История Кангюев:</vt:lpstr>
      <vt:lpstr>Расселение кангюев:</vt:lpstr>
      <vt:lpstr>Археологические памятники:</vt:lpstr>
      <vt:lpstr>Хозяйство и быт кангюев</vt:lpstr>
      <vt:lpstr>Скотоводство и промыслы</vt:lpstr>
      <vt:lpstr>Обработка металлов</vt:lpstr>
      <vt:lpstr>Торговля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74</cp:revision>
  <dcterms:created xsi:type="dcterms:W3CDTF">2014-01-14T13:02:15Z</dcterms:created>
  <dcterms:modified xsi:type="dcterms:W3CDTF">2014-02-10T12:31:31Z</dcterms:modified>
</cp:coreProperties>
</file>