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3" r:id="rId6"/>
    <p:sldId id="264" r:id="rId7"/>
    <p:sldId id="260" r:id="rId8"/>
    <p:sldId id="261" r:id="rId9"/>
    <p:sldId id="262" r:id="rId10"/>
    <p:sldId id="266" r:id="rId11"/>
    <p:sldId id="267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4045" autoAdjust="0"/>
    <p:restoredTop sz="94660"/>
  </p:normalViewPr>
  <p:slideViewPr>
    <p:cSldViewPr>
      <p:cViewPr varScale="1">
        <p:scale>
          <a:sx n="35" d="100"/>
          <a:sy n="35" d="100"/>
        </p:scale>
        <p:origin x="-30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25.09.2012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25.09.2012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25.09.2012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25.09.2012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25.09.2012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25.09.2012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25.09.2012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gif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gif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sk-kzn.ru/uploads/posts/2011-12/1323620641_chanelskis11.jpg" TargetMode="External"/><Relationship Id="rId3" Type="http://schemas.openxmlformats.org/officeDocument/2006/relationships/image" Target="../media/image4.png"/><Relationship Id="rId7" Type="http://schemas.openxmlformats.org/officeDocument/2006/relationships/image" Target="../media/image8.jpeg"/><Relationship Id="rId2" Type="http://schemas.openxmlformats.org/officeDocument/2006/relationships/hyperlink" Target="http://gallery.forum-grad.ru/files/7/6/1/4/3/kamish03.png" TargetMode="Externa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.jpeg"/><Relationship Id="rId5" Type="http://schemas.openxmlformats.org/officeDocument/2006/relationships/image" Target="../media/image6.gif"/><Relationship Id="rId10" Type="http://schemas.openxmlformats.org/officeDocument/2006/relationships/image" Target="../media/image10.jpeg"/><Relationship Id="rId4" Type="http://schemas.openxmlformats.org/officeDocument/2006/relationships/image" Target="../media/image5.jpeg"/><Relationship Id="rId9" Type="http://schemas.openxmlformats.org/officeDocument/2006/relationships/image" Target="../media/image9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eg"/><Relationship Id="rId3" Type="http://schemas.openxmlformats.org/officeDocument/2006/relationships/image" Target="../media/image12.jpeg"/><Relationship Id="rId7" Type="http://schemas.openxmlformats.org/officeDocument/2006/relationships/image" Target="../media/image15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Relationship Id="rId6" Type="http://schemas.openxmlformats.org/officeDocument/2006/relationships/hyperlink" Target="http://molbiol.ru/forums/uploads/a002/b011/post-21275-1266845437.jpg" TargetMode="Externa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s48.radikal.ru/i121/1003/ef/f158e383e1ef.jpg" TargetMode="External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2.jpeg"/><Relationship Id="rId4" Type="http://schemas.openxmlformats.org/officeDocument/2006/relationships/hyperlink" Target="http://s05.radikal.ru/i178/1005/92/067633b013ae.jpg" TargetMode="Externa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gif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1000108"/>
            <a:ext cx="7772400" cy="1470025"/>
          </a:xfrm>
        </p:spPr>
        <p:txBody>
          <a:bodyPr/>
          <a:lstStyle/>
          <a:p>
            <a:r>
              <a:rPr lang="ru-RU" dirty="0" smtClean="0"/>
              <a:t>Дифференциация звуков  и букв Ш и Ж.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714876" y="4857760"/>
            <a:ext cx="3571900" cy="1000132"/>
          </a:xfrm>
        </p:spPr>
        <p:txBody>
          <a:bodyPr>
            <a:normAutofit fontScale="55000" lnSpcReduction="20000"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Составитель: учитель – логопед 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Терентьева Н. А. МБОУ СОШ №3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Г. Салехард</a:t>
            </a:r>
          </a:p>
          <a:p>
            <a:endParaRPr lang="ru-RU" dirty="0"/>
          </a:p>
        </p:txBody>
      </p:sp>
      <p:pic>
        <p:nvPicPr>
          <p:cNvPr id="4" name="Picture 2" descr="C:\Documents and Settings\логопед\Рабочий стол\Мои рисунки\Мои рисунки\коллекция\школа\kind1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28794" y="2643182"/>
            <a:ext cx="1905000" cy="1485900"/>
          </a:xfrm>
          <a:prstGeom prst="rect">
            <a:avLst/>
          </a:prstGeom>
          <a:noFill/>
        </p:spPr>
      </p:pic>
      <p:pic>
        <p:nvPicPr>
          <p:cNvPr id="5" name="Picture 3" descr="C:\Documents and Settings\логопед\Рабочий стол\Мои рисунки\Мои рисунки\коллекция\школа\kind2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43570" y="2571744"/>
            <a:ext cx="1600200" cy="14859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" name="Picture 2" descr="C:\Documents and Settings\логопед\Рабочий стол\Мои рисунки\коллекция\школа\task5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0"/>
            <a:ext cx="8072494" cy="1785926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928662" y="2214554"/>
            <a:ext cx="750099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sz="3600" dirty="0" smtClean="0"/>
              <a:t>Придумай  слова чтобы звук Т находился в начале середине, конце слова.</a:t>
            </a:r>
          </a:p>
          <a:p>
            <a:pPr>
              <a:buNone/>
            </a:pPr>
            <a:r>
              <a:rPr lang="ru-RU" sz="3600" dirty="0" smtClean="0"/>
              <a:t>Придумай  слова чтобы звук Д находился в начале середине, конце слова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МОЛОДЕЦ!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22530" name="Picture 2" descr="C:\Documents and Settings\логопед\Рабочий стол\Мои рисунки\Мои рисунки\Анимации\holiday2[1]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71736" y="1928802"/>
            <a:ext cx="4214842" cy="35719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Назови картинки, в которых </a:t>
            </a:r>
            <a:br>
              <a:rPr lang="ru-RU" dirty="0" smtClean="0"/>
            </a:br>
            <a:r>
              <a:rPr lang="ru-RU" dirty="0" smtClean="0"/>
              <a:t>есть звук </a:t>
            </a:r>
            <a:r>
              <a:rPr lang="en-US" dirty="0" smtClean="0"/>
              <a:t>[</a:t>
            </a:r>
            <a:r>
              <a:rPr lang="ru-RU" dirty="0" smtClean="0"/>
              <a:t>ш</a:t>
            </a:r>
            <a:r>
              <a:rPr lang="en-US" dirty="0" smtClean="0"/>
              <a:t>] </a:t>
            </a:r>
            <a:r>
              <a:rPr lang="ru-RU" dirty="0" smtClean="0"/>
              <a:t>и </a:t>
            </a:r>
            <a:r>
              <a:rPr lang="en-US" dirty="0" smtClean="0"/>
              <a:t>[</a:t>
            </a:r>
            <a:r>
              <a:rPr lang="ru-RU" dirty="0" err="1" smtClean="0"/>
              <a:t>ж</a:t>
            </a:r>
            <a:r>
              <a:rPr lang="en-US" dirty="0" smtClean="0"/>
              <a:t>]</a:t>
            </a:r>
            <a:r>
              <a:rPr lang="ru-RU" dirty="0" smtClean="0"/>
              <a:t>?</a:t>
            </a:r>
            <a:endParaRPr lang="ru-RU" dirty="0"/>
          </a:p>
        </p:txBody>
      </p:sp>
      <p:pic>
        <p:nvPicPr>
          <p:cNvPr id="1030" name="Picture 6" descr="Картинка 3 из 161119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1785926"/>
            <a:ext cx="1500197" cy="1785950"/>
          </a:xfrm>
          <a:prstGeom prst="rect">
            <a:avLst/>
          </a:prstGeom>
          <a:noFill/>
        </p:spPr>
      </p:pic>
      <p:pic>
        <p:nvPicPr>
          <p:cNvPr id="1032" name="Picture 8" descr="http://im8-tub-ru.yandex.net/i?id=465531490-07-72&amp;n=1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786050" y="1857364"/>
            <a:ext cx="1643074" cy="1571626"/>
          </a:xfrm>
          <a:prstGeom prst="rect">
            <a:avLst/>
          </a:prstGeom>
          <a:noFill/>
        </p:spPr>
      </p:pic>
      <p:pic>
        <p:nvPicPr>
          <p:cNvPr id="1033" name="Picture 9" descr="C:\Documents and Settings\логопед\Рабочий стол\Мои рисунки\Рисуночки\рисунки в самый умный\a11.gif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929191" y="1857364"/>
            <a:ext cx="1571636" cy="1643074"/>
          </a:xfrm>
          <a:prstGeom prst="rect">
            <a:avLst/>
          </a:prstGeom>
          <a:noFill/>
        </p:spPr>
      </p:pic>
      <p:pic>
        <p:nvPicPr>
          <p:cNvPr id="1035" name="Picture 11" descr="http://im3-tub-ru.yandex.net/i?id=386758861-55-72&amp;n=17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143768" y="1928802"/>
            <a:ext cx="1500198" cy="1571636"/>
          </a:xfrm>
          <a:prstGeom prst="rect">
            <a:avLst/>
          </a:prstGeom>
          <a:noFill/>
        </p:spPr>
      </p:pic>
      <p:pic>
        <p:nvPicPr>
          <p:cNvPr id="1037" name="Picture 13" descr="http://im2-tub-ru.yandex.net/i?id=324586172-15-72&amp;n=17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42910" y="4071942"/>
            <a:ext cx="1438275" cy="1500188"/>
          </a:xfrm>
          <a:prstGeom prst="rect">
            <a:avLst/>
          </a:prstGeom>
          <a:noFill/>
        </p:spPr>
      </p:pic>
      <p:pic>
        <p:nvPicPr>
          <p:cNvPr id="11" name="Picture 6" descr="Картинка 4 из 160242">
            <a:hlinkClick r:id="rId8"/>
          </p:cNvPr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2428860" y="4214818"/>
            <a:ext cx="2786082" cy="1285884"/>
          </a:xfrm>
          <a:prstGeom prst="rect">
            <a:avLst/>
          </a:prstGeom>
          <a:noFill/>
        </p:spPr>
      </p:pic>
      <p:pic>
        <p:nvPicPr>
          <p:cNvPr id="1039" name="Picture 15" descr="http://im2-tub-ru.yandex.net/i?id=500780412-32-72&amp;n=17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5857884" y="4143380"/>
            <a:ext cx="1857388" cy="135731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Назови картинки, в которых есть звук </a:t>
            </a:r>
            <a:r>
              <a:rPr lang="en-US" dirty="0" smtClean="0"/>
              <a:t>[</a:t>
            </a:r>
            <a:r>
              <a:rPr lang="ru-RU" dirty="0" smtClean="0"/>
              <a:t>ж</a:t>
            </a:r>
            <a:r>
              <a:rPr lang="en-US" dirty="0" smtClean="0"/>
              <a:t>]</a:t>
            </a:r>
            <a:endParaRPr lang="ru-RU" dirty="0"/>
          </a:p>
        </p:txBody>
      </p:sp>
      <p:pic>
        <p:nvPicPr>
          <p:cNvPr id="19458" name="Picture 2" descr="http://im8-tub-ru.yandex.net/i?id=76728963-70-72&amp;n=1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1785926"/>
            <a:ext cx="2143125" cy="1428750"/>
          </a:xfrm>
          <a:prstGeom prst="rect">
            <a:avLst/>
          </a:prstGeom>
          <a:noFill/>
        </p:spPr>
      </p:pic>
      <p:pic>
        <p:nvPicPr>
          <p:cNvPr id="19460" name="Picture 4" descr="http://im8-tub-ru.yandex.net/i?id=133829728-16-72&amp;n=1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15140" y="4286256"/>
            <a:ext cx="2000264" cy="1643074"/>
          </a:xfrm>
          <a:prstGeom prst="rect">
            <a:avLst/>
          </a:prstGeom>
          <a:noFill/>
        </p:spPr>
      </p:pic>
      <p:pic>
        <p:nvPicPr>
          <p:cNvPr id="19466" name="Picture 10" descr="http://im8-tub-ru.yandex.net/i?id=305899310-38-72&amp;n=1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596" y="4357694"/>
            <a:ext cx="2071702" cy="1428750"/>
          </a:xfrm>
          <a:prstGeom prst="rect">
            <a:avLst/>
          </a:prstGeom>
          <a:noFill/>
        </p:spPr>
      </p:pic>
      <p:pic>
        <p:nvPicPr>
          <p:cNvPr id="19467" name="Picture 11" descr="C:\Documents and Settings\логопед\Рабочий стол\Мои рисунки\Мои рисунки\0000105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72198" y="1571612"/>
            <a:ext cx="2643206" cy="2000264"/>
          </a:xfrm>
          <a:prstGeom prst="rect">
            <a:avLst/>
          </a:prstGeom>
          <a:noFill/>
        </p:spPr>
      </p:pic>
      <p:pic>
        <p:nvPicPr>
          <p:cNvPr id="19469" name="Picture 13" descr="Картинка 3 из 159174">
            <a:hlinkClick r:id="rId6"/>
          </p:cNvPr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357554" y="1714488"/>
            <a:ext cx="2071702" cy="1571636"/>
          </a:xfrm>
          <a:prstGeom prst="rect">
            <a:avLst/>
          </a:prstGeom>
          <a:noFill/>
        </p:spPr>
      </p:pic>
      <p:pic>
        <p:nvPicPr>
          <p:cNvPr id="19471" name="Picture 15" descr="http://im7-tub-ru.yandex.net/i?id=212910265-71-72&amp;n=17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3286116" y="4143380"/>
            <a:ext cx="2143140" cy="19288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ptsTypes="">
                                      <p:cBhvr>
                                        <p:cTn id="6" dur="2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ptsTypes="">
                                      <p:cBhvr>
                                        <p:cTn id="10" dur="2000" fill="hold"/>
                                        <p:tgtEl>
                                          <p:spTgt spid="194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14" dur="20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Какой звук слышим в этих словах?</a:t>
            </a:r>
            <a:endParaRPr lang="ru-RU" dirty="0"/>
          </a:p>
        </p:txBody>
      </p:sp>
      <p:pic>
        <p:nvPicPr>
          <p:cNvPr id="3" name="Picture 2" descr="http://im8-tub-ru.yandex.net/i?id=76728963-70-72&amp;n=1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1785926"/>
            <a:ext cx="2143125" cy="1428750"/>
          </a:xfrm>
          <a:prstGeom prst="rect">
            <a:avLst/>
          </a:prstGeom>
          <a:noFill/>
        </p:spPr>
      </p:pic>
      <p:pic>
        <p:nvPicPr>
          <p:cNvPr id="4" name="Picture 4" descr="http://im8-tub-ru.yandex.net/i?id=133829728-16-72&amp;n=1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15140" y="4286256"/>
            <a:ext cx="2000264" cy="1643074"/>
          </a:xfrm>
          <a:prstGeom prst="rect">
            <a:avLst/>
          </a:prstGeom>
          <a:noFill/>
        </p:spPr>
      </p:pic>
      <p:pic>
        <p:nvPicPr>
          <p:cNvPr id="5" name="Picture 10" descr="http://im8-tub-ru.yandex.net/i?id=305899310-38-72&amp;n=17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428992" y="2857496"/>
            <a:ext cx="2214578" cy="16430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Назови место в словах где слышим звук ж?</a:t>
            </a:r>
            <a:endParaRPr lang="ru-RU" dirty="0"/>
          </a:p>
        </p:txBody>
      </p:sp>
      <p:pic>
        <p:nvPicPr>
          <p:cNvPr id="20482" name="Picture 2" descr="C:\Documents and Settings\логопед\Рабочий стол\Мои рисунки\Мои рисунки\animaatjes-apres-ski-2164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28992" y="2143116"/>
            <a:ext cx="2000264" cy="2000264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357158" y="4357694"/>
            <a:ext cx="242889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i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</a:rPr>
              <a:t>В начале </a:t>
            </a:r>
          </a:p>
          <a:p>
            <a:pPr algn="ctr"/>
            <a:r>
              <a:rPr lang="ru-RU" sz="3600" i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noFill/>
                <a:effectLst>
                  <a:outerShdw blurRad="50800" algn="tl" rotWithShape="0">
                    <a:srgbClr val="000000"/>
                  </a:outerShdw>
                </a:effectLst>
              </a:rPr>
              <a:t>слова</a:t>
            </a:r>
            <a:endParaRPr lang="ru-RU" sz="36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071802" y="4357694"/>
            <a:ext cx="257176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i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</a:rPr>
              <a:t>В середине </a:t>
            </a:r>
          </a:p>
          <a:p>
            <a:pPr algn="ctr"/>
            <a:r>
              <a:rPr lang="ru-RU" sz="3600" i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noFill/>
                <a:effectLst>
                  <a:outerShdw blurRad="50800" algn="tl" rotWithShape="0">
                    <a:srgbClr val="000000"/>
                  </a:outerShdw>
                </a:effectLst>
              </a:rPr>
              <a:t>слова</a:t>
            </a:r>
            <a:endParaRPr lang="ru-RU" sz="36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786446" y="4429132"/>
            <a:ext cx="271464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i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</a:rPr>
              <a:t>В конце </a:t>
            </a:r>
          </a:p>
          <a:p>
            <a:pPr algn="ctr"/>
            <a:r>
              <a:rPr lang="ru-RU" sz="3600" i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noFill/>
                <a:effectLst>
                  <a:outerShdw blurRad="50800" algn="tl" rotWithShape="0">
                    <a:srgbClr val="000000"/>
                  </a:outerShdw>
                </a:effectLst>
              </a:rPr>
              <a:t>слова</a:t>
            </a:r>
            <a:endParaRPr lang="ru-RU" sz="3600" i="1" dirty="0">
              <a:ln w="17780" cmpd="sng">
                <a:solidFill>
                  <a:schemeClr val="tx1"/>
                </a:solidFill>
                <a:prstDash val="solid"/>
                <a:miter lim="800000"/>
              </a:ln>
              <a:noFill/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20484" name="Picture 4" descr="Картинка 5 из 156273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596" y="2071678"/>
            <a:ext cx="2428892" cy="2143140"/>
          </a:xfrm>
          <a:prstGeom prst="rect">
            <a:avLst/>
          </a:prstGeom>
          <a:noFill/>
        </p:spPr>
      </p:pic>
      <p:pic>
        <p:nvPicPr>
          <p:cNvPr id="1026" name="Picture 2" descr="C:\Documents and Settings\логопед\Рабочий стол\Мои рисунки\Рисуночки\ежик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429388" y="2214554"/>
            <a:ext cx="1663700" cy="928687"/>
          </a:xfrm>
          <a:prstGeom prst="rect">
            <a:avLst/>
          </a:prstGeom>
          <a:noFill/>
        </p:spPr>
      </p:pic>
      <p:pic>
        <p:nvPicPr>
          <p:cNvPr id="1027" name="Picture 3" descr="C:\Documents and Settings\логопед\Рабочий стол\Мои рисунки\Рисуночки\ежик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429388" y="3000372"/>
            <a:ext cx="1663700" cy="92868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Назови место в словах где слышим звук </a:t>
            </a:r>
            <a:r>
              <a:rPr lang="ru-RU" dirty="0" err="1" smtClean="0"/>
              <a:t>ш</a:t>
            </a:r>
            <a:r>
              <a:rPr lang="ru-RU" dirty="0" smtClean="0"/>
              <a:t>?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57158" y="4643446"/>
            <a:ext cx="250033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i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</a:rPr>
              <a:t>В начале </a:t>
            </a:r>
          </a:p>
          <a:p>
            <a:pPr algn="ctr"/>
            <a:r>
              <a:rPr lang="ru-RU" sz="3600" i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noFill/>
                <a:effectLst>
                  <a:outerShdw blurRad="50800" algn="tl" rotWithShape="0">
                    <a:srgbClr val="000000"/>
                  </a:outerShdw>
                </a:effectLst>
              </a:rPr>
              <a:t>слова</a:t>
            </a:r>
            <a:endParaRPr lang="ru-RU" sz="36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071802" y="4643446"/>
            <a:ext cx="257176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i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</a:rPr>
              <a:t>В середине </a:t>
            </a:r>
          </a:p>
          <a:p>
            <a:pPr algn="ctr"/>
            <a:r>
              <a:rPr lang="ru-RU" sz="3600" i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noFill/>
                <a:effectLst>
                  <a:outerShdw blurRad="50800" algn="tl" rotWithShape="0">
                    <a:srgbClr val="000000"/>
                  </a:outerShdw>
                </a:effectLst>
              </a:rPr>
              <a:t>слова</a:t>
            </a:r>
            <a:endParaRPr lang="ru-RU" sz="36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6215074" y="4714884"/>
            <a:ext cx="235745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i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</a:rPr>
              <a:t>В конце </a:t>
            </a:r>
          </a:p>
          <a:p>
            <a:pPr algn="ctr"/>
            <a:r>
              <a:rPr lang="ru-RU" sz="3600" i="1" dirty="0" smtClean="0">
                <a:ln w="17780" cmpd="sng">
                  <a:solidFill>
                    <a:schemeClr val="tx1"/>
                  </a:solidFill>
                  <a:prstDash val="solid"/>
                  <a:miter lim="800000"/>
                </a:ln>
                <a:noFill/>
                <a:effectLst>
                  <a:outerShdw blurRad="50800" algn="tl" rotWithShape="0">
                    <a:srgbClr val="000000"/>
                  </a:outerShdw>
                </a:effectLst>
              </a:rPr>
              <a:t>слова</a:t>
            </a:r>
            <a:endParaRPr lang="ru-RU" sz="3600" i="1" dirty="0">
              <a:ln w="17780" cmpd="sng">
                <a:solidFill>
                  <a:schemeClr val="tx1"/>
                </a:solidFill>
                <a:prstDash val="solid"/>
                <a:miter lim="800000"/>
              </a:ln>
              <a:noFill/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21506" name="Picture 2" descr="http://im8-tub-ru.yandex.net/i?id=259106414-05-72&amp;n=1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2357430"/>
            <a:ext cx="2286016" cy="1428750"/>
          </a:xfrm>
          <a:prstGeom prst="rect">
            <a:avLst/>
          </a:prstGeom>
          <a:noFill/>
        </p:spPr>
      </p:pic>
      <p:pic>
        <p:nvPicPr>
          <p:cNvPr id="21507" name="Picture 3" descr="C:\Documents and Settings\логопед\Рабочий стол\Мои рисунки\Мои рисунки\baranizd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71802" y="2285992"/>
            <a:ext cx="2500330" cy="1500198"/>
          </a:xfrm>
          <a:prstGeom prst="rect">
            <a:avLst/>
          </a:prstGeom>
          <a:noFill/>
        </p:spPr>
      </p:pic>
      <p:pic>
        <p:nvPicPr>
          <p:cNvPr id="21509" name="Picture 5" descr="Картинка 9 из 91013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000760" y="2285992"/>
            <a:ext cx="2714643" cy="150019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Слова рассыпались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3543296" cy="2614617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sz="3600" b="1" dirty="0" smtClean="0"/>
              <a:t>ШЛАКОДО  -</a:t>
            </a:r>
          </a:p>
          <a:p>
            <a:pPr>
              <a:buNone/>
            </a:pPr>
            <a:r>
              <a:rPr lang="ru-RU" sz="3600" b="1" dirty="0" smtClean="0"/>
              <a:t>КАШТУ -</a:t>
            </a:r>
          </a:p>
          <a:p>
            <a:pPr>
              <a:buNone/>
            </a:pPr>
            <a:r>
              <a:rPr lang="ru-RU" sz="3600" b="1" dirty="0" smtClean="0"/>
              <a:t>БАЖА -</a:t>
            </a:r>
          </a:p>
          <a:p>
            <a:pPr>
              <a:buNone/>
            </a:pPr>
            <a:r>
              <a:rPr lang="ru-RU" sz="3600" b="1" dirty="0" smtClean="0"/>
              <a:t>КУЖ -</a:t>
            </a:r>
            <a:endParaRPr lang="ru-RU" sz="3600" b="1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2543179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sz="3600" b="1" dirty="0" smtClean="0"/>
              <a:t>ШОКОЛАД</a:t>
            </a:r>
          </a:p>
          <a:p>
            <a:pPr>
              <a:buNone/>
            </a:pPr>
            <a:r>
              <a:rPr lang="ru-RU" sz="3600" b="1" dirty="0" smtClean="0"/>
              <a:t>ШУТКА</a:t>
            </a:r>
          </a:p>
          <a:p>
            <a:pPr>
              <a:buNone/>
            </a:pPr>
            <a:r>
              <a:rPr lang="ru-RU" sz="3600" b="1" dirty="0" smtClean="0"/>
              <a:t>ЖАБА</a:t>
            </a:r>
          </a:p>
          <a:p>
            <a:pPr>
              <a:buNone/>
            </a:pPr>
            <a:r>
              <a:rPr lang="ru-RU" sz="3600" b="1" dirty="0" smtClean="0"/>
              <a:t>ЖУК</a:t>
            </a:r>
            <a:endParaRPr lang="ru-RU" sz="3600" dirty="0"/>
          </a:p>
        </p:txBody>
      </p:sp>
      <p:pic>
        <p:nvPicPr>
          <p:cNvPr id="17409" name="Picture 1" descr="C:\Documents and Settings\логопед\Рабочий стол\Мои рисунки\Мои рисунки\Анимации\book17[1]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29190" y="5095868"/>
            <a:ext cx="3643338" cy="17621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7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8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5" dur="1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Кто кем был раньше?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3971924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600" b="1" dirty="0" smtClean="0"/>
              <a:t>       ДУБ –</a:t>
            </a:r>
          </a:p>
          <a:p>
            <a:pPr>
              <a:buNone/>
            </a:pPr>
            <a:endParaRPr lang="ru-RU" sz="3600" b="1" dirty="0" smtClean="0"/>
          </a:p>
          <a:p>
            <a:pPr>
              <a:buNone/>
            </a:pPr>
            <a:endParaRPr lang="ru-RU" sz="3600" b="1" dirty="0" smtClean="0"/>
          </a:p>
          <a:p>
            <a:pPr>
              <a:buNone/>
            </a:pPr>
            <a:r>
              <a:rPr lang="ru-RU" sz="3600" b="1" dirty="0" smtClean="0"/>
              <a:t>       ЛОШАДЬ - </a:t>
            </a:r>
            <a:endParaRPr lang="ru-RU" sz="3600" b="1" dirty="0"/>
          </a:p>
        </p:txBody>
      </p:sp>
      <p:pic>
        <p:nvPicPr>
          <p:cNvPr id="16386" name="Picture 2" descr="http://im5-tub-ru.yandex.net/i?id=213535477-32-72&amp;n=1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00430" y="1357298"/>
            <a:ext cx="1643074" cy="1500198"/>
          </a:xfrm>
          <a:prstGeom prst="rect">
            <a:avLst/>
          </a:prstGeom>
          <a:noFill/>
        </p:spPr>
      </p:pic>
      <p:pic>
        <p:nvPicPr>
          <p:cNvPr id="16390" name="Picture 6" descr="http://im5-tub-ru.yandex.net/i?id=38180456-02-72&amp;n=1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43306" y="3500438"/>
            <a:ext cx="2000264" cy="150019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Раздели слова на слоги</a:t>
            </a:r>
            <a:endParaRPr lang="ru-RU" b="1" dirty="0"/>
          </a:p>
        </p:txBody>
      </p:sp>
      <p:pic>
        <p:nvPicPr>
          <p:cNvPr id="3" name="Picture 2" descr="http://im5-tub-ru.yandex.net/i?id=213535477-32-72&amp;n=17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4" y="1428736"/>
            <a:ext cx="1714512" cy="1714512"/>
          </a:xfrm>
          <a:prstGeom prst="rect">
            <a:avLst/>
          </a:prstGeom>
          <a:noFill/>
        </p:spPr>
      </p:pic>
      <p:pic>
        <p:nvPicPr>
          <p:cNvPr id="4" name="Picture 6" descr="http://im5-tub-ru.yandex.net/i?id=38180456-02-72&amp;n=1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85852" y="3714752"/>
            <a:ext cx="2000264" cy="1500198"/>
          </a:xfrm>
          <a:prstGeom prst="rect">
            <a:avLst/>
          </a:prstGeom>
          <a:noFill/>
        </p:spPr>
      </p:pic>
      <p:pic>
        <p:nvPicPr>
          <p:cNvPr id="15361" name="Picture 1" descr="C:\Documents and Settings\логопед\Рабочий стол\Мои рисунки\Рисуночки\рисунки в самый умный\nat30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14744" y="1428736"/>
            <a:ext cx="2381250" cy="1738315"/>
          </a:xfrm>
          <a:prstGeom prst="rect">
            <a:avLst/>
          </a:prstGeom>
          <a:noFill/>
        </p:spPr>
      </p:pic>
      <p:pic>
        <p:nvPicPr>
          <p:cNvPr id="15364" name="Picture 4" descr="http://im6-tub-ru.yandex.net/i?id=319617815-19-72&amp;n=17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857620" y="3643314"/>
            <a:ext cx="1571636" cy="1500198"/>
          </a:xfrm>
          <a:prstGeom prst="rect">
            <a:avLst/>
          </a:prstGeom>
          <a:noFill/>
        </p:spPr>
      </p:pic>
      <p:pic>
        <p:nvPicPr>
          <p:cNvPr id="15365" name="Picture 5" descr="C:\Documents and Settings\логопед\Рабочий стол\Мои рисунки\Мои рисунки\2009_11_0_21_27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429388" y="1571612"/>
            <a:ext cx="2357454" cy="16430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</TotalTime>
  <Words>139</Words>
  <PresentationFormat>Экран (4:3)</PresentationFormat>
  <Paragraphs>39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Дифференциация звуков  и букв Ш и Ж.</vt:lpstr>
      <vt:lpstr>Назови картинки, в которых  есть звук [ш] и [ж]?</vt:lpstr>
      <vt:lpstr>Назови картинки, в которых есть звук [ж]</vt:lpstr>
      <vt:lpstr>Какой звук слышим в этих словах?</vt:lpstr>
      <vt:lpstr>Назови место в словах где слышим звук ж?</vt:lpstr>
      <vt:lpstr>Назови место в словах где слышим звук ш?</vt:lpstr>
      <vt:lpstr>Слова рассыпались</vt:lpstr>
      <vt:lpstr>Кто кем был раньше?</vt:lpstr>
      <vt:lpstr>Раздели слова на слоги</vt:lpstr>
      <vt:lpstr>Слайд 10</vt:lpstr>
      <vt:lpstr>МОЛОДЕЦ!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Дифференциация звуков  и букв Ш и Ж.</dc:title>
  <cp:lastModifiedBy>логопед</cp:lastModifiedBy>
  <cp:revision>22</cp:revision>
  <dcterms:modified xsi:type="dcterms:W3CDTF">2012-09-25T06:32:19Z</dcterms:modified>
</cp:coreProperties>
</file>