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chemeClr val="accent6">
                <a:lumMod val="60000"/>
                <a:lumOff val="40000"/>
              </a:schemeClr>
            </a:gs>
            <a:gs pos="53000">
              <a:schemeClr val="accent1">
                <a:tint val="44500"/>
                <a:satMod val="160000"/>
              </a:schemeClr>
            </a:gs>
            <a:gs pos="76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18.png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5350" y="404664"/>
            <a:ext cx="7213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Автоматизация звука 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772816"/>
            <a:ext cx="77048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Описание игр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Слайд 1. «Какой сказочный герой изображён на картинке? Помоги </a:t>
            </a:r>
            <a:r>
              <a:rPr lang="ru-RU" sz="1200" dirty="0" err="1" smtClean="0"/>
              <a:t>Лунтику</a:t>
            </a:r>
            <a:r>
              <a:rPr lang="ru-RU" sz="1200" dirty="0" smtClean="0"/>
              <a:t> произнести(прочитать) правильно слоги. Повторяй за логопедом или читай слоги.</a:t>
            </a:r>
          </a:p>
          <a:p>
            <a:r>
              <a:rPr lang="ru-RU" sz="1200" dirty="0" smtClean="0"/>
              <a:t>Слайд 2.»Кто в домике живет?». В этом домике живут жильца, в названии которых есть звук Л. Выбери этих жильцов, и посели их в домик, «щёлкая» по картинке мышкой.</a:t>
            </a:r>
          </a:p>
          <a:p>
            <a:r>
              <a:rPr lang="ru-RU" sz="1200" dirty="0" smtClean="0"/>
              <a:t>Слайды 4, 5, 6. «Четвёртый лишний». Найди все картинки, в названии которых есть звук Л. Лишнюю картинку убери, «щёлкнув» по ней мышкой.</a:t>
            </a:r>
          </a:p>
          <a:p>
            <a:r>
              <a:rPr lang="ru-RU" sz="1200" dirty="0" smtClean="0"/>
              <a:t>Слайд 7. «Магазин». Покупай в магазине только то, в названии чего есть звук Л, и «складывай» их в тележку, «щёлкнув» по ни мышкой.</a:t>
            </a:r>
          </a:p>
          <a:p>
            <a:r>
              <a:rPr lang="ru-RU" sz="1200" dirty="0" smtClean="0"/>
              <a:t>Слайд 8. «Подбери схему к слову». Выбрав нужную схему, «щёлкни» по ней мышкой. Если ты не ошибся, то схема не исчезнет.</a:t>
            </a:r>
          </a:p>
          <a:p>
            <a:r>
              <a:rPr lang="ru-RU" sz="1200" dirty="0" smtClean="0"/>
              <a:t>Слайд 9. «Подбери слово к схеме». Выбрав нужное слово, «щёлкни» по нему мышкой, и если ты не ошибся, картинка «прилетит» к схеме.</a:t>
            </a:r>
          </a:p>
          <a:p>
            <a:r>
              <a:rPr lang="ru-RU" sz="1200" dirty="0" smtClean="0"/>
              <a:t>Слайд 10.»Расшифруй слово». Прочитай слово, расставив буквы по порядку, и найди соответствующую картинку, «щёлкни» по ней. Если правильно – картинка появится около слова.</a:t>
            </a:r>
          </a:p>
          <a:p>
            <a:r>
              <a:rPr lang="ru-RU" sz="1200" dirty="0" smtClean="0"/>
              <a:t>Слайд 11. Составь предложение по картинке. Логопед может помочь ребёнку вопросами.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247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Расшифруй слово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332936"/>
              </p:ext>
            </p:extLst>
          </p:nvPr>
        </p:nvGraphicFramePr>
        <p:xfrm>
          <a:off x="251520" y="794321"/>
          <a:ext cx="2550708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677"/>
                <a:gridCol w="637677"/>
                <a:gridCol w="637677"/>
                <a:gridCol w="637677"/>
              </a:tblGrid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481486"/>
            <a:ext cx="13525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22419"/>
              </p:ext>
            </p:extLst>
          </p:nvPr>
        </p:nvGraphicFramePr>
        <p:xfrm>
          <a:off x="251520" y="2481486"/>
          <a:ext cx="25079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980"/>
                <a:gridCol w="835980"/>
                <a:gridCol w="835980"/>
              </a:tblGrid>
              <a:tr h="439936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936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293096"/>
            <a:ext cx="14287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714632"/>
              </p:ext>
            </p:extLst>
          </p:nvPr>
        </p:nvGraphicFramePr>
        <p:xfrm>
          <a:off x="335870" y="4437112"/>
          <a:ext cx="369607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214"/>
                <a:gridCol w="739214"/>
                <a:gridCol w="739214"/>
                <a:gridCol w="739214"/>
                <a:gridCol w="739214"/>
              </a:tblGrid>
              <a:tr h="542243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243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20364"/>
            <a:ext cx="13239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50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16 -0.25971 C -0.01684 -0.23959 0.00191 -0.2197 0.01007 -0.19473 C 0.01823 -0.16651 0.02257 -0.1339 0.02656 -0.10106 C 0.03107 -0.06776 0.02656 -0.04001 0.02257 -0.00971 C 0.01823 0.01804 0.01215 0.04857 -0.00243 0.07378 C -0.01459 0.09898 -0.03525 0.11934 -0.05764 0.1346 C -0.07848 0.14917 -0.10313 0.15958 -0.12795 0.16443 C -0.15243 0.16998 -0.17709 0.16998 -0.2 0.16443 C -0.22483 0.15958 -0.2474 0.14686 -0.2658 0.12697 C -0.28438 0.1087 -0.30087 0.08603 -0.30903 0.05851 C -0.31927 0.0333 -0.32327 -0.00254 -0.32327 -0.03029 C -0.32552 -0.05782 -0.32327 -0.09042 -0.31302 -0.11864 C -0.30295 -0.14362 -0.28438 -0.1642 -0.25973 -0.17414 C -0.23455 -0.18177 -0.21007 -0.17183 -0.19358 -0.15356 C -0.17952 -0.13622 -0.16893 -0.10869 -0.16667 -0.07539 C -0.16667 -0.04278 -0.16893 -0.01249 -0.17952 0.01318 C -0.18976 0.03816 -0.1875 0.04348 -0.22848 0.07609 C -0.2658 0.1117 -0.30295 0.10106 -0.32552 0.1043 C -0.34809 0.1043 -0.36667 0.09366 -0.38907 0.08349 C -0.41407 0.07077 -0.43455 0.04857 -0.44914 0.02822 C -0.46355 0.00786 -0.46945 -0.01734 -0.47761 -0.05782 C -0.48351 -0.09829 -0.48351 -0.11864 -0.48351 -0.14894 C -0.48351 -0.17946 -0.48351 -0.20976 -0.48351 -0.23959 " pathEditMode="relative" rAng="0" ptsTypes="fffffffffffffffffffffff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06" y="214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46901E-6 L -0.49548 -0.267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74" y="-13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16281E-6 L -0.31649 0.525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26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8864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Составь предложение по картинке</a:t>
            </a:r>
            <a:endParaRPr lang="ru-RU" sz="2400" b="1" dirty="0"/>
          </a:p>
        </p:txBody>
      </p:sp>
      <p:sp>
        <p:nvSpPr>
          <p:cNvPr id="4" name="Облако 3"/>
          <p:cNvSpPr/>
          <p:nvPr/>
        </p:nvSpPr>
        <p:spPr>
          <a:xfrm>
            <a:off x="467544" y="1214205"/>
            <a:ext cx="2160240" cy="1368152"/>
          </a:xfrm>
          <a:prstGeom prst="cloud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3419872" y="650305"/>
            <a:ext cx="2160240" cy="1368152"/>
          </a:xfrm>
          <a:prstGeom prst="cloud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1547664" y="3284984"/>
            <a:ext cx="2160240" cy="1368152"/>
          </a:xfrm>
          <a:prstGeom prst="cloud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4499992" y="3284984"/>
            <a:ext cx="2160240" cy="1368152"/>
          </a:xfrm>
          <a:prstGeom prst="cloud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6588224" y="1214205"/>
            <a:ext cx="2160240" cy="1368152"/>
          </a:xfrm>
          <a:prstGeom prst="cloud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1520" y="6165304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голубом небе плывут белые облака</a:t>
            </a:r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firstslide" highlightClick="1"/>
          </p:cNvPr>
          <p:cNvSpPr/>
          <p:nvPr/>
        </p:nvSpPr>
        <p:spPr>
          <a:xfrm>
            <a:off x="7884368" y="5805264"/>
            <a:ext cx="864096" cy="729372"/>
          </a:xfrm>
          <a:prstGeom prst="actionButtonBackPreviou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71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6-конечная звезда 2"/>
          <p:cNvSpPr/>
          <p:nvPr/>
        </p:nvSpPr>
        <p:spPr>
          <a:xfrm>
            <a:off x="477691" y="473850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56657" y="1014779"/>
            <a:ext cx="84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АЛ</a:t>
            </a:r>
            <a:endParaRPr lang="ru-RU" sz="3600" b="1" dirty="0"/>
          </a:p>
        </p:txBody>
      </p:sp>
      <p:sp>
        <p:nvSpPr>
          <p:cNvPr id="5" name="6-конечная звезда 4"/>
          <p:cNvSpPr/>
          <p:nvPr/>
        </p:nvSpPr>
        <p:spPr>
          <a:xfrm>
            <a:off x="465685" y="2780928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6-конечная звезда 5"/>
          <p:cNvSpPr/>
          <p:nvPr/>
        </p:nvSpPr>
        <p:spPr>
          <a:xfrm>
            <a:off x="3419872" y="473850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6-конечная звезда 6"/>
          <p:cNvSpPr/>
          <p:nvPr/>
        </p:nvSpPr>
        <p:spPr>
          <a:xfrm>
            <a:off x="6804248" y="2650609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6-конечная звезда 7"/>
          <p:cNvSpPr/>
          <p:nvPr/>
        </p:nvSpPr>
        <p:spPr>
          <a:xfrm>
            <a:off x="7020272" y="219354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6-конечная звезда 8"/>
          <p:cNvSpPr/>
          <p:nvPr/>
        </p:nvSpPr>
        <p:spPr>
          <a:xfrm>
            <a:off x="2519772" y="4869160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5724128" y="4869160"/>
            <a:ext cx="1800200" cy="17281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923928" y="1014778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ОЛ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270288" y="5410090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И</a:t>
            </a:r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26306" y="3191539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У</a:t>
            </a:r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447112" y="833689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ЫЛ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086387" y="3153067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И</a:t>
            </a:r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83725" y="3321858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ЛУ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987824" y="5410090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ЛО</a:t>
            </a:r>
            <a:endParaRPr lang="ru-RU" sz="3600" b="1" dirty="0"/>
          </a:p>
        </p:txBody>
      </p:sp>
      <p:sp>
        <p:nvSpPr>
          <p:cNvPr id="18" name="6-конечная звезда 17"/>
          <p:cNvSpPr/>
          <p:nvPr/>
        </p:nvSpPr>
        <p:spPr>
          <a:xfrm>
            <a:off x="3617894" y="2535937"/>
            <a:ext cx="1800200" cy="188059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099306" y="3137382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ЛА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07" y="486916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16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923025"/>
              </p:ext>
            </p:extLst>
          </p:nvPr>
        </p:nvGraphicFramePr>
        <p:xfrm>
          <a:off x="2555776" y="2348880"/>
          <a:ext cx="3384376" cy="345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656184"/>
              </a:tblGrid>
              <a:tr h="1800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56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Равнобедренный треугольник 2"/>
          <p:cNvSpPr/>
          <p:nvPr/>
        </p:nvSpPr>
        <p:spPr>
          <a:xfrm>
            <a:off x="2483768" y="1284820"/>
            <a:ext cx="3456384" cy="1024582"/>
          </a:xfrm>
          <a:prstGeom prst="triangle">
            <a:avLst>
              <a:gd name="adj" fmla="val 514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6805"/>
            <a:ext cx="142875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0116"/>
            <a:ext cx="1186805" cy="14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859" y="5056258"/>
            <a:ext cx="142875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5625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367" y="2857500"/>
            <a:ext cx="1428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64" y="2714625"/>
            <a:ext cx="14001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188640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Кто в домике живёт?»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4594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03423E-6 L -0.33264 0.285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32" y="14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53 0.02104 L 0.26441 0.02104 C 0.35087 0.02104 0.45747 -0.0155 0.45747 -0.04464 L 0.45747 -0.11032 " pathEditMode="relative" rAng="0" ptsTypes="FfFF">
                                      <p:cBhvr>
                                        <p:cTn id="11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8" y="-65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05365E-6 L -0.51701 -0.323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51" y="-16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7965E-6 L -3.05556E-6 0.24376 C -3.05556E-6 0.35292 0.07396 0.48728 0.13403 0.48728 L 0.26841 0.48728 " pathEditMode="relative" rAng="0" ptsTypes="FfFF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20" y="2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72" y="1062945"/>
            <a:ext cx="2154535" cy="176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405" y="3789040"/>
            <a:ext cx="2154535" cy="215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90" y="3660957"/>
            <a:ext cx="1908597" cy="22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41726"/>
            <a:ext cx="2693426" cy="206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94086" y="260648"/>
            <a:ext cx="4830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«Четвёртый лишний»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25273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1"/>
            <a:ext cx="1728192" cy="210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27018"/>
            <a:ext cx="2298551" cy="171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46941"/>
            <a:ext cx="2802607" cy="188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84941"/>
            <a:ext cx="2932479" cy="218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76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78" y="999785"/>
            <a:ext cx="223224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82" y="3933056"/>
            <a:ext cx="231454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7"/>
            <a:ext cx="2182230" cy="1891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65" y="3897170"/>
            <a:ext cx="2941860" cy="175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26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886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Игра «Магазин». 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660232" y="18864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«Купи в магазине только то, в </a:t>
            </a:r>
            <a:r>
              <a:rPr lang="ru-RU" sz="1200" smtClean="0"/>
              <a:t>названии чего  </a:t>
            </a:r>
            <a:r>
              <a:rPr lang="ru-RU" sz="1200" dirty="0" smtClean="0"/>
              <a:t>есть звук Л. Начинай предложение со слов «Я купил…»</a:t>
            </a:r>
            <a:endParaRPr lang="ru-RU" sz="12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0411"/>
            <a:ext cx="1258429" cy="125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91573"/>
            <a:ext cx="1493782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9" y="2204864"/>
            <a:ext cx="1393703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91573"/>
            <a:ext cx="157863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504" y="2270675"/>
            <a:ext cx="10763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9" y="3861048"/>
            <a:ext cx="14287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887" y="243229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291" y="4072884"/>
            <a:ext cx="14287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661248"/>
            <a:ext cx="142875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808" y="5445224"/>
            <a:ext cx="14287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256" y="4208680"/>
            <a:ext cx="1428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3229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552" y="4946873"/>
            <a:ext cx="13716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7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4736E-6 L 0.35538 -4.84736E-6 C 0.51475 -4.84736E-6 0.71076 0.14663 0.71076 0.26642 L 0.71076 0.53238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38" y="266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6087E-6 L 0.25191 -2.6087E-6 C 0.36493 -2.6087E-6 0.50399 0.1531 0.50399 0.27822 L 0.50399 0.55597 " pathEditMode="relative" rAng="0" ptsTypes="FfFF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277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88529E-7 L 0.33924 -3.88529E-7 C 0.4915 -3.88529E-7 0.67865 0.08673 0.67865 0.15749 L 0.67865 0.31476 " pathEditMode="relative" rAng="0" ptsTypes="FfFF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24" y="157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6087E-6 L 0.2309 -2.6087E-6 C 0.33438 -2.6087E-6 0.46181 0.08719 0.46181 0.15842 L 0.46181 0.31661 " pathEditMode="relative" rAng="0" ptsTypes="FfFF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0" y="15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765E-6 L 0.46597 -0.078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99" y="-39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8E-6 L 0.66996 -0.1119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90" y="-5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44958E-6 L 0.44601 0.075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37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4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555150"/>
              </p:ext>
            </p:extLst>
          </p:nvPr>
        </p:nvGraphicFramePr>
        <p:xfrm>
          <a:off x="5076056" y="5589240"/>
          <a:ext cx="3336030" cy="663848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667206"/>
                <a:gridCol w="667206"/>
                <a:gridCol w="667206"/>
                <a:gridCol w="667206"/>
                <a:gridCol w="667206"/>
              </a:tblGrid>
              <a:tr h="6638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625383"/>
              </p:ext>
            </p:extLst>
          </p:nvPr>
        </p:nvGraphicFramePr>
        <p:xfrm>
          <a:off x="467544" y="5589240"/>
          <a:ext cx="3336030" cy="663848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667206"/>
                <a:gridCol w="667206"/>
                <a:gridCol w="667206"/>
                <a:gridCol w="667206"/>
                <a:gridCol w="667206"/>
              </a:tblGrid>
              <a:tr h="6638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209430"/>
              </p:ext>
            </p:extLst>
          </p:nvPr>
        </p:nvGraphicFramePr>
        <p:xfrm>
          <a:off x="467544" y="692696"/>
          <a:ext cx="3336030" cy="663848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667206"/>
                <a:gridCol w="667206"/>
                <a:gridCol w="667206"/>
                <a:gridCol w="667206"/>
                <a:gridCol w="667206"/>
              </a:tblGrid>
              <a:tr h="6638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334374"/>
              </p:ext>
            </p:extLst>
          </p:nvPr>
        </p:nvGraphicFramePr>
        <p:xfrm>
          <a:off x="5436096" y="764704"/>
          <a:ext cx="2448270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090"/>
                <a:gridCol w="816090"/>
                <a:gridCol w="816090"/>
              </a:tblGrid>
              <a:tr h="6480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99915"/>
            <a:ext cx="3312368" cy="247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26064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Подбери схему к слову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0796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75763E-7 L 0.2835 0.094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2232248" cy="210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71652"/>
            <a:ext cx="2059285" cy="205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912252"/>
              </p:ext>
            </p:extLst>
          </p:nvPr>
        </p:nvGraphicFramePr>
        <p:xfrm>
          <a:off x="3131840" y="3467720"/>
          <a:ext cx="3240360" cy="807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648072"/>
                <a:gridCol w="648072"/>
                <a:gridCol w="648072"/>
                <a:gridCol w="648072"/>
              </a:tblGrid>
              <a:tr h="8078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20687"/>
            <a:ext cx="1886322" cy="21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04246"/>
            <a:ext cx="2128301" cy="137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33265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Подбери слово к схеме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0844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9875 L 0.07864 -0.05111 C 0.09531 -0.08441 0.12014 -0.10153 0.14601 -0.10153 C 0.17552 -0.10153 0.19913 -0.08441 0.2158 -0.05111 L 0.29531 0.09875 " pathEditMode="relative" rAng="0" ptsTypes="FffFF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100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335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22</cp:revision>
  <dcterms:modified xsi:type="dcterms:W3CDTF">2012-02-06T06:38:28Z</dcterms:modified>
</cp:coreProperties>
</file>